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7" r:id="rId4"/>
    <p:sldId id="258" r:id="rId5"/>
    <p:sldId id="260" r:id="rId6"/>
    <p:sldId id="264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23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02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5047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8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46115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5630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98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9066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7134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8758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519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01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10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913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26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1099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9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129281"/>
            <a:ext cx="2551461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268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4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DBCCE08-7532-491E-B9F3-52429D3C8076}" type="datetimeFigureOut">
              <a:rPr lang="fi-FI" smtClean="0"/>
              <a:t>25.3.2019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73526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66442" y="1988840"/>
            <a:ext cx="7810014" cy="1996454"/>
          </a:xfrm>
        </p:spPr>
        <p:txBody>
          <a:bodyPr/>
          <a:lstStyle/>
          <a:p>
            <a:r>
              <a:rPr lang="fi-FI" sz="4800" dirty="0" smtClean="0"/>
              <a:t>12.Mielenterveyshäiriöi- </a:t>
            </a:r>
            <a:r>
              <a:rPr lang="fi-FI" sz="4800" dirty="0" err="1" smtClean="0"/>
              <a:t>den</a:t>
            </a:r>
            <a:r>
              <a:rPr lang="fi-FI" sz="4800" dirty="0" smtClean="0"/>
              <a:t> hoito</a:t>
            </a:r>
            <a:endParaRPr lang="fi-FI" sz="4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91680" y="4019377"/>
            <a:ext cx="6620968" cy="861420"/>
          </a:xfrm>
        </p:spPr>
        <p:txBody>
          <a:bodyPr>
            <a:normAutofit/>
          </a:bodyPr>
          <a:lstStyle/>
          <a:p>
            <a:r>
              <a:rPr lang="fi-FI" sz="2800" dirty="0" smtClean="0">
                <a:solidFill>
                  <a:schemeClr val="tx1"/>
                </a:solidFill>
              </a:rPr>
              <a:t>(146-159)</a:t>
            </a:r>
            <a:endParaRPr lang="fi-F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49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327650" cy="1400530"/>
          </a:xfrm>
        </p:spPr>
        <p:txBody>
          <a:bodyPr/>
          <a:lstStyle/>
          <a:p>
            <a:r>
              <a:rPr lang="fi-FI" sz="3600" dirty="0" smtClean="0"/>
              <a:t>Millaisia muista terapiamuotoja on olemassa? 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Taideterapiat</a:t>
            </a:r>
          </a:p>
          <a:p>
            <a:r>
              <a:rPr lang="fi-FI" sz="3600" dirty="0" smtClean="0"/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4244895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24809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Mielenterveyshäiriöiden hoitomuodon valinta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700" y="1700809"/>
            <a:ext cx="7416708" cy="4547598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m</a:t>
            </a:r>
            <a:r>
              <a:rPr lang="fi-FI" sz="2800" dirty="0" smtClean="0"/>
              <a:t>ielenterveyshäiriöitä voi hoitaa erilaisilla 1) biologisilla hoitomuodoilla sekä 2) </a:t>
            </a:r>
            <a:r>
              <a:rPr lang="fi-FI" sz="2800" dirty="0" err="1" smtClean="0"/>
              <a:t>psykososiaalisella</a:t>
            </a:r>
            <a:r>
              <a:rPr lang="fi-FI" sz="2800" dirty="0" smtClean="0"/>
              <a:t> hoidolla</a:t>
            </a:r>
          </a:p>
          <a:p>
            <a:r>
              <a:rPr lang="fi-FI" sz="2800" dirty="0" smtClean="0"/>
              <a:t>häiriötyyppi vaikuttaa hoitomuodon valintaan</a:t>
            </a:r>
          </a:p>
          <a:p>
            <a:r>
              <a:rPr lang="fi-FI" sz="2800" dirty="0" smtClean="0"/>
              <a:t>hoitomuotojen tehokkuus vaihtelee eri mielenterveyshäiriöiden kohdalla</a:t>
            </a:r>
          </a:p>
          <a:p>
            <a:r>
              <a:rPr lang="fi-FI" sz="2800" dirty="0"/>
              <a:t>k</a:t>
            </a:r>
            <a:r>
              <a:rPr lang="fi-FI" sz="2800" dirty="0" smtClean="0"/>
              <a:t>aikissa hoitomenetelmissä on heikkouksia, jotka huomioitava hoitomenetelmää valittaessa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65975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 Biologiset hoidot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700" y="1340768"/>
            <a:ext cx="7992772" cy="5184575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i-FI" sz="3300" dirty="0" smtClean="0"/>
              <a:t>Vaikutus suoraan </a:t>
            </a:r>
            <a:r>
              <a:rPr lang="fi-FI" sz="3300" dirty="0"/>
              <a:t>ihmisen elimistöön ja erityisesti </a:t>
            </a:r>
            <a:r>
              <a:rPr lang="fi-FI" sz="3300" dirty="0" smtClean="0"/>
              <a:t>aivoihin</a:t>
            </a:r>
            <a:endParaRPr lang="fi-FI" sz="3300" dirty="0"/>
          </a:p>
          <a:p>
            <a:pPr lvl="0"/>
            <a:r>
              <a:rPr lang="fi-FI" sz="3300" dirty="0"/>
              <a:t>t</a:t>
            </a:r>
            <a:r>
              <a:rPr lang="fi-FI" sz="3300" dirty="0" smtClean="0"/>
              <a:t>avallisin on lääkehoito</a:t>
            </a:r>
          </a:p>
          <a:p>
            <a:pPr lvl="0"/>
            <a:r>
              <a:rPr lang="fi-FI" sz="3300" dirty="0"/>
              <a:t>l</a:t>
            </a:r>
            <a:r>
              <a:rPr lang="fi-FI" sz="3300" dirty="0" smtClean="0"/>
              <a:t>ääkkeet </a:t>
            </a:r>
            <a:r>
              <a:rPr lang="fi-FI" sz="3300" dirty="0"/>
              <a:t>vaikuttavat </a:t>
            </a:r>
            <a:r>
              <a:rPr lang="fi-FI" sz="3300" dirty="0" smtClean="0"/>
              <a:t>tehostaen </a:t>
            </a:r>
            <a:r>
              <a:rPr lang="fi-FI" sz="3300" dirty="0"/>
              <a:t>tai estäen aivojen välittäjäaineiden toimintaa</a:t>
            </a:r>
          </a:p>
          <a:p>
            <a:pPr lvl="0"/>
            <a:r>
              <a:rPr lang="fi-FI" sz="3300" dirty="0"/>
              <a:t>p</a:t>
            </a:r>
            <a:r>
              <a:rPr lang="fi-FI" sz="3300" dirty="0" smtClean="0"/>
              <a:t>syykenlääkkeitä </a:t>
            </a:r>
            <a:r>
              <a:rPr lang="fi-FI" sz="3300" dirty="0"/>
              <a:t>ovat rauhoittavat lääkkeet, masennuslääkkeet, mielialan tasaajat, psykoosilääkkeet ja </a:t>
            </a:r>
            <a:r>
              <a:rPr lang="fi-FI" sz="3300" dirty="0" smtClean="0"/>
              <a:t>unilääkkeet</a:t>
            </a:r>
          </a:p>
          <a:p>
            <a:pPr lvl="0"/>
            <a:r>
              <a:rPr lang="fi-FI" sz="3300" dirty="0"/>
              <a:t>l</a:t>
            </a:r>
            <a:r>
              <a:rPr lang="fi-FI" sz="3300" dirty="0" smtClean="0"/>
              <a:t>ääkkeiden </a:t>
            </a:r>
            <a:r>
              <a:rPr lang="fi-FI" sz="3300" dirty="0"/>
              <a:t>käyttö on </a:t>
            </a:r>
            <a:r>
              <a:rPr lang="fi-FI" sz="3300" dirty="0" smtClean="0"/>
              <a:t>yleistä</a:t>
            </a:r>
            <a:endParaRPr lang="fi-FI" sz="3300" dirty="0"/>
          </a:p>
          <a:p>
            <a:pPr lvl="0"/>
            <a:r>
              <a:rPr lang="fi-FI" sz="3300" dirty="0"/>
              <a:t>l</a:t>
            </a:r>
            <a:r>
              <a:rPr lang="fi-FI" sz="3300" dirty="0" smtClean="0"/>
              <a:t>ääkehoidon </a:t>
            </a:r>
            <a:r>
              <a:rPr lang="fi-FI" sz="3300" dirty="0"/>
              <a:t>lisäksi biologisiin hoitoihin kuuluvat esimerkiksi aivojen sähköhoito ja </a:t>
            </a:r>
            <a:r>
              <a:rPr lang="fi-FI" sz="3300" dirty="0" smtClean="0"/>
              <a:t>magneettihoito</a:t>
            </a:r>
            <a:endParaRPr lang="fi-FI" sz="33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929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</a:t>
            </a:r>
            <a:r>
              <a:rPr lang="fi-FI" dirty="0" err="1" smtClean="0"/>
              <a:t>Psykososiaaliset</a:t>
            </a:r>
            <a:r>
              <a:rPr lang="fi-FI" dirty="0" smtClean="0"/>
              <a:t> hoidot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700" y="1340769"/>
            <a:ext cx="7776748" cy="4907638"/>
          </a:xfrm>
        </p:spPr>
        <p:txBody>
          <a:bodyPr>
            <a:normAutofit/>
          </a:bodyPr>
          <a:lstStyle/>
          <a:p>
            <a:pPr lvl="0"/>
            <a:r>
              <a:rPr lang="fi-FI" sz="3000" dirty="0" smtClean="0"/>
              <a:t>tavoitteena </a:t>
            </a:r>
            <a:r>
              <a:rPr lang="fi-FI" sz="3000" dirty="0"/>
              <a:t>on ihmisen toimintakyvyn ja </a:t>
            </a:r>
            <a:r>
              <a:rPr lang="fi-FI" sz="3000" dirty="0" smtClean="0"/>
              <a:t>elämänlaadun </a:t>
            </a:r>
            <a:r>
              <a:rPr lang="fi-FI" sz="3000" dirty="0"/>
              <a:t>parantaminen, oireiden uusiutumista ehkäisevien taitojen opettelu sekä </a:t>
            </a:r>
            <a:r>
              <a:rPr lang="fi-FI" sz="3000" dirty="0" smtClean="0"/>
              <a:t>ihmissuhteiden ylläpitäminen</a:t>
            </a:r>
            <a:endParaRPr lang="fi-FI" sz="3000" dirty="0"/>
          </a:p>
          <a:p>
            <a:pPr lvl="0"/>
            <a:r>
              <a:rPr lang="fi-FI" sz="3000" dirty="0"/>
              <a:t>p</a:t>
            </a:r>
            <a:r>
              <a:rPr lang="fi-FI" sz="3000" dirty="0" smtClean="0"/>
              <a:t>sykososiaalisiin </a:t>
            </a:r>
            <a:r>
              <a:rPr lang="fi-FI" sz="3000" dirty="0"/>
              <a:t>hoitoihin kuuluvat muun muassa </a:t>
            </a:r>
            <a:r>
              <a:rPr lang="fi-FI" sz="3000" dirty="0" err="1"/>
              <a:t>psykoedukaatio</a:t>
            </a:r>
            <a:r>
              <a:rPr lang="fi-FI" sz="3000" dirty="0"/>
              <a:t>, vertaistukiryhmät, psykoterapiat sekä toiminnalliset ja luovat terapiamuodot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32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Psykoterapiat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fi-FI" sz="4000" dirty="0"/>
              <a:t>p</a:t>
            </a:r>
            <a:r>
              <a:rPr lang="fi-FI" sz="4000" dirty="0" smtClean="0"/>
              <a:t>sykologisia </a:t>
            </a:r>
            <a:r>
              <a:rPr lang="fi-FI" sz="4000" dirty="0"/>
              <a:t>menetelmiä, </a:t>
            </a:r>
            <a:r>
              <a:rPr lang="fi-FI" sz="4000" dirty="0" smtClean="0"/>
              <a:t>joilla pyritään </a:t>
            </a:r>
            <a:r>
              <a:rPr lang="fi-FI" sz="4000" dirty="0"/>
              <a:t>poistamaan tai lieventämään </a:t>
            </a:r>
            <a:r>
              <a:rPr lang="fi-FI" sz="4000" dirty="0" smtClean="0"/>
              <a:t>mielenterveyden </a:t>
            </a:r>
            <a:r>
              <a:rPr lang="fi-FI" sz="4000" dirty="0"/>
              <a:t>ongelmia ja niiden aiheuttamaa </a:t>
            </a:r>
            <a:r>
              <a:rPr lang="fi-FI" sz="4000" dirty="0" smtClean="0"/>
              <a:t>kärsimystä</a:t>
            </a:r>
            <a:endParaRPr lang="fi-FI" sz="4000" dirty="0"/>
          </a:p>
          <a:p>
            <a:pPr lvl="0"/>
            <a:r>
              <a:rPr lang="fi-FI" sz="4000" dirty="0"/>
              <a:t>p</a:t>
            </a:r>
            <a:r>
              <a:rPr lang="fi-FI" sz="4000" dirty="0" smtClean="0"/>
              <a:t>yrkimys keskustelemalla päästä </a:t>
            </a:r>
            <a:r>
              <a:rPr lang="fi-FI" sz="4000" dirty="0"/>
              <a:t>hoidon alussa sovittuun </a:t>
            </a:r>
            <a:r>
              <a:rPr lang="fi-FI" sz="4000" dirty="0" smtClean="0"/>
              <a:t>tavoitteeseen</a:t>
            </a:r>
            <a:endParaRPr lang="fi-FI" sz="4000" dirty="0"/>
          </a:p>
          <a:p>
            <a:pPr lvl="0"/>
            <a:r>
              <a:rPr lang="fi-FI" sz="4000" dirty="0"/>
              <a:t>t</a:t>
            </a:r>
            <a:r>
              <a:rPr lang="fi-FI" sz="4000" dirty="0" smtClean="0"/>
              <a:t>ehokas </a:t>
            </a:r>
            <a:r>
              <a:rPr lang="fi-FI" sz="4000" dirty="0"/>
              <a:t>hoitomuoto </a:t>
            </a:r>
            <a:r>
              <a:rPr lang="fi-FI" sz="4000" dirty="0" smtClean="0"/>
              <a:t>esimerkiksi masennuksessa, ahdistuksessa ja pelkojen hoidossa </a:t>
            </a:r>
          </a:p>
          <a:p>
            <a:pPr lvl="0"/>
            <a:r>
              <a:rPr lang="fi-FI" sz="4000" dirty="0" smtClean="0"/>
              <a:t>psykoterapeutti </a:t>
            </a:r>
            <a:r>
              <a:rPr lang="fi-FI" sz="4000" dirty="0"/>
              <a:t>on terveydenhuollon ammattihenkilö, joka on suorittanut psykoterapeutin </a:t>
            </a:r>
            <a:r>
              <a:rPr lang="fi-FI" sz="4000" dirty="0" smtClean="0"/>
              <a:t>koulutuksen</a:t>
            </a:r>
            <a:endParaRPr lang="fi-FI" sz="4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5175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Psykoterapiat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700" y="1340769"/>
            <a:ext cx="6711654" cy="4907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smtClean="0"/>
              <a:t>Tutustukaa pareittain</a:t>
            </a:r>
          </a:p>
          <a:p>
            <a:pPr marL="0" indent="0">
              <a:buNone/>
            </a:pPr>
            <a:r>
              <a:rPr lang="fi-FI" sz="2800" dirty="0" smtClean="0"/>
              <a:t>1. Psykodynaamiset psykoterapiat</a:t>
            </a:r>
          </a:p>
          <a:p>
            <a:pPr marL="0" indent="0">
              <a:buNone/>
            </a:pPr>
            <a:r>
              <a:rPr lang="fi-FI" sz="2800" dirty="0" smtClean="0"/>
              <a:t>2. Kognitiiviset psykoterapiat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84072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Psykodynaamiset psykoterapiat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700" y="2052925"/>
            <a:ext cx="7848756" cy="4195481"/>
          </a:xfrm>
        </p:spPr>
        <p:txBody>
          <a:bodyPr>
            <a:normAutofit fontScale="92500" lnSpcReduction="10000"/>
          </a:bodyPr>
          <a:lstStyle/>
          <a:p>
            <a:r>
              <a:rPr lang="fi-FI" sz="2800" dirty="0" smtClean="0"/>
              <a:t>perustuvat psykoanalyyttiseen näkemykseen ihmismielen toiminnasta ja ihmisen persoonallisuudesta</a:t>
            </a:r>
          </a:p>
          <a:p>
            <a:r>
              <a:rPr lang="fi-FI" sz="2800" dirty="0" smtClean="0"/>
              <a:t>ihminen kasvattaa kykyjään tunnistaa, ymmärtää ja käsitellä varhaisista kokemuksista syntyviä, usein tiedostamattomia ristiriitoja ja tunteita</a:t>
            </a:r>
          </a:p>
          <a:p>
            <a:r>
              <a:rPr lang="fi-FI" sz="2800" dirty="0" smtClean="0"/>
              <a:t>hoidettava ihminen pääsee kertomaan tunteistaan ja mieltään koskevista havainnoistaan vapaasti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80833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Kognitiiviset psykoterapiat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fi-FI" sz="4000" dirty="0" smtClean="0"/>
              <a:t>käsitellään </a:t>
            </a:r>
            <a:r>
              <a:rPr lang="fi-FI" sz="4000" dirty="0"/>
              <a:t>erityisesti ihmiselle haitalliseksi muodostuneita skeemoja ja ajattelua sekä näihin liittyviä hankalia </a:t>
            </a:r>
            <a:r>
              <a:rPr lang="fi-FI" sz="4000" dirty="0" smtClean="0"/>
              <a:t>tunteita</a:t>
            </a:r>
            <a:endParaRPr lang="fi-FI" sz="4000" dirty="0"/>
          </a:p>
          <a:p>
            <a:pPr lvl="0"/>
            <a:r>
              <a:rPr lang="fi-FI" sz="4000" dirty="0" smtClean="0"/>
              <a:t>tavoitteena </a:t>
            </a:r>
            <a:r>
              <a:rPr lang="fi-FI" sz="4000" dirty="0"/>
              <a:t>on saada ihminen oivaltamaan, että hänen uskomuksensa esimerkiksi omasta itsestä eivät välttämättä vastaa </a:t>
            </a:r>
            <a:r>
              <a:rPr lang="fi-FI" sz="4000" dirty="0" smtClean="0"/>
              <a:t>tosiasioita</a:t>
            </a:r>
            <a:endParaRPr lang="fi-FI" sz="4000" dirty="0"/>
          </a:p>
          <a:p>
            <a:pPr lvl="0"/>
            <a:r>
              <a:rPr lang="fi-FI" sz="4000" dirty="0"/>
              <a:t>t</a:t>
            </a:r>
            <a:r>
              <a:rPr lang="fi-FI" sz="4000" dirty="0" smtClean="0"/>
              <a:t>ehokasta masennuksen</a:t>
            </a:r>
            <a:r>
              <a:rPr lang="fi-FI" sz="4000" dirty="0"/>
              <a:t>, </a:t>
            </a:r>
            <a:r>
              <a:rPr lang="fi-FI" sz="4000" dirty="0" smtClean="0"/>
              <a:t>paniikkihäiriön </a:t>
            </a:r>
            <a:r>
              <a:rPr lang="fi-FI" sz="4000" dirty="0"/>
              <a:t>ja sosiaalisten tilanteiden pelon </a:t>
            </a:r>
            <a:r>
              <a:rPr lang="fi-FI" sz="4000" dirty="0" smtClean="0"/>
              <a:t>hoidossa</a:t>
            </a:r>
            <a:endParaRPr lang="fi-FI" sz="4000" dirty="0"/>
          </a:p>
          <a:p>
            <a:pPr lvl="0"/>
            <a:r>
              <a:rPr lang="fi-FI" sz="4000" dirty="0"/>
              <a:t>k</a:t>
            </a:r>
            <a:r>
              <a:rPr lang="fi-FI" sz="4000" dirty="0" smtClean="0"/>
              <a:t>ognitiivisen </a:t>
            </a:r>
            <a:r>
              <a:rPr lang="fi-FI" sz="4000" dirty="0"/>
              <a:t>käyttäytymisterapian ensisijaisena päämääränä on haitalliseksi koetun käyttäytymisen </a:t>
            </a:r>
            <a:r>
              <a:rPr lang="fi-FI" sz="4000" dirty="0" smtClean="0"/>
              <a:t>muokkaaminen</a:t>
            </a:r>
          </a:p>
          <a:p>
            <a:pPr lvl="1"/>
            <a:r>
              <a:rPr lang="fi-FI" sz="3600" dirty="0" smtClean="0"/>
              <a:t>olennaista </a:t>
            </a:r>
            <a:r>
              <a:rPr lang="fi-FI" sz="3600" dirty="0"/>
              <a:t>on opetella </a:t>
            </a:r>
            <a:r>
              <a:rPr lang="fi-FI" sz="3600" dirty="0" smtClean="0"/>
              <a:t>menetelmiä</a:t>
            </a:r>
            <a:r>
              <a:rPr lang="fi-FI" sz="3600" dirty="0"/>
              <a:t>, joilla omaan tilanteeseen voi </a:t>
            </a:r>
            <a:r>
              <a:rPr lang="fi-FI" sz="3600" dirty="0" smtClean="0"/>
              <a:t>vaikuttaa</a:t>
            </a:r>
            <a:endParaRPr lang="fi-FI" sz="36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787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Mielenterveyshäiriöiden hoidon toteuttaminen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2776"/>
            <a:ext cx="7931224" cy="4968552"/>
          </a:xfrm>
        </p:spPr>
        <p:txBody>
          <a:bodyPr>
            <a:normAutofit fontScale="47500" lnSpcReduction="20000"/>
          </a:bodyPr>
          <a:lstStyle/>
          <a:p>
            <a:r>
              <a:rPr lang="fi-FI" sz="5100" dirty="0"/>
              <a:t>s</a:t>
            </a:r>
            <a:r>
              <a:rPr lang="fi-FI" sz="5100" dirty="0" smtClean="0"/>
              <a:t>uurin </a:t>
            </a:r>
            <a:r>
              <a:rPr lang="fi-FI" sz="5100" dirty="0"/>
              <a:t>osa mielenterveyshäiriöistä hoidetaan </a:t>
            </a:r>
            <a:r>
              <a:rPr lang="fi-FI" sz="5100" dirty="0" smtClean="0"/>
              <a:t>avohoidossa (potilas </a:t>
            </a:r>
            <a:r>
              <a:rPr lang="fi-FI" sz="5100" dirty="0"/>
              <a:t>ei yövy </a:t>
            </a:r>
            <a:r>
              <a:rPr lang="fi-FI" sz="5100" dirty="0" smtClean="0"/>
              <a:t>sairaalassa)</a:t>
            </a:r>
            <a:endParaRPr lang="fi-FI" sz="5100" dirty="0"/>
          </a:p>
          <a:p>
            <a:pPr lvl="0"/>
            <a:r>
              <a:rPr lang="fi-FI" sz="5100" dirty="0" smtClean="0"/>
              <a:t>osastohoito </a:t>
            </a:r>
            <a:r>
              <a:rPr lang="fi-FI" sz="5100" dirty="0"/>
              <a:t>tarkoittaa sairaalan vuodeosastolla tapahtuvaa hoitoa </a:t>
            </a:r>
            <a:r>
              <a:rPr lang="fi-FI" sz="5100" dirty="0" smtClean="0"/>
              <a:t>(potilas </a:t>
            </a:r>
            <a:r>
              <a:rPr lang="fi-FI" sz="5100" dirty="0"/>
              <a:t>yöpyy </a:t>
            </a:r>
            <a:r>
              <a:rPr lang="fi-FI" sz="5100" dirty="0" smtClean="0"/>
              <a:t>sairaalassa)</a:t>
            </a:r>
            <a:endParaRPr lang="fi-FI" sz="5100" dirty="0"/>
          </a:p>
          <a:p>
            <a:pPr lvl="0"/>
            <a:r>
              <a:rPr lang="fi-FI" sz="5100" dirty="0"/>
              <a:t>t</a:t>
            </a:r>
            <a:r>
              <a:rPr lang="fi-FI" sz="5100" dirty="0" smtClean="0"/>
              <a:t>ahdosta </a:t>
            </a:r>
            <a:r>
              <a:rPr lang="fi-FI" sz="5100" dirty="0"/>
              <a:t>riippumaton </a:t>
            </a:r>
            <a:r>
              <a:rPr lang="fi-FI" sz="5100" dirty="0" smtClean="0"/>
              <a:t>hoito: psykiatrista </a:t>
            </a:r>
            <a:r>
              <a:rPr lang="fi-FI" sz="5100" dirty="0"/>
              <a:t>sairaalahoitoa, joka toteutetaan riippumatta siitä, mikä potilaan oma näkemys </a:t>
            </a:r>
            <a:r>
              <a:rPr lang="fi-FI" sz="5100" dirty="0" smtClean="0"/>
              <a:t>on</a:t>
            </a:r>
            <a:endParaRPr lang="fi-FI" sz="5100" dirty="0"/>
          </a:p>
          <a:p>
            <a:pPr lvl="0"/>
            <a:r>
              <a:rPr lang="fi-FI" sz="5100" dirty="0"/>
              <a:t>p</a:t>
            </a:r>
            <a:r>
              <a:rPr lang="fi-FI" sz="5100" dirty="0" smtClean="0"/>
              <a:t>sykiatri </a:t>
            </a:r>
            <a:r>
              <a:rPr lang="fi-FI" sz="5100" dirty="0"/>
              <a:t>vastaa lääkehoidon suunnittelusta sekä </a:t>
            </a:r>
            <a:r>
              <a:rPr lang="fi-FI" sz="5100" dirty="0" smtClean="0"/>
              <a:t>lääketieteelliseen hoitoon </a:t>
            </a:r>
            <a:r>
              <a:rPr lang="fi-FI" sz="5100" dirty="0"/>
              <a:t>liittyvistä </a:t>
            </a:r>
            <a:r>
              <a:rPr lang="fi-FI" sz="5100" dirty="0" smtClean="0"/>
              <a:t>päätöksistä</a:t>
            </a:r>
            <a:endParaRPr lang="fi-FI" sz="5100" dirty="0"/>
          </a:p>
          <a:p>
            <a:pPr lvl="0"/>
            <a:r>
              <a:rPr lang="fi-FI" sz="5100" dirty="0"/>
              <a:t>p</a:t>
            </a:r>
            <a:r>
              <a:rPr lang="fi-FI" sz="5100" dirty="0" smtClean="0"/>
              <a:t>sykologi </a:t>
            </a:r>
            <a:r>
              <a:rPr lang="fi-FI" sz="5100" dirty="0"/>
              <a:t>osallistuu potilaan hoitoon ja tutkimuksen yhdessä lääkärin ja muun hoitohenkilökunnan </a:t>
            </a:r>
            <a:r>
              <a:rPr lang="fi-FI" sz="5100" dirty="0" smtClean="0"/>
              <a:t>kanssa</a:t>
            </a:r>
            <a:endParaRPr lang="fi-FI" sz="51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913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96</TotalTime>
  <Words>344</Words>
  <Application>Microsoft Office PowerPoint</Application>
  <PresentationFormat>Näytössä katseltava diaesitys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Ioni</vt:lpstr>
      <vt:lpstr>12.Mielenterveyshäiriöi- den hoito</vt:lpstr>
      <vt:lpstr>Mielenterveyshäiriöiden hoitomuodon valinta</vt:lpstr>
      <vt:lpstr>1. Biologiset hoidot</vt:lpstr>
      <vt:lpstr>2. Psykososiaaliset hoidot</vt:lpstr>
      <vt:lpstr>Psykoterapiat</vt:lpstr>
      <vt:lpstr>Psykoterapiat</vt:lpstr>
      <vt:lpstr>Psykodynaamiset psykoterapiat</vt:lpstr>
      <vt:lpstr>Kognitiiviset psykoterapiat</vt:lpstr>
      <vt:lpstr>Mielenterveyshäiriöiden hoidon toteuttaminen</vt:lpstr>
      <vt:lpstr>Millaisia muista terapiamuotoja on olemassa?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Muistiinpanot luku 12</dc:title>
  <dc:creator>Kommentoija</dc:creator>
  <cp:lastModifiedBy>Ikonen Marko</cp:lastModifiedBy>
  <cp:revision>12</cp:revision>
  <dcterms:created xsi:type="dcterms:W3CDTF">2017-11-11T20:51:54Z</dcterms:created>
  <dcterms:modified xsi:type="dcterms:W3CDTF">2019-03-25T06:56:08Z</dcterms:modified>
</cp:coreProperties>
</file>