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8" r:id="rId3"/>
    <p:sldId id="267" r:id="rId4"/>
    <p:sldId id="259" r:id="rId5"/>
    <p:sldId id="269" r:id="rId6"/>
    <p:sldId id="266" r:id="rId7"/>
    <p:sldId id="260" r:id="rId8"/>
    <p:sldId id="268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115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29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484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15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5934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86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394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520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941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805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76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8E0ED-02A3-4E2A-9AAB-32E1495A674E}" type="datetimeFigureOut">
              <a:rPr lang="fi-FI" smtClean="0"/>
              <a:t>20.3.2019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093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11. Mielenterveyshäiriöt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(s. 130-145)</a:t>
            </a:r>
          </a:p>
        </p:txBody>
      </p:sp>
    </p:spTree>
    <p:extLst>
      <p:ext uri="{BB962C8B-B14F-4D97-AF65-F5344CB8AC3E}">
        <p14:creationId xmlns:p14="http://schemas.microsoft.com/office/powerpoint/2010/main" val="214126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2073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/>
              <a:t>4. Syömishäiriöt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256584"/>
          </a:xfrm>
        </p:spPr>
        <p:txBody>
          <a:bodyPr>
            <a:normAutofit fontScale="70000" lnSpcReduction="20000"/>
          </a:bodyPr>
          <a:lstStyle/>
          <a:p>
            <a:endParaRPr lang="fi-FI" sz="4000" dirty="0"/>
          </a:p>
          <a:p>
            <a:r>
              <a:rPr lang="fi-FI" sz="4000" dirty="0"/>
              <a:t>oireita ovat syömiseen, ruokaan, painoon tai liikuntaan liittyvät pakkoajatukset ja niihin liittyvä epänormaali käytös</a:t>
            </a:r>
          </a:p>
          <a:p>
            <a:r>
              <a:rPr lang="fi-FI" sz="4000" u="sng" dirty="0"/>
              <a:t>anoreksia</a:t>
            </a:r>
            <a:r>
              <a:rPr lang="fi-FI" sz="4000" dirty="0"/>
              <a:t> eli laihuushäiriö: tyypillistä pakonomainen laihduttaminen, painonnousun pelkääminen</a:t>
            </a:r>
          </a:p>
          <a:p>
            <a:r>
              <a:rPr lang="fi-FI" sz="4000" u="sng" dirty="0"/>
              <a:t>bulimia </a:t>
            </a:r>
            <a:r>
              <a:rPr lang="fi-FI" sz="4000" dirty="0"/>
              <a:t>eli ahmimishäiriö: keskeistä ahmiminen ja tähän liittyvä pakonomainen oksentelu</a:t>
            </a:r>
          </a:p>
          <a:p>
            <a:r>
              <a:rPr lang="fi-FI" sz="4000" u="sng" dirty="0"/>
              <a:t>ahmintahäiriö</a:t>
            </a:r>
            <a:r>
              <a:rPr lang="fi-FI" sz="4000" dirty="0"/>
              <a:t> muistuttaa bulimiaa, mutta siihen ei liity oksentelua</a:t>
            </a:r>
          </a:p>
          <a:p>
            <a:pPr lvl="1"/>
            <a:r>
              <a:rPr lang="fi-FI" sz="3600" dirty="0"/>
              <a:t>häiriölle on ominaista suurien ruokamäärien hallitsematon ahmiminen ja siitä johtuva painonnousu</a:t>
            </a:r>
          </a:p>
          <a:p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428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5. Psykoosit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r>
              <a:rPr lang="fi-FI" sz="2800" dirty="0"/>
              <a:t>todellisuudentaju on vakavasti heikentynyt ja jossa on vaikea erottaa, mikä on totta ja mikä ei</a:t>
            </a:r>
          </a:p>
          <a:p>
            <a:r>
              <a:rPr lang="fi-FI" sz="2800" dirty="0"/>
              <a:t>oudot tunnekokemukset, vainoharhaisuus sekä erilaiset harha-aistimukset eli virheelliset aistihavainnot</a:t>
            </a:r>
          </a:p>
          <a:p>
            <a:r>
              <a:rPr lang="fi-FI" sz="2800" dirty="0"/>
              <a:t>lyhytkestoinen psykoosi kestää yhdestä vuorokaudesta kuukauteen</a:t>
            </a:r>
          </a:p>
          <a:p>
            <a:pPr lvl="1"/>
            <a:r>
              <a:rPr lang="fi-FI" sz="2400" dirty="0"/>
              <a:t>voi laueta esimerkiksi traumaattisen tapahtuman johdosta.</a:t>
            </a:r>
          </a:p>
          <a:p>
            <a:r>
              <a:rPr lang="fi-FI" sz="2800" dirty="0"/>
              <a:t>skitsofrenia tarkoittaa pitkäaikaista psykoosisairautta</a:t>
            </a:r>
          </a:p>
        </p:txBody>
      </p:sp>
    </p:spTree>
    <p:extLst>
      <p:ext uri="{BB962C8B-B14F-4D97-AF65-F5344CB8AC3E}">
        <p14:creationId xmlns:p14="http://schemas.microsoft.com/office/powerpoint/2010/main" val="266383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6. Persoonallisuushäiriöt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r>
              <a:rPr lang="fi-FI" sz="2800" dirty="0"/>
              <a:t>pitkäaikaisia ja jäykkiä ajatus- ja käyttäytymismalleja, joista aiheutuu henkilölle kärsimystä sekä sosiaalisen vuorovaikutuksen ongelmia</a:t>
            </a:r>
          </a:p>
          <a:p>
            <a:r>
              <a:rPr lang="fi-FI" sz="2800" dirty="0"/>
              <a:t>ongelmat ilmenevät etenkin vuorovaikutuksessa toisten ihmisten kanssa</a:t>
            </a:r>
          </a:p>
          <a:p>
            <a:r>
              <a:rPr lang="fi-FI" sz="2800" dirty="0"/>
              <a:t>joidenkin tutkijoiden mielestä pysyvä jäykkä toiminta tulisi ymmärtää tietynlaisen persoonallisuuden </a:t>
            </a:r>
            <a:r>
              <a:rPr lang="fi-FI" sz="2800" dirty="0" err="1"/>
              <a:t>ääri-ilmentymäksi</a:t>
            </a:r>
            <a:r>
              <a:rPr lang="fi-FI" sz="2800" dirty="0"/>
              <a:t>, eikä mielenterveyshäiriöksi</a:t>
            </a:r>
          </a:p>
        </p:txBody>
      </p:sp>
    </p:spTree>
    <p:extLst>
      <p:ext uri="{BB962C8B-B14F-4D97-AF65-F5344CB8AC3E}">
        <p14:creationId xmlns:p14="http://schemas.microsoft.com/office/powerpoint/2010/main" val="216918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280920" cy="936104"/>
          </a:xfrm>
        </p:spPr>
        <p:txBody>
          <a:bodyPr>
            <a:normAutofit fontScale="90000"/>
          </a:bodyPr>
          <a:lstStyle/>
          <a:p>
            <a:r>
              <a:rPr lang="fi-FI" sz="3100" b="1" dirty="0"/>
              <a:t/>
            </a:r>
            <a:br>
              <a:rPr lang="fi-FI" sz="3100" b="1" dirty="0"/>
            </a:br>
            <a:r>
              <a:rPr lang="fi-FI" sz="3100" b="1" dirty="0"/>
              <a:t/>
            </a:r>
            <a:br>
              <a:rPr lang="fi-FI" sz="3100" b="1" dirty="0"/>
            </a:br>
            <a:r>
              <a:rPr lang="fi-FI" sz="3100" b="1" dirty="0"/>
              <a:t/>
            </a:r>
            <a:br>
              <a:rPr lang="fi-FI" sz="3100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u="sng" dirty="0"/>
              <a:t>y</a:t>
            </a:r>
            <a:r>
              <a:rPr lang="fi-FI" u="sng" dirty="0">
                <a:solidFill>
                  <a:schemeClr val="tx1"/>
                </a:solidFill>
              </a:rPr>
              <a:t>leiset mielenterveyshäiriöt</a:t>
            </a:r>
            <a:r>
              <a:rPr lang="fi-FI" dirty="0">
                <a:solidFill>
                  <a:schemeClr val="tx1"/>
                </a:solidFill>
              </a:rPr>
              <a:t>: esiintyvät elämänkaaren aikana huomattavalla osalla väestöstä</a:t>
            </a:r>
          </a:p>
          <a:p>
            <a:pPr lvl="1"/>
            <a:r>
              <a:rPr lang="fi-FI" dirty="0"/>
              <a:t>e</a:t>
            </a:r>
            <a:r>
              <a:rPr lang="fi-FI" dirty="0">
                <a:solidFill>
                  <a:schemeClr val="tx1"/>
                </a:solidFill>
              </a:rPr>
              <a:t>simerkiksi masennus.</a:t>
            </a:r>
          </a:p>
          <a:p>
            <a:pPr fontAlgn="base"/>
            <a:r>
              <a:rPr lang="fi-FI" u="sng" dirty="0"/>
              <a:t>vakavat mielenterveyshäiriöt</a:t>
            </a:r>
            <a:r>
              <a:rPr lang="fi-FI" dirty="0"/>
              <a:t>: häiriöitä, joihin liittyy vakavasti toimintakykyä ja hyvinvointia uhkaavia oireita</a:t>
            </a:r>
          </a:p>
          <a:p>
            <a:pPr fontAlgn="base"/>
            <a:r>
              <a:rPr lang="fi-FI" dirty="0"/>
              <a:t>mielenterveyshäiriöille tyypillistä on </a:t>
            </a:r>
            <a:r>
              <a:rPr lang="fi-FI" u="sng" dirty="0" err="1"/>
              <a:t>komorbiditeetti</a:t>
            </a:r>
            <a:r>
              <a:rPr lang="fi-FI" dirty="0"/>
              <a:t> eli usean eri häiriön esiintyminen samaan aikaan</a:t>
            </a:r>
          </a:p>
          <a:p>
            <a:pPr fontAlgn="base"/>
            <a:endParaRPr lang="fi-FI" dirty="0"/>
          </a:p>
          <a:p>
            <a:pPr fontAlgn="base"/>
            <a:endParaRPr lang="fi-FI" dirty="0"/>
          </a:p>
          <a:p>
            <a:endParaRPr lang="fi-FI" dirty="0">
              <a:solidFill>
                <a:schemeClr val="tx1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633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32656"/>
            <a:ext cx="6747548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905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1. Ahdistuneisuushäiriöt</a:t>
            </a:r>
            <a:r>
              <a:rPr lang="fi-FI" b="0" dirty="0">
                <a:effectLst/>
              </a:rPr>
              <a:t/>
            </a:r>
            <a:br>
              <a:rPr lang="fi-FI" b="0" dirty="0">
                <a:effectLst/>
              </a:rPr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ahdistuneisuuden</a:t>
            </a:r>
            <a:r>
              <a:rPr lang="fi-FI" sz="2400" dirty="0"/>
              <a:t>, jännittyneisyyden ja epärealististen tai järjenvastaisten pelkojen tunteet</a:t>
            </a:r>
          </a:p>
          <a:p>
            <a:r>
              <a:rPr lang="fi-FI" sz="2400" dirty="0" smtClean="0"/>
              <a:t>erilaisia </a:t>
            </a:r>
            <a:r>
              <a:rPr lang="fi-FI" sz="2400" dirty="0"/>
              <a:t>autonomisen hermoston oireita</a:t>
            </a:r>
          </a:p>
          <a:p>
            <a:r>
              <a:rPr lang="fi-FI" sz="2400" dirty="0"/>
              <a:t>esimerkiksi: yleistynyt ahdistuneisuushäiriö, paniikkihäiriö, </a:t>
            </a:r>
            <a:r>
              <a:rPr lang="fi-FI" sz="2400" dirty="0" err="1"/>
              <a:t>määräkohteinen</a:t>
            </a:r>
            <a:r>
              <a:rPr lang="fi-FI" sz="2400" dirty="0"/>
              <a:t> pelko eli fobia ja pakko-oireinen häiriö</a:t>
            </a:r>
          </a:p>
          <a:p>
            <a:r>
              <a:rPr lang="fi-FI" sz="2400" dirty="0"/>
              <a:t>häiriöiden aiheuttamaa ahdistusta pyritään usein kontrolloimaan erilaisilla hallinta- ja puolustuskeinoilla, kuten välttämiskäyttäytymisellä eli ahdistusta tuottavien asioiden välttelyllä</a:t>
            </a:r>
          </a:p>
          <a:p>
            <a:pPr marL="0" indent="0">
              <a:buNone/>
            </a:pP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973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544616"/>
          </a:xfrm>
        </p:spPr>
        <p:txBody>
          <a:bodyPr>
            <a:normAutofit/>
          </a:bodyPr>
          <a:lstStyle/>
          <a:p>
            <a:r>
              <a:rPr lang="fi-FI" sz="2800" u="sng" dirty="0"/>
              <a:t>paniikkikohtaus</a:t>
            </a:r>
            <a:r>
              <a:rPr lang="fi-FI" sz="2800" dirty="0"/>
              <a:t> eli äkillisesti ilmaantuva ja hyvin voimakas pelon, ahdistuksen tai pakokauhun tunne</a:t>
            </a:r>
          </a:p>
          <a:p>
            <a:r>
              <a:rPr lang="fi-FI" sz="2800" u="sng" dirty="0"/>
              <a:t>yleistynyt ahdistuneisuushäiriö</a:t>
            </a:r>
            <a:r>
              <a:rPr lang="fi-FI" sz="2800" dirty="0"/>
              <a:t>: pitkään jatkunut, ulkoisista olosuhteista riippumaton ja selkeää kohdetta vailla oleva voimakas ahdistus</a:t>
            </a:r>
          </a:p>
          <a:p>
            <a:r>
              <a:rPr lang="fi-FI" sz="2800" u="sng" dirty="0"/>
              <a:t>paniikkihäiriö</a:t>
            </a:r>
            <a:r>
              <a:rPr lang="fi-FI" sz="2800" dirty="0"/>
              <a:t>: paniikkikohtaukset toistuvat usein, äkillisesti ja ilman selkeää syytä</a:t>
            </a:r>
          </a:p>
          <a:p>
            <a:r>
              <a:rPr lang="fi-FI" sz="2800" u="sng" dirty="0"/>
              <a:t>fobia:</a:t>
            </a:r>
            <a:r>
              <a:rPr lang="fi-FI" sz="2800" dirty="0"/>
              <a:t> tiettyyn asiaan kohdistuva voimakas, pysyvä ja hallitsematon pelko</a:t>
            </a:r>
          </a:p>
          <a:p>
            <a:r>
              <a:rPr lang="fi-FI" sz="2800" u="sng" dirty="0"/>
              <a:t>pakko-oireinen häiriö:</a:t>
            </a:r>
            <a:r>
              <a:rPr lang="fi-FI" sz="2800" dirty="0"/>
              <a:t> pääoireina toistuvat pakkoajatukset ja pakkotoiminnot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87714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Mielialahäiriöt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keskeistä on mielialan pitkäaikainen muutos</a:t>
            </a:r>
          </a:p>
          <a:p>
            <a:r>
              <a:rPr lang="fi-FI" sz="2800" dirty="0"/>
              <a:t>mielialahäiriöihin kuuluvat matalan mielialan tilat eli </a:t>
            </a:r>
            <a:r>
              <a:rPr lang="fi-FI" sz="2800" u="sng" dirty="0"/>
              <a:t>masennustilat</a:t>
            </a:r>
            <a:r>
              <a:rPr lang="fi-FI" sz="2800" dirty="0"/>
              <a:t>, mielialan kohoamiseen liittyvät </a:t>
            </a:r>
            <a:r>
              <a:rPr lang="fi-FI" sz="2800" u="sng" dirty="0"/>
              <a:t>maniatilat </a:t>
            </a:r>
            <a:r>
              <a:rPr lang="fi-FI" sz="2800" dirty="0"/>
              <a:t>ja näitä molempia sisältävä </a:t>
            </a:r>
            <a:r>
              <a:rPr lang="fi-FI" sz="2800" u="sng" dirty="0"/>
              <a:t>kaksisuuntainen mielialahäiriö</a:t>
            </a:r>
          </a:p>
          <a:p>
            <a:pPr marL="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16563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Masennustilat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u="sng" dirty="0"/>
              <a:t>masennustila eli depressio</a:t>
            </a:r>
            <a:r>
              <a:rPr lang="fi-FI" sz="2800" dirty="0"/>
              <a:t>: keskeisenä oireena on masentunut tai ärtynyt mieliala. Muita oireita ovat esimerkiksi mielenkiinnon tai mielihyvän kokemisen katoaminen sekä uupumus tai väsymys</a:t>
            </a:r>
          </a:p>
          <a:p>
            <a:r>
              <a:rPr lang="fi-FI" sz="2800" dirty="0"/>
              <a:t>masennustilat voidaan jakaa vaikeusasteen mukaan lieviin, keskivaikeisiin ja vaikeisiin</a:t>
            </a:r>
          </a:p>
          <a:p>
            <a:r>
              <a:rPr lang="fi-FI" sz="2800" dirty="0"/>
              <a:t>masennukseen liittyy kognitiivisen toiminnan muutoksia, kuten keskittymisen vaikeuksia</a:t>
            </a:r>
          </a:p>
          <a:p>
            <a:r>
              <a:rPr lang="fi-FI" sz="2800" dirty="0"/>
              <a:t>kielteiset uskomukset ja tulkintatavat ovat tyypillisiä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62369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 mielialahäiriöt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u="sng" dirty="0"/>
              <a:t>mania</a:t>
            </a:r>
            <a:r>
              <a:rPr lang="fi-FI" sz="2800" dirty="0"/>
              <a:t> on tila, jossa mieliala on kohonnut, kiihtynyt tai ärtynyt epänormaalisti ja pysyvästi</a:t>
            </a:r>
          </a:p>
          <a:p>
            <a:pPr lvl="1"/>
            <a:r>
              <a:rPr lang="fi-FI" sz="2400" dirty="0"/>
              <a:t>Lievempi muoto </a:t>
            </a:r>
            <a:r>
              <a:rPr lang="fi-FI" sz="2400" dirty="0" err="1"/>
              <a:t>hypomania</a:t>
            </a:r>
            <a:endParaRPr lang="fi-FI" sz="2400" dirty="0"/>
          </a:p>
          <a:p>
            <a:r>
              <a:rPr lang="fi-FI" sz="2800" u="sng" dirty="0"/>
              <a:t>kaksisuuntainen mielialahäiriö </a:t>
            </a:r>
            <a:r>
              <a:rPr lang="fi-FI" sz="2800" dirty="0"/>
              <a:t>eli </a:t>
            </a:r>
            <a:r>
              <a:rPr lang="fi-FI" sz="2800" dirty="0" err="1"/>
              <a:t>bipolaarihäiriö</a:t>
            </a:r>
            <a:endParaRPr lang="fi-FI" sz="2800" dirty="0"/>
          </a:p>
          <a:p>
            <a:pPr lvl="1"/>
            <a:r>
              <a:rPr lang="fi-FI" sz="2400" dirty="0"/>
              <a:t>keskeinen oire on eriasteisten maanisten tilojen ja masennustilojen vaihtelu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511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Riippuvuudet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340768"/>
            <a:ext cx="8640960" cy="4525963"/>
          </a:xfrm>
        </p:spPr>
        <p:txBody>
          <a:bodyPr>
            <a:noAutofit/>
          </a:bodyPr>
          <a:lstStyle/>
          <a:p>
            <a:r>
              <a:rPr lang="fi-FI" sz="2800" dirty="0"/>
              <a:t>voimakasta ja pakonomaista tarvetta jonkin aineen käyttämiseen tai johonkin toimintaan</a:t>
            </a:r>
          </a:p>
          <a:p>
            <a:r>
              <a:rPr lang="fi-FI" sz="2800" dirty="0"/>
              <a:t>riippuvuustyyppejä päihderiippuvuudet ja toiminnalliset riippuvuudet</a:t>
            </a:r>
          </a:p>
          <a:p>
            <a:r>
              <a:rPr lang="fi-FI" sz="2800" dirty="0"/>
              <a:t>ihminen ei kykene hallitsemaan käyttäytymistään, vaan sitä toteutetaan sosiaalisista seurauksista tai terveydellisistä haitoista huolimatta</a:t>
            </a:r>
          </a:p>
          <a:p>
            <a:r>
              <a:rPr lang="fi-FI" sz="2800" dirty="0"/>
              <a:t>tutkimusten mukaan päihdehäiriöitä ja muita mielenterveyshäiriöitä esiintyy usein samoilla ihmisillä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0308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446</Words>
  <Application>Microsoft Office PowerPoint</Application>
  <PresentationFormat>Näytössä katseltava diaesitys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11. Mielenterveyshäiriöt</vt:lpstr>
      <vt:lpstr>   </vt:lpstr>
      <vt:lpstr>PowerPoint-esitys</vt:lpstr>
      <vt:lpstr>  1. Ahdistuneisuushäiriöt  </vt:lpstr>
      <vt:lpstr>PowerPoint-esitys</vt:lpstr>
      <vt:lpstr>2. Mielialahäiriöt</vt:lpstr>
      <vt:lpstr>Masennustilat</vt:lpstr>
      <vt:lpstr>Muut mielialahäiriöt</vt:lpstr>
      <vt:lpstr>3. Riippuvuudet</vt:lpstr>
      <vt:lpstr>4. Syömishäiriöt</vt:lpstr>
      <vt:lpstr>5. Psykoosit</vt:lpstr>
      <vt:lpstr>6. Persoonallisuushäiriöt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Yleiset ja vakavat mielenterveyshäiriöt</dc:title>
  <dc:creator>Kommentoija</dc:creator>
  <cp:lastModifiedBy>Ikonen Marko</cp:lastModifiedBy>
  <cp:revision>18</cp:revision>
  <dcterms:created xsi:type="dcterms:W3CDTF">2017-11-11T09:13:06Z</dcterms:created>
  <dcterms:modified xsi:type="dcterms:W3CDTF">2019-03-20T09:45:22Z</dcterms:modified>
</cp:coreProperties>
</file>