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4E245-43F4-41D9-9E94-5E4F0B94A8AD}" type="datetimeFigureOut">
              <a:rPr lang="fi-FI" smtClean="0"/>
              <a:t>14.3.2019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D8714-12D2-49B5-AFE1-1F28E3353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45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14.3.2019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10. Mielenterveyttä muovaavat tekijät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118-129)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Haavoittuvuus-stressi-malli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726"/>
            <a:ext cx="10515600" cy="4937760"/>
          </a:xfrm>
        </p:spPr>
        <p:txBody>
          <a:bodyPr>
            <a:normAutofit fontScale="92500"/>
          </a:bodyPr>
          <a:lstStyle/>
          <a:p>
            <a:pPr lvl="0"/>
            <a:r>
              <a:rPr lang="fi-FI" b="1" dirty="0"/>
              <a:t>h</a:t>
            </a:r>
            <a:r>
              <a:rPr lang="fi-FI" b="1" dirty="0" smtClean="0"/>
              <a:t>aavoittuvuus-stressi-malli </a:t>
            </a:r>
            <a:r>
              <a:rPr lang="fi-FI" dirty="0" smtClean="0"/>
              <a:t>= teoria, jonka mukaan </a:t>
            </a:r>
            <a:r>
              <a:rPr lang="fi-FI" b="1" dirty="0" smtClean="0"/>
              <a:t>haavoittuvuus </a:t>
            </a:r>
            <a:r>
              <a:rPr lang="fi-FI" dirty="0" smtClean="0"/>
              <a:t>eli </a:t>
            </a:r>
            <a:r>
              <a:rPr lang="fi-FI" b="1" dirty="0" smtClean="0"/>
              <a:t>alttius </a:t>
            </a:r>
            <a:r>
              <a:rPr lang="fi-FI" dirty="0" smtClean="0"/>
              <a:t>sekä stressi johtavat mielenterveyshäiriöiden kehittymiseen</a:t>
            </a:r>
          </a:p>
          <a:p>
            <a:pPr marL="0" lvl="0" indent="0">
              <a:buNone/>
            </a:pPr>
            <a:r>
              <a:rPr lang="fi-FI" dirty="0" smtClean="0"/>
              <a:t>	erilaiset altistavat tekijät tekevät jotkut yksilöt haavoittuviksi </a:t>
            </a:r>
          </a:p>
          <a:p>
            <a:pPr marL="0" lvl="0" indent="0">
              <a:buNone/>
            </a:pPr>
            <a:r>
              <a:rPr lang="fi-FI" dirty="0" smtClean="0"/>
              <a:t>	esim. tietty geenivariantti, hermoston rakenteellinen piirre tai tietty 	temperamenttipiirre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arvitaan kuitenkin myös riittävä stressireaktio, jotta tuo alttius johtaisi mielenterveyshäiriön kehittymiseen</a:t>
            </a:r>
          </a:p>
          <a:p>
            <a:pPr lvl="1"/>
            <a:r>
              <a:rPr lang="fi-FI" dirty="0" smtClean="0"/>
              <a:t>altistavien tekijöiden ja stressireaktioiden yhteisvaikutus määrittää</a:t>
            </a:r>
          </a:p>
          <a:p>
            <a:pPr lvl="1"/>
            <a:r>
              <a:rPr lang="fi-FI" dirty="0" smtClean="0"/>
              <a:t>riskitekijöiden vähentäminen että suojaavien tekijöiden lisääminen mahdollista </a:t>
            </a:r>
          </a:p>
          <a:p>
            <a:pPr lvl="1"/>
            <a:r>
              <a:rPr lang="fi-FI" dirty="0" smtClean="0"/>
              <a:t>yksilö kuin ympäristö voivat vaikuttaa mielenterveyshäiriön kehittymiseen</a:t>
            </a:r>
            <a:endParaRPr lang="fi-FI" sz="2800" dirty="0" smtClean="0"/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ielenterveyden muovautuminen monimutkainen prosessi, jossa useiden eri tekijöiden keskinäinen vuorovaikutus määrittää lopputuloksen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Mielenterveyden riskitekijät ja suojaavat 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 smtClean="0"/>
              <a:t>taustatekijä </a:t>
            </a:r>
            <a:r>
              <a:rPr lang="fi-FI" dirty="0" smtClean="0"/>
              <a:t>= toiminnan ja ilmiön taustalla vaikuttava tekijä 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onet biologiset, psyykkiset ja sosiaaliset taustatekijät kasvattavat mielenterveyshäiriön todennäköisyyttä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ielenterveyteen vaikuttavia taustatekijöitä voi luokitella riskitekijöiksi ja suojaaviksi tekijöiksi</a:t>
            </a:r>
          </a:p>
          <a:p>
            <a:pPr lvl="0"/>
            <a:r>
              <a:rPr lang="fi-FI" b="1" dirty="0"/>
              <a:t>r</a:t>
            </a:r>
            <a:r>
              <a:rPr lang="fi-FI" b="1" dirty="0" smtClean="0"/>
              <a:t>iskitekijä </a:t>
            </a:r>
            <a:r>
              <a:rPr lang="fi-FI" dirty="0" smtClean="0"/>
              <a:t>= taustatekijä, joka lisää sairastumisriskiä, oireiden kestoa ja niiden vakavuutta</a:t>
            </a:r>
          </a:p>
          <a:p>
            <a:pPr lvl="0"/>
            <a:r>
              <a:rPr lang="fi-FI" b="1" dirty="0"/>
              <a:t>s</a:t>
            </a:r>
            <a:r>
              <a:rPr lang="fi-FI" b="1" dirty="0" smtClean="0"/>
              <a:t>uojaava tekijä </a:t>
            </a:r>
            <a:r>
              <a:rPr lang="fi-FI" dirty="0" smtClean="0"/>
              <a:t>= taustatekijä, joka vahvistaa mielenterveyttä, elämänhallintaa ja haastavissa olosuhteissa selviytymistä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TIETOISKUT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KAPPALE 10- MIELENTERVEYTTÄ MUOVAAVAT </a:t>
            </a:r>
            <a:r>
              <a:rPr lang="fi-FI" b="1" dirty="0" smtClean="0"/>
              <a:t>TEKIJÄT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dirty="0"/>
              <a:t>1</a:t>
            </a:r>
            <a:r>
              <a:rPr lang="fi-FI" dirty="0" smtClean="0"/>
              <a:t>. </a:t>
            </a:r>
            <a:r>
              <a:rPr lang="fi-FI" dirty="0"/>
              <a:t>Mielenterveyden biologiset taustatekijät (119-120)</a:t>
            </a:r>
          </a:p>
          <a:p>
            <a:pPr marL="0" indent="0">
              <a:buNone/>
            </a:pPr>
            <a:r>
              <a:rPr lang="fi-FI" dirty="0"/>
              <a:t>2</a:t>
            </a:r>
            <a:r>
              <a:rPr lang="fi-FI" dirty="0" smtClean="0"/>
              <a:t>. </a:t>
            </a:r>
            <a:r>
              <a:rPr lang="fi-FI" dirty="0"/>
              <a:t>Mielenterveyden synnynnäiset taustatekijät (121-122)</a:t>
            </a:r>
          </a:p>
          <a:p>
            <a:pPr marL="0" indent="0">
              <a:buNone/>
            </a:pPr>
            <a:r>
              <a:rPr lang="fi-FI" dirty="0"/>
              <a:t>3</a:t>
            </a:r>
            <a:r>
              <a:rPr lang="fi-FI" dirty="0" smtClean="0"/>
              <a:t>. </a:t>
            </a:r>
            <a:r>
              <a:rPr lang="fi-FI" dirty="0"/>
              <a:t>Vuorovaikutussuhteet (122-123)</a:t>
            </a:r>
          </a:p>
          <a:p>
            <a:pPr marL="0" indent="0">
              <a:buNone/>
            </a:pPr>
            <a:r>
              <a:rPr lang="fi-FI" dirty="0"/>
              <a:t>4</a:t>
            </a:r>
            <a:r>
              <a:rPr lang="fi-FI" dirty="0" smtClean="0"/>
              <a:t>. </a:t>
            </a:r>
            <a:r>
              <a:rPr lang="fi-FI" dirty="0"/>
              <a:t>Muut sosiaaliset tekijät / kulttuuritekijät (124-125)</a:t>
            </a:r>
          </a:p>
          <a:p>
            <a:pPr marL="0" indent="0">
              <a:buNone/>
            </a:pPr>
            <a:r>
              <a:rPr lang="fi-FI" dirty="0"/>
              <a:t>5</a:t>
            </a:r>
            <a:r>
              <a:rPr lang="fi-FI" smtClean="0"/>
              <a:t>. </a:t>
            </a:r>
            <a:r>
              <a:rPr lang="fi-FI" dirty="0"/>
              <a:t>Psyykkiset taustatekijät (126-128)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27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ielenterveyden </a:t>
            </a:r>
            <a:r>
              <a:rPr lang="fi-FI" b="1" dirty="0" smtClean="0"/>
              <a:t>biologiset taustatekijät </a:t>
            </a:r>
            <a:r>
              <a:rPr lang="fi-FI" dirty="0" smtClean="0"/>
              <a:t>= biologisiin ominaisuuksiin, kuten perimään ja hermostoon liittyvät tekijät</a:t>
            </a:r>
          </a:p>
          <a:p>
            <a:pPr lvl="1"/>
            <a:r>
              <a:rPr lang="fi-FI" dirty="0" smtClean="0"/>
              <a:t>esim. aivojen rakenne ja toiminta, välittäjäainetoiminta</a:t>
            </a:r>
          </a:p>
          <a:p>
            <a:pPr lvl="0"/>
            <a:r>
              <a:rPr lang="fi-FI" b="1" dirty="0"/>
              <a:t>g</a:t>
            </a:r>
            <a:r>
              <a:rPr lang="fi-FI" b="1" dirty="0" smtClean="0"/>
              <a:t>eenivariantti </a:t>
            </a:r>
            <a:r>
              <a:rPr lang="fi-FI" dirty="0" smtClean="0"/>
              <a:t>= geenin muunnelma tai versio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iettyjen geenivarianttien on havaittu olevan yhteydessä mielenterveyshäiriöiden kohonneeseen riskiin</a:t>
            </a:r>
          </a:p>
          <a:p>
            <a:pPr lvl="1"/>
            <a:r>
              <a:rPr lang="fi-FI" dirty="0"/>
              <a:t>g</a:t>
            </a:r>
            <a:r>
              <a:rPr lang="fi-FI" dirty="0" smtClean="0"/>
              <a:t>eenit saavat merkityksensä vasta tietyssä ympäristössä ja olennaista siten </a:t>
            </a:r>
            <a:r>
              <a:rPr lang="fi-FI" b="1" dirty="0" smtClean="0"/>
              <a:t>perimän ja ympäristön vuorovaikutus</a:t>
            </a:r>
            <a:endParaRPr lang="fi-FI" dirty="0" smtClean="0"/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ielenterveyshäiriöistä kärsivillä ihmisillä on havaittu poikkeavuuksia hermoston toiminnassa ja rakenteessa</a:t>
            </a:r>
          </a:p>
          <a:p>
            <a:pPr lvl="0"/>
            <a:r>
              <a:rPr lang="fi-FI" dirty="0"/>
              <a:t>a</a:t>
            </a:r>
            <a:r>
              <a:rPr lang="fi-FI" dirty="0" smtClean="0"/>
              <a:t>ivoihin liittyvien tekijöiden vaikutusta mielenterveyshäiriöissä on korostettu viime vuosikymmeninä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ivät kuitenkaan yksin selitä mielenterveyshäiriöiden kehittymistä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Synnynnäiset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ielenterveyteen liittyviä biologisia taustatekijöitä ovat myös erilaiset </a:t>
            </a:r>
            <a:r>
              <a:rPr lang="fi-FI" b="1" dirty="0" smtClean="0"/>
              <a:t>synnynnäiset taustatekijät</a:t>
            </a:r>
            <a:endParaRPr lang="fi-FI" dirty="0" smtClean="0"/>
          </a:p>
          <a:p>
            <a:pPr lvl="1"/>
            <a:r>
              <a:rPr lang="fi-FI" dirty="0"/>
              <a:t>r</a:t>
            </a:r>
            <a:r>
              <a:rPr lang="fi-FI" dirty="0" smtClean="0"/>
              <a:t>askausaikaan tai synnytykseen liittyvät ongelmat, kuten keskosuus, äidin raskaudenaikainen stressi, päihteet</a:t>
            </a:r>
          </a:p>
          <a:p>
            <a:pPr lvl="0"/>
            <a:r>
              <a:rPr lang="fi-FI" dirty="0"/>
              <a:t>v</a:t>
            </a:r>
            <a:r>
              <a:rPr lang="fi-FI" dirty="0" smtClean="0"/>
              <a:t>anhemman mielenterveyshäiriö on yksi lapsen mielenterveyden riskitekijöistä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rityisesti äidin raskauden aikaiset mielenterveysoireet ennustavat lapsen myöhempää mielenterveysoireilua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Vuorovaikutussuhteet sosiaalisina taustatekijöinä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74680" cy="46186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dirty="0"/>
              <a:t>e</a:t>
            </a:r>
            <a:r>
              <a:rPr lang="fi-FI" dirty="0" smtClean="0"/>
              <a:t>ristäytyneisyys ja yksinäisyys ovat yhteydessä terveysongelmiin ja jopa korkeampaan kuolemanriskiin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yönteiset sosiaaliset suhteet ovat puolestaan yhteydessä terveyteen ja hyvinvointiin</a:t>
            </a:r>
          </a:p>
          <a:p>
            <a:pPr lvl="0"/>
            <a:r>
              <a:rPr lang="fi-FI" b="1" dirty="0"/>
              <a:t>s</a:t>
            </a:r>
            <a:r>
              <a:rPr lang="fi-FI" b="1" dirty="0" smtClean="0"/>
              <a:t>osiaalinen tuki </a:t>
            </a:r>
            <a:r>
              <a:rPr lang="fi-FI" dirty="0" smtClean="0"/>
              <a:t>= kokemus siitä, että ihmisestä välitetään, hän saa muilta apua ja tukea tarvittaessa ja on osa sosiaalista verkostoa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uki voi olla konkreettista tietoa, taloudellista tukea tai empatiaa, kumppanuutta ja neuvoja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sensitiivinen vanhemmuus näyttäisi olevan tärkeä suojaava tekijä</a:t>
            </a:r>
          </a:p>
          <a:p>
            <a:pPr lvl="1"/>
            <a:r>
              <a:rPr lang="fi-FI" b="1" dirty="0"/>
              <a:t>s</a:t>
            </a:r>
            <a:r>
              <a:rPr lang="fi-FI" b="1" dirty="0" smtClean="0"/>
              <a:t>ensitiivisyys </a:t>
            </a:r>
            <a:r>
              <a:rPr lang="fi-FI" dirty="0" smtClean="0"/>
              <a:t>= herkkyys reagoida tunteiden ja käyttäytymisen tasolla lapseen johdonmukaisesti ja osuvasti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ensitiivinen vanhemmuus ja sen kautta saatava sosiaalinen tuki toimivat eräänlaisina puskureina stressiä aiheuttavien elämäntapahtumien kielteisiä seurauksia vastaan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 sosiaaliset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417"/>
            <a:ext cx="10515600" cy="4728754"/>
          </a:xfrm>
        </p:spPr>
        <p:txBody>
          <a:bodyPr>
            <a:normAutofit lnSpcReduction="10000"/>
          </a:bodyPr>
          <a:lstStyle/>
          <a:p>
            <a:pPr lvl="0"/>
            <a:r>
              <a:rPr lang="fi-FI" dirty="0"/>
              <a:t>s</a:t>
            </a:r>
            <a:r>
              <a:rPr lang="fi-FI" dirty="0" smtClean="0"/>
              <a:t>tressiä tuottavat elämäntapahtumat ja -muutokset ennustavat mielenterveyshäiriöitä</a:t>
            </a:r>
          </a:p>
          <a:p>
            <a:pPr lvl="0"/>
            <a:r>
              <a:rPr lang="fi-FI" dirty="0"/>
              <a:t>e</a:t>
            </a:r>
            <a:r>
              <a:rPr lang="fi-FI" dirty="0" smtClean="0"/>
              <a:t>rityisen vahvaa näyttöä on </a:t>
            </a:r>
            <a:r>
              <a:rPr lang="fi-FI" dirty="0" err="1" smtClean="0"/>
              <a:t>kaltoinkohtelusta</a:t>
            </a:r>
            <a:r>
              <a:rPr lang="fi-FI" dirty="0" smtClean="0"/>
              <a:t> lapsena ja epäjohdonmukaisesta vanhemmuudesta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tressi vaikuttaa stressijärjestelmien toimintaan, mikä heikentää terveyttä ja altistaa mielenterveyshäiriöille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osiaalisia mielenterveyden riskitekijöitä ovat myös koulutukseen, työhön ja taloudelliseen tilanteeseen liittyvät tekijät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ielenterveyshäiriöiden esiintyminen on selvästi muuta väestöä suurempaa matalasti koulutetuilla, työttömillä ja matalatuloisilla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öyhyyden ja mielenterveyshäiriöiden välinen yhteys on todettu monissa tutkimuksissa</a:t>
            </a:r>
          </a:p>
          <a:p>
            <a:pPr lvl="0"/>
            <a:endParaRPr lang="fi-FI" dirty="0" smtClean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Mielenterveysongelmien kulttuurisidonnaisuus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k</a:t>
            </a:r>
            <a:r>
              <a:rPr lang="fi-FI" dirty="0" smtClean="0"/>
              <a:t>ulttuurilliset tekijät</a:t>
            </a:r>
            <a:r>
              <a:rPr lang="fi-FI" b="1" dirty="0" smtClean="0"/>
              <a:t> </a:t>
            </a:r>
            <a:r>
              <a:rPr lang="fi-FI" dirty="0" smtClean="0"/>
              <a:t>vaikuttavat mm. siihen,</a:t>
            </a:r>
          </a:p>
          <a:p>
            <a:pPr lvl="1"/>
            <a:r>
              <a:rPr lang="fi-FI" dirty="0" smtClean="0"/>
              <a:t>minkälaisia odotuksia, toiveita ja tarpeita ihmisillä on omalle elämälleen</a:t>
            </a:r>
          </a:p>
          <a:p>
            <a:pPr lvl="1"/>
            <a:r>
              <a:rPr lang="fi-FI" dirty="0" smtClean="0"/>
              <a:t>minkälaiset elämäntapahtumat koetaan vastoinkäymisiksi tai stressiä nostattavaksi</a:t>
            </a:r>
          </a:p>
          <a:p>
            <a:pPr lvl="1"/>
            <a:r>
              <a:rPr lang="fi-FI" dirty="0" smtClean="0"/>
              <a:t>miten mielenterveysongelmiin suhtaudutaan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mielenterveysongelmien diagnostiikassa on hyvä pitää mielessä kulttuurin vaikutus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ri kulttuuritaustoista tulevat saattavat ilmaista ja ymmärtää mielenterveyteen liittyviä näkökulmia eri tavoin 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hminen saattaa tarkoituksellisesti vähätellä oireitaan välttääkseen psykiatrista diagnoosia 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yös psyykkiset taipumukset tai toimintamallit voivat altistaa mielenterveyshäiriölle</a:t>
            </a:r>
          </a:p>
          <a:p>
            <a:pPr lvl="0"/>
            <a:r>
              <a:rPr lang="fi-FI" dirty="0"/>
              <a:t>h</a:t>
            </a:r>
            <a:r>
              <a:rPr lang="fi-FI" dirty="0" smtClean="0"/>
              <a:t>eikko </a:t>
            </a:r>
            <a:r>
              <a:rPr lang="fi-FI" b="1" dirty="0" smtClean="0"/>
              <a:t>tunteiden ja käyttäytymisen säätely </a:t>
            </a:r>
            <a:r>
              <a:rPr lang="fi-FI" dirty="0" smtClean="0"/>
              <a:t>liittyy mielenterveysongelmiin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matala itsehillintä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amoin jotkut yksilölle tyypilliset </a:t>
            </a:r>
            <a:r>
              <a:rPr lang="fi-FI" b="1" dirty="0" smtClean="0"/>
              <a:t>kognitiiviset </a:t>
            </a:r>
            <a:r>
              <a:rPr lang="fi-FI" dirty="0" smtClean="0"/>
              <a:t>eli </a:t>
            </a:r>
            <a:r>
              <a:rPr lang="fi-FI" b="1" dirty="0" smtClean="0"/>
              <a:t>tiedonkäsittelyn piirteet </a:t>
            </a:r>
            <a:r>
              <a:rPr lang="fi-FI" dirty="0" smtClean="0"/>
              <a:t>voivat altistaa mielenterveyshäiriöille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ajatteluun liittyvät piirteet, kuten märehtiminen, sekä tietynlaiset skeemat itsestä tai muista, kuten kielteinen minäkuva ja heikko itsetunto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519</Words>
  <Application>Microsoft Office PowerPoint</Application>
  <PresentationFormat>Laajakuva</PresentationFormat>
  <Paragraphs>68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10. Mielenterveyttä muovaavat tekijät</vt:lpstr>
      <vt:lpstr>Mielenterveyden riskitekijät ja suojaavat tekijät </vt:lpstr>
      <vt:lpstr>TIETOISKUT</vt:lpstr>
      <vt:lpstr>Biologiset taustatekijät </vt:lpstr>
      <vt:lpstr>Synnynnäiset taustatekijät </vt:lpstr>
      <vt:lpstr>Vuorovaikutussuhteet sosiaalisina taustatekijöinä </vt:lpstr>
      <vt:lpstr>Muut sosiaaliset taustatekijät </vt:lpstr>
      <vt:lpstr>Mielenterveysongelmien kulttuurisidonnaisuus </vt:lpstr>
      <vt:lpstr>Psyykkiset taustatekijät </vt:lpstr>
      <vt:lpstr>Haavoittuvuus-stressi-malli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Suvi</dc:creator>
  <cp:lastModifiedBy>Ikonen Marko</cp:lastModifiedBy>
  <cp:revision>34</cp:revision>
  <cp:lastPrinted>2019-03-14T06:53:15Z</cp:lastPrinted>
  <dcterms:created xsi:type="dcterms:W3CDTF">2017-07-31T11:40:50Z</dcterms:created>
  <dcterms:modified xsi:type="dcterms:W3CDTF">2019-03-14T11:35:54Z</dcterms:modified>
</cp:coreProperties>
</file>