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71" r:id="rId6"/>
    <p:sldId id="265" r:id="rId7"/>
    <p:sldId id="266" r:id="rId8"/>
    <p:sldId id="267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B7450-6A2B-4BB7-8CB5-06C67D140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509266-2FB1-44F6-939D-8592AD89DE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A4104-8659-4DE4-B353-026119062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12.3.2019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413E6-F8F7-409B-9618-031B8E047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DD07AA-7525-4E8F-AB67-3F3A9B2F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8788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57320-2E68-42FD-A301-0F8713638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B2CD31-D0FA-42C7-AECA-1E6ED5C375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5BE79-116C-4A63-98B6-97EE9DCCD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12.3.2019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B10D9-7E14-4344-97D5-01556CC53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D56FD-5AB2-413A-903A-ED198F46E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2659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A2D971-0566-4C6C-A5F4-45FA34C87A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CA71A-A6FD-4CAC-9C4D-1B4D1F9E6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8395B-50B7-4447-96A2-EF85E4E7C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12.3.2019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7F562-8258-4567-AD51-E9545589E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7CA95-DA91-4215-B28B-690801FB1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1062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03218-8261-4B3F-8117-0FF494312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4DC98-2FCC-46A7-8EA1-D5C16C8DC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C2D4C-3620-4FCF-A578-FCDA515A7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12.3.2019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967BC7-DEEA-47CE-AD7F-85C9B9103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EFF8D-D3BA-4C5B-A5C4-F79D43A09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0592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F8C68-110B-47AF-ADFB-5D7A586CB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473C0F-C5DA-4E82-A65D-28C975336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6F29F-D406-48EA-8556-7FDA039F9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12.3.2019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F1DE7-3B62-4B61-8C5A-5EF9D9C50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28761-D6C6-467E-9B56-739A6DDD9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8572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E2B27-F3B9-4945-9D83-424B761F8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A28B5-0CB7-4FCC-99DE-90F500F4ED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AB963-3244-4C3E-BBB9-1959138BE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0A0B1B-AF90-46F5-8FD2-D226D151F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12.3.2019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91845F-F026-488D-8E09-5E280709C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0D9238-3771-46A5-8AAF-4E447C08F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9813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1392F-A65C-40DD-818A-193F38D2C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13FA1-9E2E-43ED-8575-361FC3E86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42B1A7-B7B7-4DAA-B964-9E661858C5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472F0B-FAE8-4741-9EDB-0DF1317BB3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73F661-0ADA-4F74-90F5-A1B41B56C7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FE6418-9A96-418D-AF3C-7EBC5AD2E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12.3.2019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FAD826-54B0-4B5F-85F5-CF628AA6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E7D7CF-B141-424C-BEB3-BE2C8DB72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181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228A4-C153-410E-B7EE-BA1FDFAA5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FE978B-8F9D-46FC-8068-26B31DEB2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12.3.2019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45EBED-D101-4D0B-86A6-D28711C19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FD2BCB-68B7-46BB-924F-CFACFC50D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9435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2FB503-C82A-471E-BFD3-CBB290F79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12.3.2019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67EAF9-7A4A-465F-B272-FB2E03A2A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B59596-2865-4B63-B557-BE952B4D4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144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CD0BB-6A24-4A40-9B8E-6AC32793D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12273-2F7C-4223-AF61-C01FF91FC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84729-21F4-4450-865E-C695A616E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261A6-8EA6-4231-99D1-CD3A65A0E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12.3.2019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3CA5BB-F507-4446-8467-F50C2FD48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64BE7A-AD29-4BD1-A77D-FE2695C95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7414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94218-AEAC-4646-8092-5D9CD1FF4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F4103D-5835-42A7-B58C-C817462E97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FCE45F-E11B-43E9-8069-875F4250A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84E244-11B6-4184-8EB8-0A6438F7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12.3.2019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32846F-A175-4273-BBD8-E28394A05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731AF4-10DD-4B2B-B546-7968336B9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6789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567564-5A7B-46EF-B69D-75C8B541B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B0F31-4A8E-4F17-A868-1A17849F6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22CCC-E960-457B-8EC0-E597BB894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5B42-A775-4E32-831C-61E0E9E3C676}" type="datetimeFigureOut">
              <a:rPr lang="fi-FI" smtClean="0"/>
              <a:pPr/>
              <a:t>12.3.2019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26D52-B3AE-4BFA-AE46-F5643AA9F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1F657-0359-4545-9BA1-71AB5B81C2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436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5558B-4CE3-4E41-9BC6-361BE61973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9</a:t>
            </a:r>
            <a:r>
              <a:rPr lang="fi-FI" dirty="0" smtClean="0"/>
              <a:t>. Mielenterveys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C1FF97-AE15-4778-A6D3-F107ADC271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106-117)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8347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085B6-3A30-4EA4-9E73-F7083A1D1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Psykologi ja diagnostiikka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55B57-DF14-4A76-BAA1-28619E141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z="3200" dirty="0"/>
              <a:t>p</a:t>
            </a:r>
            <a:r>
              <a:rPr lang="fi-FI" sz="3200" dirty="0" smtClean="0"/>
              <a:t>sykologin työnä on kohdata, arvioida ja hoitaa asiakasta omana ainutlaatuisena yksilönään</a:t>
            </a:r>
          </a:p>
          <a:p>
            <a:pPr marL="457200" lvl="1" indent="0">
              <a:buNone/>
            </a:pPr>
            <a:r>
              <a:rPr lang="fi-FI" sz="3200" dirty="0"/>
              <a:t>e</a:t>
            </a:r>
            <a:r>
              <a:rPr lang="fi-FI" sz="3200" dirty="0" smtClean="0"/>
              <a:t>i ainoastaan jonkin diagnostisen ryhmän edustajana</a:t>
            </a:r>
          </a:p>
          <a:p>
            <a:pPr lvl="0"/>
            <a:r>
              <a:rPr lang="fi-FI" sz="3200" dirty="0"/>
              <a:t>p</a:t>
            </a:r>
            <a:r>
              <a:rPr lang="fi-FI" sz="3200" dirty="0" smtClean="0"/>
              <a:t>sykologin on kuitenkin tärkeä tuntea diagnostinen järjestelmä</a:t>
            </a:r>
          </a:p>
          <a:p>
            <a:pPr lvl="0"/>
            <a:r>
              <a:rPr lang="fi-FI" sz="3200" dirty="0" smtClean="0"/>
              <a:t>Suomessa lääketieteellisiä diagnooseja tekevät ainoastaan lääkärit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094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085B6-3A30-4EA4-9E73-F7083A1D1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Tieteelliseen näyttöön perustuva toiminta mielenterveydessä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55B57-DF14-4A76-BAA1-28619E141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41679"/>
            <a:ext cx="10791423" cy="4752304"/>
          </a:xfrm>
        </p:spPr>
        <p:txBody>
          <a:bodyPr>
            <a:noAutofit/>
          </a:bodyPr>
          <a:lstStyle/>
          <a:p>
            <a:pPr lvl="0"/>
            <a:r>
              <a:rPr lang="fi-FI" sz="2400" b="1" dirty="0"/>
              <a:t>n</a:t>
            </a:r>
            <a:r>
              <a:rPr lang="fi-FI" sz="2400" b="1" dirty="0" smtClean="0"/>
              <a:t>äyttöön perustuva toiminta </a:t>
            </a:r>
            <a:r>
              <a:rPr lang="fi-FI" sz="2400" dirty="0" smtClean="0"/>
              <a:t>= kliinisen ammattilaisen työskentelyä, jossa yhdistyvät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tieteellinen tieto esimerkiksi mielenterveydestä, häiriöistä ja niiden hoidosta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asiakkaasta kerätty taustatieto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työntekijän ammatillinen kokemus sekä 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asiakkaan toiveet siitä, kuinka hän haluaisi tulla hoidetuksi</a:t>
            </a:r>
          </a:p>
          <a:p>
            <a:pPr lvl="0"/>
            <a:r>
              <a:rPr lang="fi-FI" sz="2400" dirty="0"/>
              <a:t>t</a:t>
            </a:r>
            <a:r>
              <a:rPr lang="fi-FI" sz="2400" dirty="0" smtClean="0"/>
              <a:t>arkoituksena on varmistaa, että hoito perustuu tieteelliseen tutkimustietoon ja huomioi asiakkaan yksilöllisen tilanteen</a:t>
            </a:r>
          </a:p>
          <a:p>
            <a:pPr lvl="0"/>
            <a:r>
              <a:rPr lang="fi-FI" sz="2400" dirty="0" smtClean="0"/>
              <a:t>auttaa ammattilaisia välttämään päättelyvirheiden vaikutusta työhönsä</a:t>
            </a:r>
          </a:p>
          <a:p>
            <a:pPr lvl="0"/>
            <a:r>
              <a:rPr lang="fi-FI" sz="2400" dirty="0" smtClean="0"/>
              <a:t>Kritiikki: tieteellinen tieto kertyy liian hitaasti</a:t>
            </a:r>
          </a:p>
          <a:p>
            <a:pPr marL="457200" lvl="1" indent="0">
              <a:buNone/>
            </a:pPr>
            <a:r>
              <a:rPr lang="fi-FI" dirty="0" smtClean="0"/>
              <a:t>Kuitenkin asiakkaita hoidetaan aina parhaan saatavissa olevan tutkimustiedon avulla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62094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7005"/>
          </a:xfrm>
        </p:spPr>
        <p:txBody>
          <a:bodyPr/>
          <a:lstStyle/>
          <a:p>
            <a:r>
              <a:rPr lang="fi-FI" dirty="0" smtClean="0"/>
              <a:t>Mielenterveyden määrittely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341"/>
            <a:ext cx="9889901" cy="5460641"/>
          </a:xfrm>
        </p:spPr>
        <p:txBody>
          <a:bodyPr>
            <a:normAutofit/>
          </a:bodyPr>
          <a:lstStyle/>
          <a:p>
            <a:pPr lvl="0"/>
            <a:r>
              <a:rPr lang="fi-FI" b="1" dirty="0"/>
              <a:t>m</a:t>
            </a:r>
            <a:r>
              <a:rPr lang="fi-FI" b="1" dirty="0" smtClean="0"/>
              <a:t>ielenterveys</a:t>
            </a:r>
            <a:r>
              <a:rPr lang="fi-FI" dirty="0" smtClean="0"/>
              <a:t> </a:t>
            </a:r>
          </a:p>
          <a:p>
            <a:pPr lvl="1"/>
            <a:r>
              <a:rPr lang="fi-FI" dirty="0" smtClean="0">
                <a:solidFill>
                  <a:srgbClr val="FF0000"/>
                </a:solidFill>
              </a:rPr>
              <a:t>WHO:n määritelmä </a:t>
            </a:r>
            <a:r>
              <a:rPr lang="fi-FI" dirty="0" smtClean="0"/>
              <a:t>= hyvinvoinnin tila, ihminen tunnistaa kykynsä ja mahdollisuutensa, selviytyy arjen stressistä, työskentelee ja osallistuu yhteisönsä toimintaan</a:t>
            </a:r>
          </a:p>
          <a:p>
            <a:pPr lvl="1"/>
            <a:r>
              <a:rPr lang="fi-FI" dirty="0" smtClean="0">
                <a:solidFill>
                  <a:srgbClr val="FF0000"/>
                </a:solidFill>
              </a:rPr>
              <a:t>Suomen Mielenterveysseuran määritelmä </a:t>
            </a:r>
            <a:r>
              <a:rPr lang="fi-FI" dirty="0" smtClean="0"/>
              <a:t>= voimavara, joka muodostuu läpi elämän ihmisen ja elinolosuhteiden välisessä yhteydessä</a:t>
            </a:r>
          </a:p>
          <a:p>
            <a:pPr lvl="1"/>
            <a:r>
              <a:rPr lang="fi-FI" dirty="0"/>
              <a:t>m</a:t>
            </a:r>
            <a:r>
              <a:rPr lang="fi-FI" dirty="0" smtClean="0"/>
              <a:t>ielenterveys ei mielenterveyshäiriöiden puuttumista, myös kykyjä ja voimavaroja </a:t>
            </a:r>
          </a:p>
          <a:p>
            <a:r>
              <a:rPr lang="fi-FI" b="1" dirty="0" smtClean="0"/>
              <a:t>mielenterveyden negatiivinen ulottuvuus </a:t>
            </a:r>
            <a:r>
              <a:rPr lang="fi-FI" dirty="0" smtClean="0"/>
              <a:t>= ongelmat tai häiriöt</a:t>
            </a:r>
          </a:p>
          <a:p>
            <a:pPr lvl="0"/>
            <a:r>
              <a:rPr lang="fi-FI" b="1" dirty="0"/>
              <a:t>m</a:t>
            </a:r>
            <a:r>
              <a:rPr lang="fi-FI" b="1" dirty="0" smtClean="0"/>
              <a:t>ielenterveyden positiivinen ulottuvuus </a:t>
            </a:r>
            <a:r>
              <a:rPr lang="fi-FI" dirty="0" smtClean="0"/>
              <a:t>= mielen ja voinnin tila, jota luonnehtii hyvä toimintakyky </a:t>
            </a:r>
          </a:p>
          <a:p>
            <a:pPr lvl="0"/>
            <a:r>
              <a:rPr lang="fi-FI" dirty="0"/>
              <a:t>m</a:t>
            </a:r>
            <a:r>
              <a:rPr lang="fi-FI" dirty="0" smtClean="0"/>
              <a:t>ielenterveys on dynaamista eli jatkuvasti muuttuvaa</a:t>
            </a:r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2F7505-7FAD-431A-93FD-FEF17C3FA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Kestävä mielenterveys 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A41767-420E-4375-B139-316063B52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644"/>
            <a:ext cx="10515600" cy="524170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dirty="0" smtClean="0"/>
              <a:t>= mielenterveyshäiriöiden puuttuminen elämänkulun aikana </a:t>
            </a:r>
            <a:endParaRPr lang="fi-FI" sz="3200" dirty="0" smtClean="0"/>
          </a:p>
          <a:p>
            <a:r>
              <a:rPr lang="fi-FI" dirty="0" smtClean="0"/>
              <a:t>harvinaisempaa kuin mielenterveysongelmien kokeminen </a:t>
            </a:r>
          </a:p>
          <a:p>
            <a:r>
              <a:rPr lang="fi-FI" dirty="0" smtClean="0"/>
              <a:t>tunnetussa pitkittäistutkimuksessa havaittiin, että ainoastaan 17 prosenttia tutkittavista ei ollut täyttänyt yhdenkään mielenterveyshäiriön kriteerejä kertaakaan 38 vuoden ikään mennessä</a:t>
            </a:r>
          </a:p>
          <a:p>
            <a:pPr lvl="0"/>
            <a:r>
              <a:rPr lang="fi-FI" dirty="0"/>
              <a:t>k</a:t>
            </a:r>
            <a:r>
              <a:rPr lang="fi-FI" dirty="0" smtClean="0"/>
              <a:t>estävää mielenterveyttä lapsuudessa ennustivat: sopeutumista ja selviytymistä edistävät temperamentti- ja persoonallisuuspiirteet, esim. vähäinen herkkyys kielteisille tunteille ja korkea itsehillintä + vähäinen mielenterveyshäiriöiden määrä lähisuvussa</a:t>
            </a:r>
          </a:p>
          <a:p>
            <a:pPr lvl="0"/>
            <a:r>
              <a:rPr lang="fi-FI" dirty="0"/>
              <a:t>k</a:t>
            </a:r>
            <a:r>
              <a:rPr lang="fi-FI" dirty="0" smtClean="0"/>
              <a:t>estävää mielenterveyttä on toistaiseksi tutkittu vähän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9096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085B6-3A30-4EA4-9E73-F7083A1D1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0818" y="225814"/>
            <a:ext cx="8100536" cy="644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094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8216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133342"/>
            <a:ext cx="10515600" cy="504362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b="1" dirty="0" smtClean="0"/>
              <a:t>KAPPALE 9- MIELENTERVEYS</a:t>
            </a:r>
          </a:p>
          <a:p>
            <a:pPr marL="514350" indent="-514350">
              <a:buAutoNum type="arabicPeriod"/>
            </a:pPr>
            <a:r>
              <a:rPr lang="fi-FI" dirty="0" smtClean="0"/>
              <a:t>Mielenterveys ja sen häiriöt (110-111)</a:t>
            </a:r>
          </a:p>
          <a:p>
            <a:pPr marL="514350" indent="-514350">
              <a:buAutoNum type="arabicPeriod"/>
            </a:pPr>
            <a:r>
              <a:rPr lang="fi-FI" dirty="0" smtClean="0"/>
              <a:t>Mielenterveyshäiriöiden diagnostiikka ja hyödyt (112-113)</a:t>
            </a:r>
          </a:p>
          <a:p>
            <a:pPr marL="514350" indent="-514350">
              <a:buAutoNum type="arabicPeriod"/>
            </a:pPr>
            <a:r>
              <a:rPr lang="fi-FI" dirty="0" smtClean="0"/>
              <a:t>Diagnostisten järjestelmien kritiikki (114-115)</a:t>
            </a:r>
          </a:p>
          <a:p>
            <a:pPr marL="514350" indent="-514350">
              <a:buAutoNum type="arabicPeriod"/>
            </a:pPr>
            <a:r>
              <a:rPr lang="fi-FI" dirty="0" smtClean="0"/>
              <a:t>Tieteelliseen näyttöön perustuva toiminta (115-116)</a:t>
            </a:r>
          </a:p>
          <a:p>
            <a:pPr marL="0" indent="0">
              <a:buNone/>
            </a:pPr>
            <a:r>
              <a:rPr lang="fi-FI" b="1" dirty="0" smtClean="0"/>
              <a:t>KAPPALE 10- MIELENTERVEYTTÄ MUOVAAVAT TEKIJÄT</a:t>
            </a:r>
          </a:p>
          <a:p>
            <a:pPr marL="0" indent="0">
              <a:buNone/>
            </a:pPr>
            <a:r>
              <a:rPr lang="fi-FI" dirty="0" smtClean="0"/>
              <a:t>5. Mielenterveyden biologiset taustatekijät (119-120)</a:t>
            </a:r>
          </a:p>
          <a:p>
            <a:pPr marL="0" indent="0">
              <a:buNone/>
            </a:pPr>
            <a:r>
              <a:rPr lang="fi-FI" dirty="0" smtClean="0"/>
              <a:t>6. Mielenterveyden synnynnäiset taustatekijät (121-122)</a:t>
            </a:r>
          </a:p>
          <a:p>
            <a:pPr marL="0" indent="0">
              <a:buNone/>
            </a:pPr>
            <a:r>
              <a:rPr lang="fi-FI" dirty="0" smtClean="0"/>
              <a:t>7. Vuorovaikutussuhteet (122-123)</a:t>
            </a:r>
          </a:p>
          <a:p>
            <a:pPr marL="0" indent="0">
              <a:buNone/>
            </a:pPr>
            <a:r>
              <a:rPr lang="fi-FI" dirty="0" smtClean="0"/>
              <a:t>8. Muut sosiaaliset tekijät / kulttuuritekijät (124-125)</a:t>
            </a:r>
          </a:p>
          <a:p>
            <a:pPr marL="0" indent="0">
              <a:buNone/>
            </a:pPr>
            <a:r>
              <a:rPr lang="fi-FI" dirty="0" smtClean="0"/>
              <a:t>9. Psyykkiset taustatekijät (126-128)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3069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085B6-3A30-4EA4-9E73-F7083A1D1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6700"/>
          </a:xfrm>
        </p:spPr>
        <p:txBody>
          <a:bodyPr/>
          <a:lstStyle/>
          <a:p>
            <a:r>
              <a:rPr lang="fi-FI" dirty="0" smtClean="0"/>
              <a:t>Mielenterveys ja sen häiriöt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55B57-DF14-4A76-BAA1-28619E141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81826"/>
            <a:ext cx="10739907" cy="5525036"/>
          </a:xfrm>
        </p:spPr>
        <p:txBody>
          <a:bodyPr>
            <a:normAutofit lnSpcReduction="10000"/>
          </a:bodyPr>
          <a:lstStyle/>
          <a:p>
            <a:pPr lvl="0"/>
            <a:r>
              <a:rPr lang="fi-FI" b="1" dirty="0"/>
              <a:t>m</a:t>
            </a:r>
            <a:r>
              <a:rPr lang="fi-FI" b="1" dirty="0" smtClean="0"/>
              <a:t>ielenterveyshäiriö </a:t>
            </a:r>
            <a:r>
              <a:rPr lang="fi-FI" dirty="0" smtClean="0"/>
              <a:t>= yleisnimitys psykiatrisille häiriöille, joista seuraa ihmiselle haittaa, kärsimystä tai toimintakyvyn laskua</a:t>
            </a:r>
          </a:p>
          <a:p>
            <a:pPr lvl="1"/>
            <a:r>
              <a:rPr lang="fi-FI" dirty="0" smtClean="0"/>
              <a:t>aiheuttavat kärsimyksen lisäksi huomattavia taloudellisia kustannuksia yhteiskunnalle </a:t>
            </a:r>
          </a:p>
          <a:p>
            <a:pPr lvl="1"/>
            <a:r>
              <a:rPr lang="fi-FI" dirty="0" smtClean="0"/>
              <a:t>aiheuttavat toisinaan ja erityisesti hoitamattomina jopa ennenaikaisia kuolemia </a:t>
            </a:r>
          </a:p>
          <a:p>
            <a:pPr lvl="0"/>
            <a:r>
              <a:rPr lang="fi-FI" b="1" dirty="0"/>
              <a:t>p</a:t>
            </a:r>
            <a:r>
              <a:rPr lang="fi-FI" b="1" dirty="0" smtClean="0"/>
              <a:t>sykiatria </a:t>
            </a:r>
            <a:r>
              <a:rPr lang="fi-FI" dirty="0" smtClean="0"/>
              <a:t>= lääketieteen erikoisala, jossa tutkitaan ja hoidetaan mielenterveyshäiriöitä</a:t>
            </a:r>
          </a:p>
          <a:p>
            <a:pPr lvl="0"/>
            <a:r>
              <a:rPr lang="fi-FI" dirty="0"/>
              <a:t>m</a:t>
            </a:r>
            <a:r>
              <a:rPr lang="fi-FI" dirty="0" smtClean="0"/>
              <a:t>onille mielenterveyshäiriöitä ilmaantuu joskus elämässään ja suurimmalla osalla ne ovat ohimeneviä</a:t>
            </a:r>
          </a:p>
          <a:p>
            <a:pPr lvl="0"/>
            <a:r>
              <a:rPr lang="fi-FI" dirty="0"/>
              <a:t>v</a:t>
            </a:r>
            <a:r>
              <a:rPr lang="fi-FI" dirty="0" smtClean="0"/>
              <a:t>ain pienellä osalla mielenterveyshäiriön kriteerit täyttyvät läpi elämän </a:t>
            </a:r>
          </a:p>
          <a:p>
            <a:pPr lvl="0"/>
            <a:r>
              <a:rPr lang="fi-FI" dirty="0"/>
              <a:t>m</a:t>
            </a:r>
            <a:r>
              <a:rPr lang="fi-FI" dirty="0" smtClean="0"/>
              <a:t>ielenterveyshäiriöitä esiintyy kaikissa ikävaiheissa lapsuudesta vanhuuteen</a:t>
            </a:r>
          </a:p>
          <a:p>
            <a:pPr lvl="1"/>
            <a:r>
              <a:rPr lang="fi-FI" dirty="0"/>
              <a:t>n</a:t>
            </a:r>
            <a:r>
              <a:rPr lang="fi-FI" dirty="0" smtClean="0"/>
              <a:t>uoruusiässä ja varhaisessa aikuisiässä häiriöitä esiintyy enemmän kuin muulloin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094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085B6-3A30-4EA4-9E73-F7083A1D1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Mielenterveyshäiriöiden diagnostiikka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55B57-DF14-4A76-BAA1-28619E141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5160"/>
            <a:ext cx="10515600" cy="5190185"/>
          </a:xfrm>
        </p:spPr>
        <p:txBody>
          <a:bodyPr>
            <a:normAutofit fontScale="92500"/>
          </a:bodyPr>
          <a:lstStyle/>
          <a:p>
            <a:pPr lvl="0"/>
            <a:r>
              <a:rPr lang="fi-FI" b="1" dirty="0"/>
              <a:t>d</a:t>
            </a:r>
            <a:r>
              <a:rPr lang="fi-FI" b="1" dirty="0" smtClean="0"/>
              <a:t>iagnostinen järjestelmä </a:t>
            </a:r>
            <a:r>
              <a:rPr lang="fi-FI" dirty="0" smtClean="0"/>
              <a:t>= luokitusjärjestelmä, jonka avulla pyritään jäsentämään sairauksia, häiriöitä ja oireyhtymiä</a:t>
            </a:r>
          </a:p>
          <a:p>
            <a:pPr lvl="0"/>
            <a:r>
              <a:rPr lang="fi-FI" b="1" dirty="0"/>
              <a:t>d</a:t>
            </a:r>
            <a:r>
              <a:rPr lang="fi-FI" b="1" dirty="0" smtClean="0"/>
              <a:t>iagnoosi </a:t>
            </a:r>
            <a:r>
              <a:rPr lang="fi-FI" dirty="0" smtClean="0"/>
              <a:t>= nimike, joka kuvaa tiiviisti tiettyä sairautta, häiriötä tai oireyhtymää</a:t>
            </a:r>
          </a:p>
          <a:p>
            <a:pPr lvl="0"/>
            <a:r>
              <a:rPr lang="fi-FI" dirty="0"/>
              <a:t>m</a:t>
            </a:r>
            <a:r>
              <a:rPr lang="fi-FI" dirty="0" smtClean="0"/>
              <a:t>ielenterveyshäiriöt ovat oireyhtymiä</a:t>
            </a:r>
          </a:p>
          <a:p>
            <a:pPr lvl="0"/>
            <a:r>
              <a:rPr lang="fi-FI" b="1" dirty="0"/>
              <a:t>o</a:t>
            </a:r>
            <a:r>
              <a:rPr lang="fi-FI" b="1" dirty="0" smtClean="0"/>
              <a:t>ireyhtymä </a:t>
            </a:r>
            <a:r>
              <a:rPr lang="fi-FI" dirty="0" smtClean="0"/>
              <a:t>= tyypillisesti yhdessä esiintyvien oireiden ja piirteiden kokonaisuus</a:t>
            </a:r>
          </a:p>
          <a:p>
            <a:pPr lvl="1"/>
            <a:r>
              <a:rPr lang="fi-FI" dirty="0"/>
              <a:t>o</a:t>
            </a:r>
            <a:r>
              <a:rPr lang="fi-FI" dirty="0" smtClean="0"/>
              <a:t>ireyhtymille on määritelty hyvin tarkat kriteerit</a:t>
            </a:r>
          </a:p>
          <a:p>
            <a:pPr lvl="0"/>
            <a:r>
              <a:rPr lang="fi-FI" dirty="0"/>
              <a:t>t</a:t>
            </a:r>
            <a:r>
              <a:rPr lang="fi-FI" dirty="0" smtClean="0"/>
              <a:t>unnettuja diagnostisia järjestelmiä </a:t>
            </a:r>
            <a:endParaRPr lang="fi-FI" sz="3200" dirty="0" smtClean="0"/>
          </a:p>
          <a:p>
            <a:pPr lvl="1"/>
            <a:r>
              <a:rPr lang="fi-FI" b="1" dirty="0" smtClean="0"/>
              <a:t>ICD</a:t>
            </a:r>
            <a:r>
              <a:rPr lang="fi-FI" dirty="0" smtClean="0"/>
              <a:t> = WHO:n laatima tautiluokitusjärjestelmä, joka on käytössä Suomessa terveydenhuollossa </a:t>
            </a:r>
            <a:endParaRPr lang="fi-FI" sz="2800" dirty="0" smtClean="0"/>
          </a:p>
          <a:p>
            <a:pPr lvl="1"/>
            <a:r>
              <a:rPr lang="fi-FI" b="1" dirty="0" smtClean="0"/>
              <a:t>DSM </a:t>
            </a:r>
            <a:r>
              <a:rPr lang="fi-FI" dirty="0" smtClean="0"/>
              <a:t>= </a:t>
            </a:r>
            <a:r>
              <a:rPr lang="fi-FI" dirty="0" err="1" smtClean="0"/>
              <a:t>APA:n</a:t>
            </a:r>
            <a:r>
              <a:rPr lang="fi-FI" dirty="0" smtClean="0"/>
              <a:t> eli Amerikan psykiatriyhdistyksen julkaisema mielenterveyshäiriöiden tautiluokitusjärjestelmä, jota käytetään runsaasti kansainvälisesti sekä tutkimuksessa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094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085B6-3A30-4EA4-9E73-F7083A1D1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Diagnostisten järjestelmien hyödyt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55B57-DF14-4A76-BAA1-28619E141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9707"/>
            <a:ext cx="10515600" cy="4657256"/>
          </a:xfrm>
        </p:spPr>
        <p:txBody>
          <a:bodyPr/>
          <a:lstStyle/>
          <a:p>
            <a:pPr lvl="0"/>
            <a:r>
              <a:rPr lang="fi-FI" sz="3200" dirty="0"/>
              <a:t>s</a:t>
            </a:r>
            <a:r>
              <a:rPr lang="fi-FI" sz="3200" dirty="0" smtClean="0"/>
              <a:t>elkeä ja tarkka luokittelu </a:t>
            </a:r>
          </a:p>
          <a:p>
            <a:pPr lvl="1"/>
            <a:r>
              <a:rPr lang="fi-FI" sz="3200" dirty="0" smtClean="0"/>
              <a:t>helpottaa ja yksinkertaistaa terveydenhuollon ammattilaisten työtä</a:t>
            </a:r>
          </a:p>
          <a:p>
            <a:pPr lvl="1"/>
            <a:r>
              <a:rPr lang="fi-FI" sz="3200" dirty="0" smtClean="0"/>
              <a:t>tukee turvallista ja yhdenvertaista potilaiden tutkimista ja hoitoa  </a:t>
            </a:r>
          </a:p>
          <a:p>
            <a:pPr lvl="1"/>
            <a:r>
              <a:rPr lang="fi-FI" sz="3200" dirty="0" smtClean="0"/>
              <a:t>hyödyttää mielenterveyshäiriöiden tutkimusta  ja siten myös hoitomuotojen kehittymistä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094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085B6-3A30-4EA4-9E73-F7083A1D1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Diagnostisten järjestelmien kritiikki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55B57-DF14-4A76-BAA1-28619E141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676"/>
            <a:ext cx="10515600" cy="5125792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o</a:t>
            </a:r>
            <a:r>
              <a:rPr lang="fi-FI" dirty="0" smtClean="0"/>
              <a:t>n esitetty kritiikkiä siitä, että</a:t>
            </a:r>
          </a:p>
          <a:p>
            <a:pPr lvl="1"/>
            <a:r>
              <a:rPr lang="fi-FI" sz="2800" dirty="0" smtClean="0"/>
              <a:t>diagnostiikka ei huomioi ihmisen yksilöllisyyttä</a:t>
            </a:r>
          </a:p>
          <a:p>
            <a:pPr lvl="1"/>
            <a:r>
              <a:rPr lang="fi-FI" sz="2800" dirty="0" smtClean="0"/>
              <a:t>diagnoosien avulla luokitellaan ihmisiä eikä ihmisillä esiintyviä mielenterveyshäiriöitä</a:t>
            </a:r>
          </a:p>
          <a:p>
            <a:pPr lvl="1"/>
            <a:r>
              <a:rPr lang="fi-FI" sz="2800" dirty="0" smtClean="0"/>
              <a:t>diagnoosit eivät auta ymmärtämään mielenterveyshäiriöiden syitä tai taustaa</a:t>
            </a:r>
          </a:p>
          <a:p>
            <a:pPr lvl="1"/>
            <a:r>
              <a:rPr lang="fi-FI" sz="2800" dirty="0" smtClean="0"/>
              <a:t>diagnoosit voivat johtaa ihmisten </a:t>
            </a:r>
            <a:r>
              <a:rPr lang="fi-FI" sz="2800" dirty="0" err="1" smtClean="0"/>
              <a:t>stigmatisointiin</a:t>
            </a:r>
            <a:endParaRPr lang="fi-FI" sz="2800" dirty="0" smtClean="0"/>
          </a:p>
          <a:p>
            <a:pPr lvl="0"/>
            <a:r>
              <a:rPr lang="fi-FI" b="1" dirty="0" err="1"/>
              <a:t>s</a:t>
            </a:r>
            <a:r>
              <a:rPr lang="fi-FI" b="1" dirty="0" err="1" smtClean="0"/>
              <a:t>tigmatisointi</a:t>
            </a:r>
            <a:r>
              <a:rPr lang="fi-FI" b="1" dirty="0" smtClean="0"/>
              <a:t> </a:t>
            </a:r>
            <a:r>
              <a:rPr lang="fi-FI" dirty="0" smtClean="0"/>
              <a:t>=  tietyn ominaisuuden perusteella leimaaminen ja siitä aiheutuvat ennakkoluulot ja syrjintä</a:t>
            </a:r>
          </a:p>
          <a:p>
            <a:pPr lvl="0"/>
            <a:r>
              <a:rPr lang="fi-FI" dirty="0"/>
              <a:t>d</a:t>
            </a:r>
            <a:r>
              <a:rPr lang="fi-FI" dirty="0" smtClean="0"/>
              <a:t>iagnooseista voi myös muodostua itseään toteuttavia ennusteita</a:t>
            </a:r>
          </a:p>
          <a:p>
            <a:pPr lvl="0"/>
            <a:r>
              <a:rPr lang="fi-FI" dirty="0"/>
              <a:t>m</a:t>
            </a:r>
            <a:r>
              <a:rPr lang="fi-FI" dirty="0" smtClean="0"/>
              <a:t>yös diagnostisten järjestelmien muutoksia on kritisoitu</a:t>
            </a:r>
          </a:p>
        </p:txBody>
      </p:sp>
    </p:spTree>
    <p:extLst>
      <p:ext uri="{BB962C8B-B14F-4D97-AF65-F5344CB8AC3E}">
        <p14:creationId xmlns:p14="http://schemas.microsoft.com/office/powerpoint/2010/main" val="62094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574</Words>
  <Application>Microsoft Office PowerPoint</Application>
  <PresentationFormat>Laajakuva</PresentationFormat>
  <Paragraphs>74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9. Mielenterveys</vt:lpstr>
      <vt:lpstr>Mielenterveyden määrittely </vt:lpstr>
      <vt:lpstr>Kestävä mielenterveys </vt:lpstr>
      <vt:lpstr>PowerPoint-esitys</vt:lpstr>
      <vt:lpstr>PowerPoint-esitys</vt:lpstr>
      <vt:lpstr>Mielenterveys ja sen häiriöt </vt:lpstr>
      <vt:lpstr>Mielenterveyshäiriöiden diagnostiikka </vt:lpstr>
      <vt:lpstr>Diagnostisten järjestelmien hyödyt </vt:lpstr>
      <vt:lpstr>Diagnostisten järjestelmien kritiikki </vt:lpstr>
      <vt:lpstr>Psykologi ja diagnostiikka</vt:lpstr>
      <vt:lpstr>Tieteelliseen näyttöön perustuva toiminta mielenterveydessä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 8</dc:title>
  <dc:creator>Aino Kalpio</dc:creator>
  <cp:lastModifiedBy>Ikonen Marko</cp:lastModifiedBy>
  <cp:revision>25</cp:revision>
  <dcterms:created xsi:type="dcterms:W3CDTF">2017-07-31T11:40:50Z</dcterms:created>
  <dcterms:modified xsi:type="dcterms:W3CDTF">2019-03-12T12:09:12Z</dcterms:modified>
</cp:coreProperties>
</file>