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9" r:id="rId4"/>
    <p:sldId id="260" r:id="rId5"/>
    <p:sldId id="27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71" r:id="rId15"/>
    <p:sldId id="258" r:id="rId16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43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3597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53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5095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7284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6421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6396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6871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01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836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2504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315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9898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480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252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694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5B42-A775-4E32-831C-61E0E9E3C676}" type="datetimeFigureOut">
              <a:rPr lang="fi-FI" smtClean="0"/>
              <a:pPr/>
              <a:t>21.2.2019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5189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5558B-4CE3-4E41-9BC6-361BE6197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044505" cy="1646302"/>
          </a:xfrm>
        </p:spPr>
        <p:txBody>
          <a:bodyPr/>
          <a:lstStyle/>
          <a:p>
            <a:r>
              <a:rPr lang="fi-FI" dirty="0">
                <a:latin typeface="+mn-lt"/>
              </a:rPr>
              <a:t>5. Psyykkinen hyvinvointi ja terveys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C1FF97-AE15-4778-A6D3-F107ADC271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6580865" cy="1096899"/>
          </a:xfrm>
        </p:spPr>
        <p:txBody>
          <a:bodyPr/>
          <a:lstStyle/>
          <a:p>
            <a:r>
              <a:rPr lang="fi-FI" sz="2400" dirty="0"/>
              <a:t>(s. 54-67)</a:t>
            </a:r>
          </a:p>
        </p:txBody>
      </p:sp>
    </p:spTree>
    <p:extLst>
      <p:ext uri="{BB962C8B-B14F-4D97-AF65-F5344CB8AC3E}">
        <p14:creationId xmlns:p14="http://schemas.microsoft.com/office/powerpoint/2010/main" val="2528347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Hyvinvoinnin tutkimus psykologiassa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3949"/>
            <a:ext cx="9149246" cy="4547413"/>
          </a:xfrm>
        </p:spPr>
        <p:txBody>
          <a:bodyPr>
            <a:normAutofit/>
          </a:bodyPr>
          <a:lstStyle/>
          <a:p>
            <a:r>
              <a:rPr lang="fi-FI" sz="2800" b="1" dirty="0"/>
              <a:t>hyvinvointi </a:t>
            </a:r>
            <a:r>
              <a:rPr lang="fi-FI" sz="2800" dirty="0"/>
              <a:t>= tila, jossa ihmisellä on käytössään riittävät fyysiset, psyykkiset ja sosiaaliset voimavarat, joiden avulla vastata kohtaamiinsa fyysisiin, psyykkisiin ja sosiaalisiin haasteisiin</a:t>
            </a:r>
          </a:p>
          <a:p>
            <a:pPr lvl="1"/>
            <a:r>
              <a:rPr lang="fi-FI" sz="2800" dirty="0"/>
              <a:t>tasapainotila voimavarojen ja haasteiden välillä</a:t>
            </a:r>
          </a:p>
          <a:p>
            <a:r>
              <a:rPr lang="fi-FI" sz="2800" dirty="0"/>
              <a:t>ilman riittäviä voimavaroja ihminen ei pysty vastaamaan kohtaamiinsa haasteisiin</a:t>
            </a:r>
          </a:p>
          <a:p>
            <a:pPr lvl="1"/>
            <a:r>
              <a:rPr lang="fi-FI" sz="2800" dirty="0"/>
              <a:t>aiheuttaa usein ristiriitaa ja stressiä; heikentää hyvinvointia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b="1" dirty="0"/>
              <a:t>Psyykkinen hyvinvointi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1375"/>
            <a:ext cx="8596668" cy="4726546"/>
          </a:xfrm>
        </p:spPr>
        <p:txBody>
          <a:bodyPr>
            <a:normAutofit/>
          </a:bodyPr>
          <a:lstStyle/>
          <a:p>
            <a:pPr lvl="0"/>
            <a:r>
              <a:rPr lang="fi-FI" sz="2400" b="1" dirty="0"/>
              <a:t>subjektiivinen hyvinvointi </a:t>
            </a:r>
            <a:r>
              <a:rPr lang="fi-FI" sz="2400" dirty="0"/>
              <a:t>= ihmisen oma arvio elämänlaadustaan</a:t>
            </a:r>
          </a:p>
          <a:p>
            <a:r>
              <a:rPr lang="fi-FI" sz="2400" b="1" dirty="0" err="1">
                <a:solidFill>
                  <a:srgbClr val="FF0000"/>
                </a:solidFill>
              </a:rPr>
              <a:t>Carol</a:t>
            </a:r>
            <a:r>
              <a:rPr lang="fi-FI" sz="2400" b="1" dirty="0">
                <a:solidFill>
                  <a:srgbClr val="FF0000"/>
                </a:solidFill>
              </a:rPr>
              <a:t> </a:t>
            </a:r>
            <a:r>
              <a:rPr lang="fi-FI" sz="2400" b="1" dirty="0" err="1">
                <a:solidFill>
                  <a:srgbClr val="FF0000"/>
                </a:solidFill>
              </a:rPr>
              <a:t>Ryff</a:t>
            </a:r>
            <a:r>
              <a:rPr lang="fi-FI" sz="2400" b="1" dirty="0">
                <a:solidFill>
                  <a:srgbClr val="FF0000"/>
                </a:solidFill>
              </a:rPr>
              <a:t>: </a:t>
            </a:r>
            <a:r>
              <a:rPr lang="fi-FI" sz="2400" b="1" dirty="0"/>
              <a:t>psykologinen hyvinvointi </a:t>
            </a:r>
            <a:r>
              <a:rPr lang="fi-FI" sz="2400" dirty="0"/>
              <a:t>= teoria, jonka mukaan psykologinen hyvinvointi koostuu kuudesta ulottuvuudesta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000" dirty="0"/>
              <a:t>Itsensä hyväksyminen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000" dirty="0"/>
              <a:t>Myönteiset ihmissuhteet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000" dirty="0"/>
              <a:t>Autonomia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000" dirty="0"/>
              <a:t>Ympäristön hallinta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000" dirty="0"/>
              <a:t>Elämän tarkoituksen kokemus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000" dirty="0"/>
              <a:t>Henkilökohtainen kasvu </a:t>
            </a:r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Psyykkinen hyvinvointi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74978"/>
            <a:ext cx="9046215" cy="4806881"/>
          </a:xfrm>
        </p:spPr>
        <p:txBody>
          <a:bodyPr>
            <a:noAutofit/>
          </a:bodyPr>
          <a:lstStyle/>
          <a:p>
            <a:pPr lvl="0"/>
            <a:r>
              <a:rPr lang="fi-FI" sz="2400" b="1" dirty="0">
                <a:solidFill>
                  <a:srgbClr val="FF0000"/>
                </a:solidFill>
              </a:rPr>
              <a:t>Richard Ryan &amp; Edward L. </a:t>
            </a:r>
            <a:r>
              <a:rPr lang="fi-FI" sz="2400" b="1" dirty="0" err="1">
                <a:solidFill>
                  <a:srgbClr val="FF0000"/>
                </a:solidFill>
              </a:rPr>
              <a:t>Deci</a:t>
            </a:r>
            <a:r>
              <a:rPr lang="fi-FI" sz="2400" b="1" dirty="0"/>
              <a:t>: itseohjautuvuusteoria</a:t>
            </a:r>
            <a:r>
              <a:rPr lang="fi-FI" sz="2400" dirty="0"/>
              <a:t> = teoria, joka pyrkii selittämään hyvinvointiin ja motivaatioon johtavia tekijöitä kolmen psykologisen perustarpeen täyttymisellä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400" dirty="0"/>
              <a:t>Autonomia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400" dirty="0"/>
              <a:t>Oma koettu kyvykkyys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400" dirty="0"/>
              <a:t>Sosiaalinen yhteenkuuluvuus</a:t>
            </a:r>
          </a:p>
          <a:p>
            <a:pPr lvl="0"/>
            <a:r>
              <a:rPr lang="fi-FI" sz="2400" b="1" dirty="0"/>
              <a:t>psykologinen joustavuus </a:t>
            </a:r>
            <a:r>
              <a:rPr lang="fi-FI" sz="2400" dirty="0"/>
              <a:t>= psyykkinen sopeutumiskyky</a:t>
            </a:r>
          </a:p>
          <a:p>
            <a:pPr lvl="1"/>
            <a:r>
              <a:rPr lang="fi-FI" sz="2400" dirty="0"/>
              <a:t>kuinka ihminen sopeutuu, joustaa, tasapainoilee ja ottaa käyttöön voimavarojaan eri tilanteissa sitoutuen yhä kuitenkin omiin arvoihinsa</a:t>
            </a:r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Psyykkisen hyvinvoinnin edistäminen ja ylläpitäminen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797"/>
            <a:ext cx="8692166" cy="4351338"/>
          </a:xfrm>
        </p:spPr>
        <p:txBody>
          <a:bodyPr>
            <a:normAutofit/>
          </a:bodyPr>
          <a:lstStyle/>
          <a:p>
            <a:pPr lvl="0"/>
            <a:r>
              <a:rPr lang="fi-FI" sz="2400" dirty="0"/>
              <a:t>yhteiskunnan tasolla tutkimustulosten perusteella kannattavaa on esim.</a:t>
            </a:r>
          </a:p>
          <a:p>
            <a:pPr lvl="1"/>
            <a:r>
              <a:rPr lang="fi-FI" sz="2400" dirty="0"/>
              <a:t>tukea sosiaalisten suhteiden solmimista ja ylläpitoa </a:t>
            </a:r>
          </a:p>
          <a:p>
            <a:pPr lvl="1"/>
            <a:r>
              <a:rPr lang="fi-FI" sz="2400" dirty="0"/>
              <a:t>kehittää tunnetaitoja ja tietoisen läsnäolon taitoja </a:t>
            </a:r>
          </a:p>
          <a:p>
            <a:pPr lvl="1"/>
            <a:endParaRPr lang="fi-FI" sz="2400" dirty="0"/>
          </a:p>
          <a:p>
            <a:pPr lvl="0"/>
            <a:r>
              <a:rPr lang="fi-FI" sz="2400" dirty="0"/>
              <a:t>omaa hyvinvointia voi edistää myös itse:</a:t>
            </a:r>
          </a:p>
          <a:p>
            <a:pPr lvl="1"/>
            <a:r>
              <a:rPr lang="fi-FI" sz="2400" dirty="0"/>
              <a:t>omien voimavarojen vahvistaminen </a:t>
            </a:r>
          </a:p>
          <a:p>
            <a:pPr lvl="1"/>
            <a:r>
              <a:rPr lang="fi-FI" sz="2400" dirty="0"/>
              <a:t>omasta hyvinvoinnista huolehtiminen 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Mielenterveys ja hyvinvointi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740877"/>
            <a:ext cx="8596668" cy="3630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/>
              <a:t>Miten lukiolainen pitää arjessa yllä mielenterveyttä sekä hyvää oloa? </a:t>
            </a:r>
          </a:p>
          <a:p>
            <a:pPr marL="0" indent="0">
              <a:buNone/>
            </a:pPr>
            <a:r>
              <a:rPr lang="fi-FI" sz="2800" dirty="0"/>
              <a:t>Pohtikaa pareittain vinkkejä ja lähettäkää </a:t>
            </a:r>
            <a:r>
              <a:rPr lang="fi-FI" sz="2800" dirty="0" err="1"/>
              <a:t>PedaNettiin</a:t>
            </a:r>
            <a:r>
              <a:rPr lang="fi-FI" sz="2800" dirty="0"/>
              <a:t> kuvia asioista, jotka lisäävät mielenterveyttä ja hyvinvointia</a:t>
            </a:r>
          </a:p>
        </p:txBody>
      </p:sp>
    </p:spTree>
    <p:extLst>
      <p:ext uri="{BB962C8B-B14F-4D97-AF65-F5344CB8AC3E}">
        <p14:creationId xmlns:p14="http://schemas.microsoft.com/office/powerpoint/2010/main" val="3843416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719" y="106625"/>
            <a:ext cx="8570789" cy="6419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1471"/>
          </a:xfrm>
        </p:spPr>
        <p:txBody>
          <a:bodyPr/>
          <a:lstStyle/>
          <a:p>
            <a:r>
              <a:rPr lang="fi-FI" dirty="0">
                <a:latin typeface="+mn-lt"/>
              </a:rPr>
              <a:t>Terveys ja sairaus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1071"/>
            <a:ext cx="8596668" cy="4560292"/>
          </a:xfrm>
        </p:spPr>
        <p:txBody>
          <a:bodyPr>
            <a:normAutofit/>
          </a:bodyPr>
          <a:lstStyle/>
          <a:p>
            <a:pPr lvl="0"/>
            <a:r>
              <a:rPr lang="fi-FI" sz="2800" dirty="0"/>
              <a:t>eivät ole yksiselitteisiä tai objektiivisia käsitteitä</a:t>
            </a:r>
          </a:p>
          <a:p>
            <a:r>
              <a:rPr lang="fi-FI" sz="2800" b="1" dirty="0"/>
              <a:t>terveys </a:t>
            </a:r>
            <a:r>
              <a:rPr lang="fi-FI" sz="2800" dirty="0"/>
              <a:t>(WHO:n määritelmä) = täydellinen fyysisen, psyykkisen ja sosiaalisen hyvinvoinnin tila eikä ainoastaan sairauden puuttuminen </a:t>
            </a:r>
          </a:p>
          <a:p>
            <a:pPr lvl="0"/>
            <a:r>
              <a:rPr lang="fi-FI" sz="2800" b="1" dirty="0"/>
              <a:t>sairaus </a:t>
            </a:r>
            <a:r>
              <a:rPr lang="fi-FI" sz="2800" dirty="0"/>
              <a:t>= psykofyysisen rakenteen tai toiminnan poikkeavuus, joka aiheuttaa tilapäistä tai pysyvää haittaa tai toimintakyvyn puutteita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latin typeface="+mn-lt"/>
              </a:rPr>
              <a:t>Biomedikaalinen</a:t>
            </a:r>
            <a:r>
              <a:rPr lang="fi-FI" dirty="0">
                <a:latin typeface="+mn-lt"/>
              </a:rPr>
              <a:t> malli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8820955" cy="4351338"/>
          </a:xfrm>
        </p:spPr>
        <p:txBody>
          <a:bodyPr>
            <a:normAutofit/>
          </a:bodyPr>
          <a:lstStyle/>
          <a:p>
            <a:pPr lvl="0"/>
            <a:r>
              <a:rPr lang="fi-FI" sz="2400" dirty="0"/>
              <a:t>korostetaan biologisten tekijöiden roolia sairaudessa</a:t>
            </a:r>
          </a:p>
          <a:p>
            <a:r>
              <a:rPr lang="fi-FI" sz="2400" dirty="0"/>
              <a:t>toimiva monissa terveyteen ja sairauteen liittyvissä tilanteissa, esim. tartuntataudit, tapaturmat</a:t>
            </a:r>
          </a:p>
          <a:p>
            <a:pPr lvl="0"/>
            <a:r>
              <a:rPr lang="fi-FI" sz="2400" dirty="0"/>
              <a:t>mallin kritiikki:</a:t>
            </a:r>
          </a:p>
          <a:p>
            <a:pPr lvl="1"/>
            <a:r>
              <a:rPr lang="fi-FI" sz="2400" dirty="0"/>
              <a:t>ei riitä selittämään sitä, miksi ihmiset käyttäytyvät terveyteen liittyen eri tavoin</a:t>
            </a:r>
          </a:p>
          <a:p>
            <a:pPr lvl="1"/>
            <a:r>
              <a:rPr lang="fi-FI" sz="2400" dirty="0"/>
              <a:t>laiminlyö psyykkistä ja sosiaalista näkökulmaa</a:t>
            </a:r>
          </a:p>
          <a:p>
            <a:pPr lvl="1"/>
            <a:r>
              <a:rPr lang="fi-FI" sz="2400" dirty="0"/>
              <a:t>ei jätä juuri tilaa yksilöllisyydelle</a:t>
            </a:r>
          </a:p>
          <a:p>
            <a:pPr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+mn-lt"/>
              </a:rPr>
              <a:t>Biopsykososiaalinen malli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00012"/>
            <a:ext cx="8596668" cy="4108360"/>
          </a:xfrm>
        </p:spPr>
        <p:txBody>
          <a:bodyPr>
            <a:normAutofit lnSpcReduction="10000"/>
          </a:bodyPr>
          <a:lstStyle/>
          <a:p>
            <a:pPr lvl="0"/>
            <a:r>
              <a:rPr lang="fi-FI" sz="2800" dirty="0"/>
              <a:t>terveyttä ja sairautta tarkasteltaessa otetaan huomioon biologiset, psykologiset ja sosiaaliset tekijät</a:t>
            </a:r>
          </a:p>
          <a:p>
            <a:pPr lvl="0"/>
            <a:r>
              <a:rPr lang="fi-FI" sz="2800" dirty="0"/>
              <a:t>tärkeää mielen hyvinvoinnissa ja mielenterveyshäiriöissä</a:t>
            </a:r>
          </a:p>
          <a:p>
            <a:pPr lvl="0"/>
            <a:r>
              <a:rPr lang="fi-FI" sz="2800" dirty="0"/>
              <a:t>hyötyä myös muissa terveysilmiöiden ymmärtämisessä</a:t>
            </a:r>
          </a:p>
          <a:p>
            <a:pPr lvl="1"/>
            <a:r>
              <a:rPr lang="fi-FI" sz="2800" dirty="0"/>
              <a:t>esim. tuki- ja liikuntaelimistön vaivat, vauriot, elintapasairaudet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Ottakaa pareittain selvää: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fi-FI" sz="3200" u="sng" dirty="0"/>
              <a:t>Terveyspsykologia</a:t>
            </a:r>
            <a:r>
              <a:rPr lang="fi-FI" sz="3200" dirty="0"/>
              <a:t> / promootio, preventio ja interventio</a:t>
            </a:r>
          </a:p>
          <a:p>
            <a:pPr marL="514350" indent="-514350">
              <a:buAutoNum type="alphaLcParenR"/>
            </a:pPr>
            <a:r>
              <a:rPr lang="fi-FI" sz="3200" u="sng" dirty="0"/>
              <a:t>Kliininen psykologia </a:t>
            </a:r>
            <a:r>
              <a:rPr lang="fi-FI" sz="3200" dirty="0"/>
              <a:t>/ hyvinvoinnin tutkimus</a:t>
            </a:r>
            <a:endParaRPr lang="fi-FI" sz="3200" u="sng" dirty="0"/>
          </a:p>
        </p:txBody>
      </p:sp>
    </p:spTree>
    <p:extLst>
      <p:ext uri="{BB962C8B-B14F-4D97-AF65-F5344CB8AC3E}">
        <p14:creationId xmlns:p14="http://schemas.microsoft.com/office/powerpoint/2010/main" val="3295519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8745"/>
          </a:xfrm>
        </p:spPr>
        <p:txBody>
          <a:bodyPr/>
          <a:lstStyle/>
          <a:p>
            <a:r>
              <a:rPr lang="fi-FI" b="1" dirty="0"/>
              <a:t>Terveyspsykologia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8345"/>
            <a:ext cx="8596668" cy="4483018"/>
          </a:xfrm>
        </p:spPr>
        <p:txBody>
          <a:bodyPr>
            <a:normAutofit/>
          </a:bodyPr>
          <a:lstStyle/>
          <a:p>
            <a:pPr lvl="0"/>
            <a:r>
              <a:rPr lang="fi-FI" sz="2400" dirty="0"/>
              <a:t>tutkitaan terveyteen ja sen edistämiseen sekä sairauksien ennaltaehkäisemiseen ja hoitoon liittyviä psykologisia ilmiöitä</a:t>
            </a:r>
          </a:p>
          <a:p>
            <a:pPr lvl="0"/>
            <a:r>
              <a:rPr lang="fi-FI" sz="2400" dirty="0"/>
              <a:t>Selvitetään:</a:t>
            </a:r>
          </a:p>
          <a:p>
            <a:pPr lvl="1"/>
            <a:r>
              <a:rPr lang="fi-FI" sz="2400" dirty="0"/>
              <a:t>miksi jotkut käyttäytyvät terveyttä lisäävällä tai ylläpitävällä tavalla, toiset taas eivät</a:t>
            </a:r>
          </a:p>
          <a:p>
            <a:pPr lvl="1"/>
            <a:r>
              <a:rPr lang="fi-FI" sz="2400" dirty="0"/>
              <a:t>miten tunteet, persoonallisuuden piirteet tai muut yksilölliset erot sekä psykososiaaliseen kehitykseen liittyvät tekijät vaikuttavat terveyskäyttäytymiseen</a:t>
            </a:r>
          </a:p>
          <a:p>
            <a:pPr lvl="0"/>
            <a:r>
              <a:rPr lang="fi-FI" sz="2400" dirty="0"/>
              <a:t>biopsykososiaalinen malli keskeinen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Kliininen psykologia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9555"/>
            <a:ext cx="9381066" cy="4868214"/>
          </a:xfrm>
        </p:spPr>
        <p:txBody>
          <a:bodyPr>
            <a:noAutofit/>
          </a:bodyPr>
          <a:lstStyle/>
          <a:p>
            <a:pPr lvl="0"/>
            <a:r>
              <a:rPr lang="fi-FI" sz="2800" dirty="0"/>
              <a:t>tutkitaan ja kehitetään mielenterveyshäiriöiden arviointi- ja hoitokeinoja</a:t>
            </a:r>
          </a:p>
          <a:p>
            <a:pPr lvl="0"/>
            <a:r>
              <a:rPr lang="fi-FI" sz="2800" dirty="0"/>
              <a:t>tavoitteena edistää psyykkistä hyvinvointia ja vähentää mielenterveyshäiriöiden aiheuttamaa kärsimystä</a:t>
            </a:r>
          </a:p>
          <a:p>
            <a:pPr lvl="0"/>
            <a:r>
              <a:rPr lang="fi-FI" sz="2800" dirty="0"/>
              <a:t>Tutkimuksella selvitetään:</a:t>
            </a:r>
          </a:p>
          <a:p>
            <a:pPr lvl="1"/>
            <a:r>
              <a:rPr lang="fi-FI" sz="2800" dirty="0"/>
              <a:t>mielenterveyshäiriöiden luonnetta ja aiheuttajia </a:t>
            </a:r>
          </a:p>
          <a:p>
            <a:pPr lvl="1"/>
            <a:r>
              <a:rPr lang="fi-FI" sz="2800" dirty="0"/>
              <a:t>erilaisia hoitomuotoja ja niiden vaikuttavuutta</a:t>
            </a:r>
          </a:p>
          <a:p>
            <a:pPr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Terveyden ja hyvinvoinnin tyypillisiä tutkimusmenetelmiä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8289"/>
            <a:ext cx="8782318" cy="4351338"/>
          </a:xfrm>
        </p:spPr>
        <p:txBody>
          <a:bodyPr>
            <a:normAutofit/>
          </a:bodyPr>
          <a:lstStyle/>
          <a:p>
            <a:pPr lvl="0"/>
            <a:r>
              <a:rPr lang="fi-FI" sz="2800" dirty="0"/>
              <a:t>itsearviointimenetelmät (esim. kyselyt)</a:t>
            </a:r>
          </a:p>
          <a:p>
            <a:pPr lvl="0"/>
            <a:r>
              <a:rPr lang="fi-FI" sz="2800" dirty="0"/>
              <a:t>terveystietoja sisältävien rekisterien hyödyntäminen </a:t>
            </a:r>
          </a:p>
          <a:p>
            <a:pPr lvl="0"/>
            <a:r>
              <a:rPr lang="fi-FI" sz="2800" dirty="0"/>
              <a:t>näitä yhdistelemällä tutkijat voivat päätellä, minkälaiset tekijät näyttävät edistävän terveyttä ja hyvinvointia tai vaikuttavan sairauksien tai häiriöiden kehittymiseen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7472"/>
            <a:ext cx="8595946" cy="727728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Terveyden promootio, </a:t>
            </a:r>
            <a:r>
              <a:rPr lang="fi-FI" b="1" dirty="0" err="1"/>
              <a:t>preventio</a:t>
            </a:r>
            <a:r>
              <a:rPr lang="fi-FI" b="1" dirty="0"/>
              <a:t> ja interventio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1729532"/>
            <a:ext cx="9258837" cy="487732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i-FI" sz="2800" b="1" u="sng" dirty="0"/>
              <a:t>promootio</a:t>
            </a:r>
            <a:r>
              <a:rPr lang="fi-FI" sz="2800" b="1" dirty="0"/>
              <a:t> </a:t>
            </a:r>
            <a:r>
              <a:rPr lang="fi-FI" sz="2800" dirty="0"/>
              <a:t>= terveyden edistäminen</a:t>
            </a:r>
          </a:p>
          <a:p>
            <a:pPr lvl="1"/>
            <a:r>
              <a:rPr lang="fi-FI" sz="2800" dirty="0"/>
              <a:t>terveyden suojelua, hyvinvoinnin lisäämistä ja voimavarojen vahvistamista</a:t>
            </a:r>
          </a:p>
          <a:p>
            <a:pPr lvl="0"/>
            <a:r>
              <a:rPr lang="fi-FI" sz="2800" b="1" u="sng" dirty="0"/>
              <a:t>preventio</a:t>
            </a:r>
            <a:r>
              <a:rPr lang="fi-FI" sz="2800" b="1" dirty="0"/>
              <a:t> </a:t>
            </a:r>
            <a:r>
              <a:rPr lang="fi-FI" sz="2800" dirty="0"/>
              <a:t>= häiriöiden tai sairauksien ennaltaehkäisy</a:t>
            </a:r>
          </a:p>
          <a:p>
            <a:pPr lvl="1"/>
            <a:r>
              <a:rPr lang="fi-FI" sz="2800" dirty="0"/>
              <a:t>riskiryhmässä olevien tunnistamista ja ennaltaehkäisevien toimien tarjoamista</a:t>
            </a:r>
          </a:p>
          <a:p>
            <a:pPr lvl="0"/>
            <a:r>
              <a:rPr lang="fi-FI" sz="2800" b="1" u="sng" dirty="0"/>
              <a:t>interventio</a:t>
            </a:r>
            <a:r>
              <a:rPr lang="fi-FI" sz="2800" b="1" dirty="0"/>
              <a:t> </a:t>
            </a:r>
            <a:r>
              <a:rPr lang="fi-FI" sz="2800" dirty="0"/>
              <a:t>= väliintulo, toimenpide, jolla pyritään vaikuttamaan ihmisen tai ryhmän käyttäytymiseen tai hyvinvointiin</a:t>
            </a:r>
          </a:p>
          <a:p>
            <a:pPr lvl="1"/>
            <a:r>
              <a:rPr lang="fi-FI" sz="2800" dirty="0"/>
              <a:t>hoidon tarjoamista henkilöille, joille on jo ilmaantunut oireita tai häiriöitä 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2140</TotalTime>
  <Words>525</Words>
  <Application>Microsoft Office PowerPoint</Application>
  <PresentationFormat>Laajakuva</PresentationFormat>
  <Paragraphs>76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Pinta</vt:lpstr>
      <vt:lpstr>5. Psyykkinen hyvinvointi ja terveys</vt:lpstr>
      <vt:lpstr>Terveys ja sairaus </vt:lpstr>
      <vt:lpstr>Biomedikaalinen malli</vt:lpstr>
      <vt:lpstr>Biopsykososiaalinen malli</vt:lpstr>
      <vt:lpstr>Ottakaa pareittain selvää:</vt:lpstr>
      <vt:lpstr>Terveyspsykologia </vt:lpstr>
      <vt:lpstr>Kliininen psykologia </vt:lpstr>
      <vt:lpstr>Terveyden ja hyvinvoinnin tyypillisiä tutkimusmenetelmiä</vt:lpstr>
      <vt:lpstr>Terveyden promootio, preventio ja interventio </vt:lpstr>
      <vt:lpstr>Hyvinvoinnin tutkimus psykologiassa </vt:lpstr>
      <vt:lpstr>Psyykkinen hyvinvointi</vt:lpstr>
      <vt:lpstr>Psyykkinen hyvinvointi</vt:lpstr>
      <vt:lpstr>Psyykkisen hyvinvoinnin edistäminen ja ylläpitäminen</vt:lpstr>
      <vt:lpstr>Mielenterveys ja hyvinvointi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 8</dc:title>
  <dc:creator>Suvi</dc:creator>
  <cp:lastModifiedBy>Ikonen Marko</cp:lastModifiedBy>
  <cp:revision>67</cp:revision>
  <cp:lastPrinted>2018-12-13T17:10:07Z</cp:lastPrinted>
  <dcterms:created xsi:type="dcterms:W3CDTF">2017-07-31T11:40:50Z</dcterms:created>
  <dcterms:modified xsi:type="dcterms:W3CDTF">2019-02-21T07:18:59Z</dcterms:modified>
</cp:coreProperties>
</file>