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6" r:id="rId9"/>
    <p:sldId id="262" r:id="rId10"/>
    <p:sldId id="263" r:id="rId11"/>
    <p:sldId id="264" r:id="rId12"/>
    <p:sldId id="265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53765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61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5676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1558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825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3240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832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7954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3167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3027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1072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</a:rPr>
              <a:t>‹#›</a:t>
            </a:fld>
            <a:endParaRPr lang="fi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3. Tunteiden säätely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>
                <a:latin typeface="Calibri" panose="020F0502020204030204" pitchFamily="34" charset="0"/>
              </a:rPr>
              <a:t>(s. 26-37)</a:t>
            </a:r>
            <a:endParaRPr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merkitys motivaatiossa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11700" y="1337713"/>
            <a:ext cx="35502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tunteista ja tiedonkäsittelystä syntyy laajempia ajattelun ja toiminnan kokonaisuuksia, esimerkiksi motivaatiota voidaan tarkastella tällaisena prosessina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00" name="Shape 100" descr="Motivaatioprosessi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18100" y="1152475"/>
            <a:ext cx="5072075" cy="3786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Motivaatio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b="1" dirty="0">
                <a:solidFill>
                  <a:schemeClr val="dk1"/>
                </a:solidFill>
                <a:latin typeface="Calibri" panose="020F0502020204030204" pitchFamily="34" charset="0"/>
              </a:rPr>
              <a:t>motivaatio</a:t>
            </a: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 tarkoittaa yksilön toiminnan suuntaamista kohti pyrkimyksiään ja käyttäytymistään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Motivaatioon liittyvä kyky </a:t>
            </a:r>
            <a:r>
              <a:rPr lang="fi" sz="16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asettaa tavoitteita ja suuntautua kohti asetettuja päämääriä vaatii tunteiden tunnistamisen ja säätelyn keinoja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b="1" dirty="0">
                <a:solidFill>
                  <a:schemeClr val="dk1"/>
                </a:solidFill>
                <a:latin typeface="Calibri" panose="020F0502020204030204" pitchFamily="34" charset="0"/>
              </a:rPr>
              <a:t>välttämismotivaatio</a:t>
            </a: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: ihminen ei usko onnistuvansa tehtävässä hyvin ja se herättää etenkin kielteisiä tunteita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on yhteydessä tavoitteiden laskuun ja epäonnistumisen ennakointiin sekä välttelykäyttäytymiseen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b="1" dirty="0">
                <a:solidFill>
                  <a:schemeClr val="dk1"/>
                </a:solidFill>
                <a:latin typeface="Calibri" panose="020F0502020204030204" pitchFamily="34" charset="0"/>
              </a:rPr>
              <a:t>lähestymismotivaatio:</a:t>
            </a: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 ihminen uskoo onnistuvansa ja suuntautuu tehtävään myönteisesti, jolloin tunteet lisäävät innostusta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on yhteydessä myönteisiin odotuksiin ja korkeampaan motivaatioon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b="1" dirty="0">
                <a:solidFill>
                  <a:schemeClr val="dk1"/>
                </a:solidFill>
                <a:latin typeface="Calibri" panose="020F0502020204030204" pitchFamily="34" charset="0"/>
              </a:rPr>
              <a:t>motiivikonflikti</a:t>
            </a: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: motivaation taustalla olevien erilaisten motiivien välinen ristiriita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ristiriita voi syntyä esimerkiksi omien odotusten ja itseen liittyvien uskomusten välillä</a:t>
            </a:r>
          </a:p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sz="16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Syypäätelmät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</a:rPr>
              <a:t>attribuutio</a:t>
            </a:r>
            <a:r>
              <a:rPr lang="fi" sz="2000" dirty="0">
                <a:solidFill>
                  <a:schemeClr val="dk1"/>
                </a:solidFill>
              </a:rPr>
              <a:t> eli syypäätelmä tarkoittaa selityksiä, joita ihminen antaa omalle tai toisten toiminnalle</a:t>
            </a:r>
          </a:p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</a:rPr>
              <a:t>haastavien tilanteiden ja tehtävien lopputulos vie ihmisen miettimään, mistä tehtävässä onnistuminen tai epäonnistuminen johtui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</a:rPr>
              <a:t>epäonnistumisen yhteydessä </a:t>
            </a:r>
            <a:r>
              <a:rPr lang="fi" sz="2000" b="1" dirty="0">
                <a:solidFill>
                  <a:schemeClr val="dk1"/>
                </a:solidFill>
              </a:rPr>
              <a:t>sisäinen attribuutio</a:t>
            </a:r>
            <a:r>
              <a:rPr lang="fi" sz="2000" dirty="0">
                <a:solidFill>
                  <a:schemeClr val="dk1"/>
                </a:solidFill>
              </a:rPr>
              <a:t> on haitallinen, sillä se ei vie hallinnan tunteeseen; </a:t>
            </a:r>
            <a:r>
              <a:rPr lang="fi" sz="2000" b="1" dirty="0">
                <a:solidFill>
                  <a:schemeClr val="dk1"/>
                </a:solidFill>
              </a:rPr>
              <a:t>ulkoinen attribuutio</a:t>
            </a:r>
            <a:r>
              <a:rPr lang="fi" sz="2000" dirty="0">
                <a:solidFill>
                  <a:schemeClr val="dk1"/>
                </a:solidFill>
              </a:rPr>
              <a:t> tekee epäonnistumisesta tilapäisen ja siihen voi vaikuttaa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</a:rPr>
              <a:t>onnistumisen yhteydessä </a:t>
            </a:r>
            <a:r>
              <a:rPr lang="fi" sz="2000" b="1" dirty="0">
                <a:solidFill>
                  <a:schemeClr val="dk1"/>
                </a:solidFill>
              </a:rPr>
              <a:t>sisäinen attribuutio</a:t>
            </a:r>
            <a:r>
              <a:rPr lang="fi" sz="2000" dirty="0">
                <a:solidFill>
                  <a:schemeClr val="dk1"/>
                </a:solidFill>
              </a:rPr>
              <a:t> on hyödyllinen, sillä se lisää minäpystyvyyttä ja kohottaa itsetuntoa; </a:t>
            </a:r>
            <a:r>
              <a:rPr lang="fi" sz="2000" b="1" dirty="0">
                <a:solidFill>
                  <a:schemeClr val="dk1"/>
                </a:solidFill>
              </a:rPr>
              <a:t>ulkoinen attribuutio</a:t>
            </a:r>
            <a:r>
              <a:rPr lang="fi" sz="2000" dirty="0">
                <a:solidFill>
                  <a:schemeClr val="dk1"/>
                </a:solidFill>
              </a:rPr>
              <a:t> on haitallisempi, sillä se tekee asiasta sellaisen, johon ei itsellä ole kontrollia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D27E8E-73B6-4B11-8E01-EB7D52D13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Tiivistelmä luvusta 3. Tunteiden säätely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C4F061B-ABC1-4013-9A58-28A8A7CFE7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105C0E2-00E3-4096-AD45-9B1F5B18CE7B}"/>
              </a:ext>
            </a:extLst>
          </p:cNvPr>
          <p:cNvSpPr/>
          <p:nvPr/>
        </p:nvSpPr>
        <p:spPr>
          <a:xfrm>
            <a:off x="2521701" y="2540029"/>
            <a:ext cx="388843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solidFill>
                  <a:schemeClr val="tx1"/>
                </a:solidFill>
              </a:rPr>
              <a:t>TUNTEIDEN SÄÄTELY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E107D89C-6F18-4406-A951-6466EE936858}"/>
              </a:ext>
            </a:extLst>
          </p:cNvPr>
          <p:cNvSpPr/>
          <p:nvPr/>
        </p:nvSpPr>
        <p:spPr>
          <a:xfrm>
            <a:off x="6048164" y="1497411"/>
            <a:ext cx="266429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Määritelmä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DB01C00E-212D-4DA9-BD80-D8DC4B596CA3}"/>
              </a:ext>
            </a:extLst>
          </p:cNvPr>
          <p:cNvSpPr/>
          <p:nvPr/>
        </p:nvSpPr>
        <p:spPr>
          <a:xfrm>
            <a:off x="6156176" y="3435846"/>
            <a:ext cx="244827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" dirty="0">
                <a:solidFill>
                  <a:schemeClr val="tx1"/>
                </a:solidFill>
                <a:latin typeface="Calibri" panose="020F0502020204030204" pitchFamily="34" charset="0"/>
              </a:rPr>
              <a:t>Tunteiden säätelyn malli (Gross)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31606C88-89A7-4C26-8774-DF9BBDE9B779}"/>
              </a:ext>
            </a:extLst>
          </p:cNvPr>
          <p:cNvSpPr/>
          <p:nvPr/>
        </p:nvSpPr>
        <p:spPr>
          <a:xfrm>
            <a:off x="3347864" y="3991025"/>
            <a:ext cx="2592288" cy="473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" dirty="0">
                <a:solidFill>
                  <a:schemeClr val="tx1"/>
                </a:solidFill>
                <a:latin typeface="Calibri" panose="020F0502020204030204" pitchFamily="34" charset="0"/>
              </a:rPr>
              <a:t>Ensisijaiset ja toissijaiset tunteet (Greenberg)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0434E9B1-772E-4E13-A011-44DF0C21E294}"/>
              </a:ext>
            </a:extLst>
          </p:cNvPr>
          <p:cNvSpPr/>
          <p:nvPr/>
        </p:nvSpPr>
        <p:spPr>
          <a:xfrm>
            <a:off x="599732" y="3435846"/>
            <a:ext cx="3108172" cy="380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" dirty="0">
                <a:solidFill>
                  <a:schemeClr val="tx1"/>
                </a:solidFill>
                <a:latin typeface="Calibri" panose="020F0502020204030204" pitchFamily="34" charset="0"/>
              </a:rPr>
              <a:t>Tunteiden säätelyn kehittyminen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71B7329E-106B-4218-B5B0-2DBB773828E3}"/>
              </a:ext>
            </a:extLst>
          </p:cNvPr>
          <p:cNvSpPr/>
          <p:nvPr/>
        </p:nvSpPr>
        <p:spPr>
          <a:xfrm>
            <a:off x="539552" y="2067694"/>
            <a:ext cx="1728192" cy="11521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" dirty="0">
                <a:solidFill>
                  <a:schemeClr val="tx1"/>
                </a:solidFill>
                <a:latin typeface="Calibri" panose="020F0502020204030204" pitchFamily="34" charset="0"/>
              </a:rPr>
              <a:t>Tunteiden ja käyttäytymisen säätelyn malli (Pulkkinen)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8D96C5BC-14B7-4067-A4F1-F84AF8F8F149}"/>
              </a:ext>
            </a:extLst>
          </p:cNvPr>
          <p:cNvSpPr/>
          <p:nvPr/>
        </p:nvSpPr>
        <p:spPr>
          <a:xfrm>
            <a:off x="2437476" y="1877231"/>
            <a:ext cx="1846492" cy="380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" dirty="0">
                <a:solidFill>
                  <a:schemeClr val="tx1"/>
                </a:solidFill>
                <a:latin typeface="Calibri" panose="020F0502020204030204" pitchFamily="34" charset="0"/>
              </a:rPr>
              <a:t>Tunte</a:t>
            </a:r>
            <a:r>
              <a:rPr lang="fi-FI" dirty="0">
                <a:solidFill>
                  <a:schemeClr val="tx1"/>
                </a:solidFill>
                <a:latin typeface="Calibri" panose="020F0502020204030204" pitchFamily="34" charset="0"/>
              </a:rPr>
              <a:t>et ja kognitio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10EEA1BE-C4DD-4C0A-BF08-C219391DC4A2}"/>
              </a:ext>
            </a:extLst>
          </p:cNvPr>
          <p:cNvSpPr/>
          <p:nvPr/>
        </p:nvSpPr>
        <p:spPr>
          <a:xfrm>
            <a:off x="3347864" y="1466068"/>
            <a:ext cx="2232248" cy="322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Syypäätelmät ja tunteet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0346C82E-ACC1-477F-AEFE-15601D40FE27}"/>
              </a:ext>
            </a:extLst>
          </p:cNvPr>
          <p:cNvSpPr/>
          <p:nvPr/>
        </p:nvSpPr>
        <p:spPr>
          <a:xfrm>
            <a:off x="4463988" y="1940106"/>
            <a:ext cx="3024336" cy="334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Tunteet ja motivaatio</a:t>
            </a:r>
          </a:p>
        </p:txBody>
      </p:sp>
    </p:spTree>
    <p:extLst>
      <p:ext uri="{BB962C8B-B14F-4D97-AF65-F5344CB8AC3E}">
        <p14:creationId xmlns:p14="http://schemas.microsoft.com/office/powerpoint/2010/main" val="262555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säätely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400" dirty="0">
                <a:solidFill>
                  <a:schemeClr val="dk1"/>
                </a:solidFill>
                <a:latin typeface="Calibri" panose="020F0502020204030204" pitchFamily="34" charset="0"/>
              </a:rPr>
              <a:t>omien tunnereaktioiden ja tunneilmausten säätelyä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400" dirty="0">
                <a:solidFill>
                  <a:schemeClr val="dk1"/>
                </a:solidFill>
                <a:latin typeface="Calibri" panose="020F0502020204030204" pitchFamily="34" charset="0"/>
              </a:rPr>
              <a:t>tunteiden tunnistamista: kykyä tunnistaa ja huomioida sekä omia että muiden tunteita ja tunnetiloja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M</a:t>
            </a:r>
            <a:r>
              <a:rPr lang="fi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ahdollistaa tunteisiin reagoinnin tilanteeseen sopivalla tavalla omassa tunneilmaisussa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säätelyn malli (Gross)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152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None/>
            </a:pPr>
            <a:r>
              <a:rPr lang="fi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1) ennakoivat säätelykeinot</a:t>
            </a:r>
            <a:r>
              <a:rPr lang="fi" sz="2400" dirty="0">
                <a:solidFill>
                  <a:schemeClr val="dk1"/>
                </a:solidFill>
                <a:latin typeface="Calibri" panose="020F0502020204030204" pitchFamily="34" charset="0"/>
              </a:rPr>
              <a:t> pyrkivät tunteita aiheuttaneen tapahtuman muokkaamiseen ennen kuin se on tapahtunut; vaikuttaa tulevan tilanteen aiheuttamiin tunteisiin etukäteen</a:t>
            </a:r>
          </a:p>
          <a:p>
            <a:pPr marL="152400" lvl="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" sz="24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2) reaktiosidonnaiset säätelykeinot</a:t>
            </a:r>
            <a:r>
              <a:rPr lang="fi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pyrkivät jo virinneiden tunteiden säätelyyn; </a:t>
            </a:r>
            <a:r>
              <a:rPr lang="fi" sz="2400" dirty="0">
                <a:solidFill>
                  <a:schemeClr val="dk1"/>
                </a:solidFill>
                <a:latin typeface="Calibri" panose="020F0502020204030204" pitchFamily="34" charset="0"/>
              </a:rPr>
              <a:t>vahvistaa, heikentää tai muuttaa sen hetkistä tunnetta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23528" y="195486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Ensisijaiset ja toissijaiset tunteet (Greenberg)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251520" y="987574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152400" lvl="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1) ensisijainen tunne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: yksilön alkuperäinen ja perustavanlaatuinen reaktio tunteita herättävässä tilanteessassa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adaptiivinen tunne: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sopeutumista ja selviytymistä edistävä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epäadaptiivinen tunne: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opittu ja usein hankalasti muutettava tunne-elämää häiritsevä reagointi (pelkoon liittyy ylikorostunutta turvattomuutta)</a:t>
            </a:r>
          </a:p>
          <a:p>
            <a:pPr marL="152400" lvl="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2) toissijainen tunne: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seurausta ensisijaisesta reaktiosta, tunnekokemuksessa kulttuurista ja sosiaalista arviointia (mustasukkaisuus onkin menettämisen pelkoa)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syntyy, kun ihminen ei tunnista ensisijaisia tunteitaan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säätelyn </a:t>
            </a:r>
            <a:r>
              <a:rPr lang="fi" dirty="0" smtClean="0">
                <a:latin typeface="Calibri" panose="020F0502020204030204" pitchFamily="34" charset="0"/>
              </a:rPr>
              <a:t>kehittyminen (s.30-32)</a:t>
            </a:r>
            <a:endParaRPr lang="fi" dirty="0">
              <a:latin typeface="Calibri" panose="020F0502020204030204" pitchFamily="34" charset="0"/>
            </a:endParaRP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synnynnäisiä sekä ympäristön tuomia eroja 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emperamentti: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yksilön toimintatyyli ja reagointitapa (vaikuttaa tunneilmaisun voimakkuuteen)</a:t>
            </a:r>
          </a:p>
          <a:p>
            <a: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sosioemotionaalinen kehitys: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tunteiden tunnistaminen, säätely ja kyky solmia ihmissuhteita</a:t>
            </a:r>
          </a:p>
          <a:p>
            <a:pPr marL="914400" lvl="1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varhainen vuorovaikutus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(0-2 vuotta) perusta lapsuuden myönteisten tai kielteisten kiintymyssuhteiden syntymiselle</a:t>
            </a:r>
          </a:p>
          <a:p>
            <a:pPr marL="914400" lvl="1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K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iintymyssuhde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: lapsen vastavuoroinen suhde hänelle tärkeisiin henkilöihin; </a:t>
            </a:r>
            <a:r>
              <a:rPr lang="fi" sz="2000" dirty="0" smtClean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edellytys 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sosiaalisen vuorovaikutuksen ja tunne-elämän kehitykselle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578050" y="128750"/>
            <a:ext cx="8520600" cy="969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ja käyttäytymisen säätelyn malli (Pulkkinen)(s.32)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03374" y="1335575"/>
            <a:ext cx="3620553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826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yksilöt eroavat toisistaan </a:t>
            </a:r>
            <a:r>
              <a:rPr lang="fi" sz="2000" dirty="0">
                <a:solidFill>
                  <a:srgbClr val="FF0000"/>
                </a:solidFill>
                <a:latin typeface="Calibri" panose="020F0502020204030204" pitchFamily="34" charset="0"/>
              </a:rPr>
              <a:t>tunteiden säätelyn taitojen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sekä </a:t>
            </a:r>
            <a:r>
              <a:rPr lang="fi" sz="2000" dirty="0">
                <a:solidFill>
                  <a:srgbClr val="FF0000"/>
                </a:solidFill>
                <a:latin typeface="Calibri" panose="020F0502020204030204" pitchFamily="34" charset="0"/>
              </a:rPr>
              <a:t>käyttäytymisen ilmaisun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suhteen</a:t>
            </a:r>
          </a:p>
        </p:txBody>
      </p:sp>
      <p:sp>
        <p:nvSpPr>
          <p:cNvPr id="3" name="Suorakulmio 2"/>
          <p:cNvSpPr/>
          <p:nvPr/>
        </p:nvSpPr>
        <p:spPr>
          <a:xfrm>
            <a:off x="7524328" y="1275606"/>
            <a:ext cx="14401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4" name="Ryhmä 3"/>
          <p:cNvGrpSpPr/>
          <p:nvPr/>
        </p:nvGrpSpPr>
        <p:grpSpPr>
          <a:xfrm>
            <a:off x="3707904" y="627534"/>
            <a:ext cx="5390746" cy="4392488"/>
            <a:chOff x="3923928" y="1203598"/>
            <a:chExt cx="5040560" cy="3229843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928" y="1203598"/>
              <a:ext cx="4931331" cy="3229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Suorakulmio 10"/>
            <p:cNvSpPr/>
            <p:nvPr/>
          </p:nvSpPr>
          <p:spPr>
            <a:xfrm>
              <a:off x="7524328" y="1347614"/>
              <a:ext cx="1440160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Tunteet, ajattelu ja motivaatio (s.33)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fi-FI" sz="2000" dirty="0">
                <a:solidFill>
                  <a:schemeClr val="tx1"/>
                </a:solidFill>
              </a:rPr>
              <a:t>1) Miten tunteet vaikuttavat itsemme ja ympäristömme havaitsemiseen?</a:t>
            </a:r>
          </a:p>
          <a:p>
            <a:pPr>
              <a:buNone/>
            </a:pPr>
            <a:r>
              <a:rPr lang="fi-FI" sz="2000" dirty="0">
                <a:solidFill>
                  <a:schemeClr val="tx1"/>
                </a:solidFill>
              </a:rPr>
              <a:t>2) Mitä tunteiden yhteydessä tarkoittavat:</a:t>
            </a: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+mj-lt"/>
              </a:rPr>
              <a:t>tunteiden sanallistaminen, abstrakti ajattelu sekä metakognitio? </a:t>
            </a:r>
          </a:p>
          <a:p>
            <a:pPr>
              <a:buNone/>
            </a:pP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+mj-lt"/>
              </a:rPr>
              <a:t>3) Tunteet vaikuttavat myös motivaatioon. M</a:t>
            </a:r>
            <a:r>
              <a:rPr lang="fi-FI" sz="2000" dirty="0">
                <a:solidFill>
                  <a:schemeClr val="dk1"/>
                </a:solidFill>
                <a:highlight>
                  <a:srgbClr val="FFFFFF"/>
                </a:highlight>
                <a:latin typeface="+mj-lt"/>
              </a:rPr>
              <a:t>i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+mj-lt"/>
              </a:rPr>
              <a:t>ten asioiden ennakointi vaikuttaa motivaatioon? Miten syntyy välttämismotivaatio ja lähestymismotivaatio</a:t>
            </a:r>
            <a:r>
              <a:rPr lang="fi" sz="2000" dirty="0" smtClean="0">
                <a:solidFill>
                  <a:schemeClr val="dk1"/>
                </a:solidFill>
                <a:highlight>
                  <a:srgbClr val="FFFFFF"/>
                </a:highlight>
                <a:latin typeface="+mj-lt"/>
              </a:rPr>
              <a:t>? Mitä tarkoitetaan motiivikonfliktilla?</a:t>
            </a:r>
            <a:endParaRPr lang="fi" sz="2000" dirty="0">
              <a:solidFill>
                <a:schemeClr val="dk1"/>
              </a:solidFill>
              <a:highlight>
                <a:srgbClr val="FFFFFF"/>
              </a:highlight>
              <a:latin typeface="+mj-lt"/>
            </a:endParaRPr>
          </a:p>
          <a:p>
            <a:pPr>
              <a:buNone/>
            </a:pP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+mj-lt"/>
              </a:rPr>
              <a:t>4) Mitä tarkoittaa attribuutio? Entä sisäinen ja ulkoinen attribuutio?</a:t>
            </a:r>
            <a:endParaRPr lang="fi-FI" sz="20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13363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Tunteet ja kognitiivinen toiminta (s.33-36)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311700" y="1016706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tunteet vaikuttavat ympäristön havaitsemisen tapaan ja ohjaavat tulkintoja, joita ihminen tekee itsestään, ympäristöstään ja muista ihmisistä; yhteys skeemoihin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kognitiivinen kehitys ja sosiaalinen vuorovaikutus luovat edellytykset tunne-elämän kehitykselle</a:t>
            </a:r>
          </a:p>
          <a:p>
            <a:pPr marL="952500" lvl="1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tunteiden sanallistaminen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on tunteiden pukemista sanalliseen muotoon, ohjaa lasta käsitteellistämään ja ymmärtämään tunteitaan</a:t>
            </a:r>
          </a:p>
          <a:p>
            <a:pPr marL="952500" lvl="1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abstrakti ajattelu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on käsitteiden käyttämistä ajattelussa, mahdollistaa monimutkaisempien sosiaalisten tunteiden ymmärtämisen</a:t>
            </a:r>
          </a:p>
          <a:p>
            <a:pPr marL="952500" lvl="1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metakognitio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on ihmisen kykyä tietoisesti tarkastella omaa tiedonkäsittelyään sekä oman tietoisen kokemuksensa säätelyä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645</Words>
  <Application>Microsoft Office PowerPoint</Application>
  <PresentationFormat>Näytössä katseltava esitys (16:9)</PresentationFormat>
  <Paragraphs>60</Paragraphs>
  <Slides>12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Simple Light</vt:lpstr>
      <vt:lpstr>3. Tunteiden säätely</vt:lpstr>
      <vt:lpstr>Tiivistelmä luvusta 3. Tunteiden säätely</vt:lpstr>
      <vt:lpstr>Tunteiden säätely</vt:lpstr>
      <vt:lpstr>Tunteiden säätelyn malli (Gross)</vt:lpstr>
      <vt:lpstr>Ensisijaiset ja toissijaiset tunteet (Greenberg)</vt:lpstr>
      <vt:lpstr>Tunteiden säätelyn kehittyminen (s.30-32)</vt:lpstr>
      <vt:lpstr>Tunteiden ja käyttäytymisen säätelyn malli (Pulkkinen)(s.32)</vt:lpstr>
      <vt:lpstr>Tunteet, ajattelu ja motivaatio (s.33)</vt:lpstr>
      <vt:lpstr>Tunteet ja kognitiivinen toiminta (s.33-36)</vt:lpstr>
      <vt:lpstr>Tunteiden merkitys motivaatiossa</vt:lpstr>
      <vt:lpstr>Motivaatio</vt:lpstr>
      <vt:lpstr>Syypäätelmät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Tunteiden säätely</dc:title>
  <dc:creator>Aino Kalpio</dc:creator>
  <cp:lastModifiedBy>Ikonen Marko</cp:lastModifiedBy>
  <cp:revision>19</cp:revision>
  <dcterms:modified xsi:type="dcterms:W3CDTF">2019-02-08T06:51:38Z</dcterms:modified>
</cp:coreProperties>
</file>