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54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F8E4E-F4A8-4C65-895B-99C0DBF12A1B}" type="doc">
      <dgm:prSet loTypeId="urn:microsoft.com/office/officeart/2008/layout/RadialCluster" loCatId="relationship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fi-FI"/>
        </a:p>
      </dgm:t>
    </dgm:pt>
    <dgm:pt modelId="{31AA6BC5-8D51-489C-AA75-363FB7726B2B}">
      <dgm:prSet phldrT="[Text]"/>
      <dgm:spPr/>
      <dgm:t>
        <a:bodyPr/>
        <a:lstStyle/>
        <a:p>
          <a:r>
            <a:rPr lang="fi-FI" b="1" dirty="0"/>
            <a:t>Tunteiden tutkiminen</a:t>
          </a:r>
        </a:p>
      </dgm:t>
    </dgm:pt>
    <dgm:pt modelId="{AAA2ADB0-3C32-4686-882B-6BDB539D8DCE}" type="parTrans" cxnId="{0B26D984-6AF6-4056-B242-377C75ED8FBD}">
      <dgm:prSet/>
      <dgm:spPr/>
      <dgm:t>
        <a:bodyPr/>
        <a:lstStyle/>
        <a:p>
          <a:endParaRPr lang="fi-FI"/>
        </a:p>
      </dgm:t>
    </dgm:pt>
    <dgm:pt modelId="{242DAFB1-003A-4BDF-8363-8963489B8B11}" type="sibTrans" cxnId="{0B26D984-6AF6-4056-B242-377C75ED8FBD}">
      <dgm:prSet/>
      <dgm:spPr/>
      <dgm:t>
        <a:bodyPr/>
        <a:lstStyle/>
        <a:p>
          <a:endParaRPr lang="fi-FI"/>
        </a:p>
      </dgm:t>
    </dgm:pt>
    <dgm:pt modelId="{FD12DBD7-03BC-4B58-ABE2-4323E3E30CD4}">
      <dgm:prSet phldrT="[Text]" custT="1"/>
      <dgm:spPr/>
      <dgm:t>
        <a:bodyPr/>
        <a:lstStyle/>
        <a:p>
          <a:r>
            <a:rPr lang="fi-FI" sz="2000" dirty="0"/>
            <a:t>tutkimusmenetelmiä</a:t>
          </a:r>
        </a:p>
      </dgm:t>
    </dgm:pt>
    <dgm:pt modelId="{396E0896-95A7-444C-8D70-CF4384B2D3AB}" type="parTrans" cxnId="{926B5FAF-3880-4F96-BB4D-F7C86C621606}">
      <dgm:prSet/>
      <dgm:spPr/>
      <dgm:t>
        <a:bodyPr/>
        <a:lstStyle/>
        <a:p>
          <a:endParaRPr lang="fi-FI"/>
        </a:p>
      </dgm:t>
    </dgm:pt>
    <dgm:pt modelId="{AE0B4FE4-230F-447A-B547-14098769FCDE}" type="sibTrans" cxnId="{926B5FAF-3880-4F96-BB4D-F7C86C621606}">
      <dgm:prSet/>
      <dgm:spPr/>
      <dgm:t>
        <a:bodyPr/>
        <a:lstStyle/>
        <a:p>
          <a:endParaRPr lang="fi-FI"/>
        </a:p>
      </dgm:t>
    </dgm:pt>
    <dgm:pt modelId="{DD8C12D4-F4F8-4DFA-9E93-94F7C4E88B2E}">
      <dgm:prSet phldrT="[Text]" custT="1"/>
      <dgm:spPr/>
      <dgm:t>
        <a:bodyPr/>
        <a:lstStyle/>
        <a:p>
          <a:r>
            <a:rPr lang="fi-FI" sz="2000" dirty="0"/>
            <a:t>tiedonkeruumenetelmiä</a:t>
          </a:r>
        </a:p>
      </dgm:t>
    </dgm:pt>
    <dgm:pt modelId="{1F4E302A-A6A6-443C-AA26-C8E34EC2B790}" type="parTrans" cxnId="{40E54A42-058E-401D-8448-F695BA2B90C8}">
      <dgm:prSet/>
      <dgm:spPr/>
      <dgm:t>
        <a:bodyPr/>
        <a:lstStyle/>
        <a:p>
          <a:endParaRPr lang="fi-FI"/>
        </a:p>
      </dgm:t>
    </dgm:pt>
    <dgm:pt modelId="{9BF0119B-D5F1-4EA2-9F2C-07259F3456AD}" type="sibTrans" cxnId="{40E54A42-058E-401D-8448-F695BA2B90C8}">
      <dgm:prSet/>
      <dgm:spPr/>
      <dgm:t>
        <a:bodyPr/>
        <a:lstStyle/>
        <a:p>
          <a:endParaRPr lang="fi-FI"/>
        </a:p>
      </dgm:t>
    </dgm:pt>
    <dgm:pt modelId="{7D0D3253-EC8B-4F6A-91B6-265ACB90A87C}">
      <dgm:prSet phldrT="[Text]" custT="1"/>
      <dgm:spPr/>
      <dgm:t>
        <a:bodyPr/>
        <a:lstStyle/>
        <a:p>
          <a:r>
            <a:rPr lang="fi-FI" sz="2000" dirty="0"/>
            <a:t>tunneteoriat</a:t>
          </a:r>
        </a:p>
      </dgm:t>
    </dgm:pt>
    <dgm:pt modelId="{F2367310-07EF-497C-8A9B-80D7AEB0BAB5}" type="parTrans" cxnId="{CB39CE5C-AD1A-41A6-97E9-24D1BFC02095}">
      <dgm:prSet/>
      <dgm:spPr/>
      <dgm:t>
        <a:bodyPr/>
        <a:lstStyle/>
        <a:p>
          <a:endParaRPr lang="fi-FI"/>
        </a:p>
      </dgm:t>
    </dgm:pt>
    <dgm:pt modelId="{D97B0623-0540-4CC9-9447-DE584EA6FBE8}" type="sibTrans" cxnId="{CB39CE5C-AD1A-41A6-97E9-24D1BFC02095}">
      <dgm:prSet/>
      <dgm:spPr/>
      <dgm:t>
        <a:bodyPr/>
        <a:lstStyle/>
        <a:p>
          <a:endParaRPr lang="fi-FI"/>
        </a:p>
      </dgm:t>
    </dgm:pt>
    <dgm:pt modelId="{A98132E3-8368-4FD5-8B8A-E3F23AAB3775}">
      <dgm:prSet custT="1"/>
      <dgm:spPr/>
      <dgm:t>
        <a:bodyPr/>
        <a:lstStyle/>
        <a:p>
          <a:r>
            <a:rPr lang="en-US" sz="2000" dirty="0" err="1"/>
            <a:t>operationalisointi</a:t>
          </a:r>
          <a:endParaRPr lang="en-US" sz="2000" dirty="0"/>
        </a:p>
      </dgm:t>
    </dgm:pt>
    <dgm:pt modelId="{7B3383E6-EC3E-45FD-8B9B-78061710DF4B}" type="parTrans" cxnId="{778F7A86-5BB6-4A90-AC49-BFEE824A5E86}">
      <dgm:prSet/>
      <dgm:spPr/>
      <dgm:t>
        <a:bodyPr/>
        <a:lstStyle/>
        <a:p>
          <a:endParaRPr lang="en-US"/>
        </a:p>
      </dgm:t>
    </dgm:pt>
    <dgm:pt modelId="{0464CC39-4BA8-4D22-B6F2-0668A557F3C1}" type="sibTrans" cxnId="{778F7A86-5BB6-4A90-AC49-BFEE824A5E86}">
      <dgm:prSet/>
      <dgm:spPr/>
      <dgm:t>
        <a:bodyPr/>
        <a:lstStyle/>
        <a:p>
          <a:endParaRPr lang="en-US"/>
        </a:p>
      </dgm:t>
    </dgm:pt>
    <dgm:pt modelId="{5BB2EEA5-9896-4899-A921-A6F9E896E4E7}" type="pres">
      <dgm:prSet presAssocID="{71CF8E4E-F4A8-4C65-895B-99C0DBF12A1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3D4FAF23-CCFB-4D26-991F-F11D78BD2922}" type="pres">
      <dgm:prSet presAssocID="{31AA6BC5-8D51-489C-AA75-363FB7726B2B}" presName="singleCycle" presStyleCnt="0"/>
      <dgm:spPr/>
    </dgm:pt>
    <dgm:pt modelId="{3901E712-9C86-4EEE-AEC5-A82E692F4B86}" type="pres">
      <dgm:prSet presAssocID="{31AA6BC5-8D51-489C-AA75-363FB7726B2B}" presName="singleCenter" presStyleLbl="node1" presStyleIdx="0" presStyleCnt="5" custLinFactNeighborX="7889" custLinFactNeighborY="-15637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9D1E276E-576E-47E6-BEAE-E8D21DFD1173}" type="pres">
      <dgm:prSet presAssocID="{396E0896-95A7-444C-8D70-CF4384B2D3AB}" presName="Name56" presStyleLbl="parChTrans1D2" presStyleIdx="0" presStyleCnt="4"/>
      <dgm:spPr/>
      <dgm:t>
        <a:bodyPr/>
        <a:lstStyle/>
        <a:p>
          <a:endParaRPr lang="fi-FI"/>
        </a:p>
      </dgm:t>
    </dgm:pt>
    <dgm:pt modelId="{27AD7334-057A-4198-A80F-94AAAA66A95F}" type="pres">
      <dgm:prSet presAssocID="{FD12DBD7-03BC-4B58-ABE2-4323E3E30CD4}" presName="text0" presStyleLbl="node1" presStyleIdx="1" presStyleCnt="5" custScaleX="308533" custRadScaleRad="123366" custRadScaleInc="-26544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8EE4EA0-8BAD-4059-965B-E07F9A0920D7}" type="pres">
      <dgm:prSet presAssocID="{1F4E302A-A6A6-443C-AA26-C8E34EC2B790}" presName="Name56" presStyleLbl="parChTrans1D2" presStyleIdx="1" presStyleCnt="4"/>
      <dgm:spPr/>
      <dgm:t>
        <a:bodyPr/>
        <a:lstStyle/>
        <a:p>
          <a:endParaRPr lang="fi-FI"/>
        </a:p>
      </dgm:t>
    </dgm:pt>
    <dgm:pt modelId="{7207E0C9-109C-4C26-A008-E48EB19EB940}" type="pres">
      <dgm:prSet presAssocID="{DD8C12D4-F4F8-4DFA-9E93-94F7C4E88B2E}" presName="text0" presStyleLbl="node1" presStyleIdx="2" presStyleCnt="5" custScaleX="354660" custRadScaleRad="156002" custRadScaleInc="5084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B956EA0-1C6F-4B45-AEAC-6AE94547EBE0}" type="pres">
      <dgm:prSet presAssocID="{F2367310-07EF-497C-8A9B-80D7AEB0BAB5}" presName="Name56" presStyleLbl="parChTrans1D2" presStyleIdx="2" presStyleCnt="4"/>
      <dgm:spPr/>
      <dgm:t>
        <a:bodyPr/>
        <a:lstStyle/>
        <a:p>
          <a:endParaRPr lang="fi-FI"/>
        </a:p>
      </dgm:t>
    </dgm:pt>
    <dgm:pt modelId="{2858E651-F177-4C89-B9AA-7B4419DEFDA5}" type="pres">
      <dgm:prSet presAssocID="{7D0D3253-EC8B-4F6A-91B6-265ACB90A87C}" presName="text0" presStyleLbl="node1" presStyleIdx="3" presStyleCnt="5" custScaleX="265199" custRadScaleRad="171803" custRadScaleInc="-23511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DB5C65D-6E24-4D9E-9E7C-5B050D0525F0}" type="pres">
      <dgm:prSet presAssocID="{7B3383E6-EC3E-45FD-8B9B-78061710DF4B}" presName="Name56" presStyleLbl="parChTrans1D2" presStyleIdx="3" presStyleCnt="4"/>
      <dgm:spPr/>
      <dgm:t>
        <a:bodyPr/>
        <a:lstStyle/>
        <a:p>
          <a:endParaRPr lang="fi-FI"/>
        </a:p>
      </dgm:t>
    </dgm:pt>
    <dgm:pt modelId="{9F407097-AF87-473C-AB6C-5BE77989043D}" type="pres">
      <dgm:prSet presAssocID="{A98132E3-8368-4FD5-8B8A-E3F23AAB3775}" presName="text0" presStyleLbl="node1" presStyleIdx="4" presStyleCnt="5" custScaleX="311566" custRadScaleRad="149377" custRadScaleInc="4368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52BAF7F4-469A-4E40-AE0C-C5A5BC241F28}" type="presOf" srcId="{FD12DBD7-03BC-4B58-ABE2-4323E3E30CD4}" destId="{27AD7334-057A-4198-A80F-94AAAA66A95F}" srcOrd="0" destOrd="0" presId="urn:microsoft.com/office/officeart/2008/layout/RadialCluster"/>
    <dgm:cxn modelId="{5DF591BC-20C5-40E1-92D6-0C0F278F3C4A}" type="presOf" srcId="{71CF8E4E-F4A8-4C65-895B-99C0DBF12A1B}" destId="{5BB2EEA5-9896-4899-A921-A6F9E896E4E7}" srcOrd="0" destOrd="0" presId="urn:microsoft.com/office/officeart/2008/layout/RadialCluster"/>
    <dgm:cxn modelId="{40E54A42-058E-401D-8448-F695BA2B90C8}" srcId="{31AA6BC5-8D51-489C-AA75-363FB7726B2B}" destId="{DD8C12D4-F4F8-4DFA-9E93-94F7C4E88B2E}" srcOrd="1" destOrd="0" parTransId="{1F4E302A-A6A6-443C-AA26-C8E34EC2B790}" sibTransId="{9BF0119B-D5F1-4EA2-9F2C-07259F3456AD}"/>
    <dgm:cxn modelId="{0B26D984-6AF6-4056-B242-377C75ED8FBD}" srcId="{71CF8E4E-F4A8-4C65-895B-99C0DBF12A1B}" destId="{31AA6BC5-8D51-489C-AA75-363FB7726B2B}" srcOrd="0" destOrd="0" parTransId="{AAA2ADB0-3C32-4686-882B-6BDB539D8DCE}" sibTransId="{242DAFB1-003A-4BDF-8363-8963489B8B11}"/>
    <dgm:cxn modelId="{465F8CCC-C2A5-4284-8606-DE2C5961AC0A}" type="presOf" srcId="{7D0D3253-EC8B-4F6A-91B6-265ACB90A87C}" destId="{2858E651-F177-4C89-B9AA-7B4419DEFDA5}" srcOrd="0" destOrd="0" presId="urn:microsoft.com/office/officeart/2008/layout/RadialCluster"/>
    <dgm:cxn modelId="{EB012799-D9A6-4DC3-8FFA-D5AA6BED7BD3}" type="presOf" srcId="{31AA6BC5-8D51-489C-AA75-363FB7726B2B}" destId="{3901E712-9C86-4EEE-AEC5-A82E692F4B86}" srcOrd="0" destOrd="0" presId="urn:microsoft.com/office/officeart/2008/layout/RadialCluster"/>
    <dgm:cxn modelId="{926B5FAF-3880-4F96-BB4D-F7C86C621606}" srcId="{31AA6BC5-8D51-489C-AA75-363FB7726B2B}" destId="{FD12DBD7-03BC-4B58-ABE2-4323E3E30CD4}" srcOrd="0" destOrd="0" parTransId="{396E0896-95A7-444C-8D70-CF4384B2D3AB}" sibTransId="{AE0B4FE4-230F-447A-B547-14098769FCDE}"/>
    <dgm:cxn modelId="{8B13AAAC-AC1D-493F-B566-7220EDAEB0D8}" type="presOf" srcId="{A98132E3-8368-4FD5-8B8A-E3F23AAB3775}" destId="{9F407097-AF87-473C-AB6C-5BE77989043D}" srcOrd="0" destOrd="0" presId="urn:microsoft.com/office/officeart/2008/layout/RadialCluster"/>
    <dgm:cxn modelId="{733A62B0-BBF3-446A-949C-45A4B9998F97}" type="presOf" srcId="{7B3383E6-EC3E-45FD-8B9B-78061710DF4B}" destId="{CDB5C65D-6E24-4D9E-9E7C-5B050D0525F0}" srcOrd="0" destOrd="0" presId="urn:microsoft.com/office/officeart/2008/layout/RadialCluster"/>
    <dgm:cxn modelId="{778F7A86-5BB6-4A90-AC49-BFEE824A5E86}" srcId="{31AA6BC5-8D51-489C-AA75-363FB7726B2B}" destId="{A98132E3-8368-4FD5-8B8A-E3F23AAB3775}" srcOrd="3" destOrd="0" parTransId="{7B3383E6-EC3E-45FD-8B9B-78061710DF4B}" sibTransId="{0464CC39-4BA8-4D22-B6F2-0668A557F3C1}"/>
    <dgm:cxn modelId="{CB39CE5C-AD1A-41A6-97E9-24D1BFC02095}" srcId="{31AA6BC5-8D51-489C-AA75-363FB7726B2B}" destId="{7D0D3253-EC8B-4F6A-91B6-265ACB90A87C}" srcOrd="2" destOrd="0" parTransId="{F2367310-07EF-497C-8A9B-80D7AEB0BAB5}" sibTransId="{D97B0623-0540-4CC9-9447-DE584EA6FBE8}"/>
    <dgm:cxn modelId="{9A503062-CCE8-42C5-8321-FB2271C52106}" type="presOf" srcId="{DD8C12D4-F4F8-4DFA-9E93-94F7C4E88B2E}" destId="{7207E0C9-109C-4C26-A008-E48EB19EB940}" srcOrd="0" destOrd="0" presId="urn:microsoft.com/office/officeart/2008/layout/RadialCluster"/>
    <dgm:cxn modelId="{56948EBE-70C9-451D-A8B3-9637AA226795}" type="presOf" srcId="{396E0896-95A7-444C-8D70-CF4384B2D3AB}" destId="{9D1E276E-576E-47E6-BEAE-E8D21DFD1173}" srcOrd="0" destOrd="0" presId="urn:microsoft.com/office/officeart/2008/layout/RadialCluster"/>
    <dgm:cxn modelId="{24465DFD-D29B-41DE-8052-B5BCAF46B387}" type="presOf" srcId="{F2367310-07EF-497C-8A9B-80D7AEB0BAB5}" destId="{2B956EA0-1C6F-4B45-AEAC-6AE94547EBE0}" srcOrd="0" destOrd="0" presId="urn:microsoft.com/office/officeart/2008/layout/RadialCluster"/>
    <dgm:cxn modelId="{26937107-DCA4-4F32-9233-64B0F2B72D26}" type="presOf" srcId="{1F4E302A-A6A6-443C-AA26-C8E34EC2B790}" destId="{78EE4EA0-8BAD-4059-965B-E07F9A0920D7}" srcOrd="0" destOrd="0" presId="urn:microsoft.com/office/officeart/2008/layout/RadialCluster"/>
    <dgm:cxn modelId="{79A3F92B-0A4B-4B18-A916-6C7C48435354}" type="presParOf" srcId="{5BB2EEA5-9896-4899-A921-A6F9E896E4E7}" destId="{3D4FAF23-CCFB-4D26-991F-F11D78BD2922}" srcOrd="0" destOrd="0" presId="urn:microsoft.com/office/officeart/2008/layout/RadialCluster"/>
    <dgm:cxn modelId="{FA587ECC-C536-4482-BF6B-E06D2ED37CC7}" type="presParOf" srcId="{3D4FAF23-CCFB-4D26-991F-F11D78BD2922}" destId="{3901E712-9C86-4EEE-AEC5-A82E692F4B86}" srcOrd="0" destOrd="0" presId="urn:microsoft.com/office/officeart/2008/layout/RadialCluster"/>
    <dgm:cxn modelId="{6F4B9241-5A54-42E4-9EDF-F3017B855C55}" type="presParOf" srcId="{3D4FAF23-CCFB-4D26-991F-F11D78BD2922}" destId="{9D1E276E-576E-47E6-BEAE-E8D21DFD1173}" srcOrd="1" destOrd="0" presId="urn:microsoft.com/office/officeart/2008/layout/RadialCluster"/>
    <dgm:cxn modelId="{1424D270-90BE-431E-BC87-7F05306101DD}" type="presParOf" srcId="{3D4FAF23-CCFB-4D26-991F-F11D78BD2922}" destId="{27AD7334-057A-4198-A80F-94AAAA66A95F}" srcOrd="2" destOrd="0" presId="urn:microsoft.com/office/officeart/2008/layout/RadialCluster"/>
    <dgm:cxn modelId="{E5DD07FB-B8D1-4369-867E-8425884ACAC9}" type="presParOf" srcId="{3D4FAF23-CCFB-4D26-991F-F11D78BD2922}" destId="{78EE4EA0-8BAD-4059-965B-E07F9A0920D7}" srcOrd="3" destOrd="0" presId="urn:microsoft.com/office/officeart/2008/layout/RadialCluster"/>
    <dgm:cxn modelId="{A0D7FE35-653D-4169-AF34-B8DB9172A4B9}" type="presParOf" srcId="{3D4FAF23-CCFB-4D26-991F-F11D78BD2922}" destId="{7207E0C9-109C-4C26-A008-E48EB19EB940}" srcOrd="4" destOrd="0" presId="urn:microsoft.com/office/officeart/2008/layout/RadialCluster"/>
    <dgm:cxn modelId="{8E40C6A4-EA87-489D-A572-5097F9D9E2B4}" type="presParOf" srcId="{3D4FAF23-CCFB-4D26-991F-F11D78BD2922}" destId="{2B956EA0-1C6F-4B45-AEAC-6AE94547EBE0}" srcOrd="5" destOrd="0" presId="urn:microsoft.com/office/officeart/2008/layout/RadialCluster"/>
    <dgm:cxn modelId="{BFD2B112-19DD-44DF-B4B8-717EE92751FA}" type="presParOf" srcId="{3D4FAF23-CCFB-4D26-991F-F11D78BD2922}" destId="{2858E651-F177-4C89-B9AA-7B4419DEFDA5}" srcOrd="6" destOrd="0" presId="urn:microsoft.com/office/officeart/2008/layout/RadialCluster"/>
    <dgm:cxn modelId="{18F4EBEA-7A34-41E0-9902-8A000B73A385}" type="presParOf" srcId="{3D4FAF23-CCFB-4D26-991F-F11D78BD2922}" destId="{CDB5C65D-6E24-4D9E-9E7C-5B050D0525F0}" srcOrd="7" destOrd="0" presId="urn:microsoft.com/office/officeart/2008/layout/RadialCluster"/>
    <dgm:cxn modelId="{566E50F9-A48D-4210-A023-9B2F8C96EE4D}" type="presParOf" srcId="{3D4FAF23-CCFB-4D26-991F-F11D78BD2922}" destId="{9F407097-AF87-473C-AB6C-5BE77989043D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736316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7546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9011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4174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601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9338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217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2. Tunteiden tutkiminen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>
                <a:latin typeface="Calibri" panose="020F0502020204030204" pitchFamily="34" charset="0"/>
              </a:rPr>
              <a:t>(s. 18-25</a:t>
            </a:r>
            <a:r>
              <a:rPr lang="fi-FI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b="1" dirty="0">
                <a:latin typeface="Calibri" panose="020F0502020204030204" pitchFamily="34" charset="0"/>
              </a:rPr>
              <a:t>Tunteiden operationalisointi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0600" cy="3651523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o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perationalisointi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ilmiö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tutkittavaan muotoon </a:t>
            </a:r>
            <a:endParaRPr lang="fi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tunteiden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operationalisointiin liittyviä haasteita:</a:t>
            </a:r>
          </a:p>
          <a:p>
            <a:pPr marL="152400" lvl="5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- 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tarkka ja yksiselitteinen määritelmä? </a:t>
            </a:r>
          </a:p>
          <a:p>
            <a:pPr marL="152400" lvl="5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- Miten arvioida niiden voimakkuutta täsmällisesti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?</a:t>
            </a:r>
          </a:p>
          <a:p>
            <a:pPr marL="152400" lvl="5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- tunteiden nopea muuttuvuus</a:t>
            </a:r>
            <a:endParaRPr lang="fi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tutkimusmenetelmien avulla pyritään tutkittavan ilmiön tarkkaan ja järjestelmälliseen kuvaamiseen</a:t>
            </a:r>
          </a:p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h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uomioidaan tieteellisen tiedon tuntomerkit: 1) koeteltavuus, 2) objektiivisuus, 3) toistettavuus, 4) yleistettävyys, 5) julkisuus, 6) itseään korjaavuus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b="1" dirty="0">
                <a:latin typeface="Calibri" panose="020F0502020204030204" pitchFamily="34" charset="0"/>
              </a:rPr>
              <a:t>Tutkimusmenetelmät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kokeellinen tutkimus: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pyrkii selvittämään muuttujien välisiä riippuvuussuhteita eli syy-seuraussuhteita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ei-kokeellinen tutkimus: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pyrkii kuvailemaan tutkimuskohdetta tarkasti ja seikkaperäisesti / </a:t>
            </a: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tekemään yleistyksiä</a:t>
            </a:r>
            <a:endParaRPr lang="fi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15240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- esim. </a:t>
            </a: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k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orrelaatiotutkimus, tapaustutkimus, kuvaileva tutkimus</a:t>
            </a:r>
          </a:p>
          <a:p>
            <a:pPr marL="495300" lvl="1" indent="-34290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fi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tiedonkeruumenetelmät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keinoja, joiden avulla hankitaan tutkimuksen aineisto eli tutkittavaa ilmiötä koskeva tieto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67544" y="411510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b="1" dirty="0">
                <a:latin typeface="Calibri" panose="020F0502020204030204" pitchFamily="34" charset="0"/>
              </a:rPr>
              <a:t>Tiedonkeruumenetelmät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23528" y="1203598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fysiologiset tiedonkeruumenetelmät: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tunteisiin liittyvien kehollisten reaktioiden mittaaminen</a:t>
            </a:r>
          </a:p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ivotutkimusmenetelmät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tutkittavien aivotoiminnan mittaaminen</a:t>
            </a:r>
          </a:p>
          <a:p>
            <a:pPr marL="152400" lvl="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 	- r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akenteelliset ja toiminnalliset aivotutkimusmenetelmät</a:t>
            </a:r>
          </a:p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itsearviointi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omien mielensisäisten kokemusten tarkkailu ja kuvaaminen </a:t>
            </a:r>
          </a:p>
          <a:p>
            <a:pPr marL="152400" lvl="3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	- e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sim. kyselylomakkeet ja haastattelut</a:t>
            </a:r>
          </a:p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havainnointi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(observointi): järjestelmällinen tutkimuskohteen tarkkailu, jonka avulla voidaan tutkia tunteita ulkoisen käyttäytymisen perusteella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sz="14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39285"/>
              <a:buFont typeface="Arial"/>
              <a:buNone/>
            </a:pPr>
            <a:r>
              <a:rPr lang="fi" b="1" dirty="0">
                <a:latin typeface="Calibri" panose="020F0502020204030204" pitchFamily="34" charset="0"/>
              </a:rPr>
              <a:t>Varhaiset tunneteoriat ja nykytutkimus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050068"/>
            <a:ext cx="8520600" cy="3753929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M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alleja: miten tunteet syntyvät? 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varhaisia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tunneteorioita: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James-Lang: 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painottaa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tunteiden fysiologista tasoa 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/ elimistön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reaktiot synnyttävät tunteita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Schachterin ja 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Singer: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painottaa tunteiden kognitiivista tasoa 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/ tulkinta keskeistä 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N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ykytutkimus: nopeaan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ja automaattiseen tunnereaktioon liittyviä hermoston toiminnan muutoksia tapahtuu ennen tietoista arviointia (James-Lange)</a:t>
            </a:r>
          </a:p>
          <a:p>
            <a:pPr marL="495300" lvl="0" indent="-34290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tunnekokemuksesta ei toisaalta voida puhua ilman kognitiivista toimintaa, jonka myötä syntyy tietoinen kokemus (Schachter ja Singer)</a:t>
            </a:r>
          </a:p>
          <a:p>
            <a:pPr lvl="0">
              <a:spcBef>
                <a:spcPts val="0"/>
              </a:spcBef>
              <a:buNone/>
            </a:pPr>
            <a:endParaRPr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 descr="Tunneteoriat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8250" y="152400"/>
            <a:ext cx="6567479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07950"/>
            <a:ext cx="8064896" cy="895648"/>
          </a:xfrm>
        </p:spPr>
        <p:txBody>
          <a:bodyPr/>
          <a:lstStyle/>
          <a:p>
            <a:r>
              <a:rPr lang="fi-FI" sz="2400" b="1" dirty="0"/>
              <a:t>Laadi tunteiden tutkimisesta käsitekartta </a:t>
            </a:r>
            <a:br>
              <a:rPr lang="fi-FI" sz="2400" b="1" dirty="0"/>
            </a:br>
            <a:r>
              <a:rPr lang="fi-FI" sz="2400" b="1" dirty="0"/>
              <a:t>(oppikirjan luku 2)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54496835"/>
              </p:ext>
            </p:extLst>
          </p:nvPr>
        </p:nvGraphicFramePr>
        <p:xfrm>
          <a:off x="319122" y="755774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721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144</Words>
  <Application>Microsoft Office PowerPoint</Application>
  <PresentationFormat>Näytössä katseltava esitys (16:9)</PresentationFormat>
  <Paragraphs>36</Paragraphs>
  <Slides>7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2. Tunteiden tutkiminen</vt:lpstr>
      <vt:lpstr>Tunteiden operationalisointi</vt:lpstr>
      <vt:lpstr>Tutkimusmenetelmät</vt:lpstr>
      <vt:lpstr>Tiedonkeruumenetelmät</vt:lpstr>
      <vt:lpstr>Varhaiset tunneteoriat ja nykytutkimus</vt:lpstr>
      <vt:lpstr>PowerPoint-esitys</vt:lpstr>
      <vt:lpstr>Laadi tunteiden tutkimisesta käsitekartta  (oppikirjan luku 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Tunteiden tutkiminen</dc:title>
  <dc:creator>Aino Kalpio</dc:creator>
  <cp:lastModifiedBy>Ikonen Marko</cp:lastModifiedBy>
  <cp:revision>14</cp:revision>
  <dcterms:modified xsi:type="dcterms:W3CDTF">2018-12-04T11:41:56Z</dcterms:modified>
</cp:coreProperties>
</file>