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D610BF-4290-3E45-B7DF-72EE12922D96}" v="2" dt="2022-02-18T18:49:13.2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48"/>
  </p:normalViewPr>
  <p:slideViewPr>
    <p:cSldViewPr snapToGrid="0">
      <p:cViewPr varScale="1">
        <p:scale>
          <a:sx n="109" d="100"/>
          <a:sy n="109" d="100"/>
        </p:scale>
        <p:origin x="288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 Heinonen" userId="b5fb17b4b0c19d5c" providerId="LiveId" clId="{DFD610BF-4290-3E45-B7DF-72EE12922D96}"/>
    <pc:docChg chg="custSel modSld">
      <pc:chgData name="Timo Heinonen" userId="b5fb17b4b0c19d5c" providerId="LiveId" clId="{DFD610BF-4290-3E45-B7DF-72EE12922D96}" dt="2022-02-21T12:44:58.878" v="26" actId="14100"/>
      <pc:docMkLst>
        <pc:docMk/>
      </pc:docMkLst>
      <pc:sldChg chg="modSp mod">
        <pc:chgData name="Timo Heinonen" userId="b5fb17b4b0c19d5c" providerId="LiveId" clId="{DFD610BF-4290-3E45-B7DF-72EE12922D96}" dt="2022-02-21T12:44:48.395" v="25" actId="14100"/>
        <pc:sldMkLst>
          <pc:docMk/>
          <pc:sldMk cId="0" sldId="258"/>
        </pc:sldMkLst>
        <pc:spChg chg="mod">
          <ac:chgData name="Timo Heinonen" userId="b5fb17b4b0c19d5c" providerId="LiveId" clId="{DFD610BF-4290-3E45-B7DF-72EE12922D96}" dt="2022-02-21T12:44:48.395" v="25" actId="14100"/>
          <ac:spMkLst>
            <pc:docMk/>
            <pc:sldMk cId="0" sldId="258"/>
            <ac:spMk id="61" creationId="{00000000-0000-0000-0000-000000000000}"/>
          </ac:spMkLst>
        </pc:spChg>
      </pc:sldChg>
      <pc:sldChg chg="addSp delSp modSp mod">
        <pc:chgData name="Timo Heinonen" userId="b5fb17b4b0c19d5c" providerId="LiveId" clId="{DFD610BF-4290-3E45-B7DF-72EE12922D96}" dt="2022-02-18T18:49:33.646" v="22" actId="1076"/>
        <pc:sldMkLst>
          <pc:docMk/>
          <pc:sldMk cId="0" sldId="259"/>
        </pc:sldMkLst>
        <pc:spChg chg="add del mod">
          <ac:chgData name="Timo Heinonen" userId="b5fb17b4b0c19d5c" providerId="LiveId" clId="{DFD610BF-4290-3E45-B7DF-72EE12922D96}" dt="2022-02-18T18:46:32.176" v="13" actId="478"/>
          <ac:spMkLst>
            <pc:docMk/>
            <pc:sldMk cId="0" sldId="259"/>
            <ac:spMk id="5" creationId="{83DEAE7F-E06F-154F-8A20-0B2CC28C3BC5}"/>
          </ac:spMkLst>
        </pc:spChg>
        <pc:spChg chg="mod">
          <ac:chgData name="Timo Heinonen" userId="b5fb17b4b0c19d5c" providerId="LiveId" clId="{DFD610BF-4290-3E45-B7DF-72EE12922D96}" dt="2022-02-18T18:46:36.068" v="14" actId="1076"/>
          <ac:spMkLst>
            <pc:docMk/>
            <pc:sldMk cId="0" sldId="259"/>
            <ac:spMk id="67" creationId="{00000000-0000-0000-0000-000000000000}"/>
          </ac:spMkLst>
        </pc:spChg>
        <pc:spChg chg="del mod">
          <ac:chgData name="Timo Heinonen" userId="b5fb17b4b0c19d5c" providerId="LiveId" clId="{DFD610BF-4290-3E45-B7DF-72EE12922D96}" dt="2022-02-18T18:46:13.021" v="10" actId="478"/>
          <ac:spMkLst>
            <pc:docMk/>
            <pc:sldMk cId="0" sldId="259"/>
            <ac:spMk id="68" creationId="{00000000-0000-0000-0000-000000000000}"/>
          </ac:spMkLst>
        </pc:spChg>
        <pc:picChg chg="add mod">
          <ac:chgData name="Timo Heinonen" userId="b5fb17b4b0c19d5c" providerId="LiveId" clId="{DFD610BF-4290-3E45-B7DF-72EE12922D96}" dt="2022-02-18T18:47:00.581" v="16" actId="14100"/>
          <ac:picMkLst>
            <pc:docMk/>
            <pc:sldMk cId="0" sldId="259"/>
            <ac:picMk id="3" creationId="{9FDD79BB-01DA-4047-B6F8-2817B32A55D5}"/>
          </ac:picMkLst>
        </pc:picChg>
        <pc:picChg chg="add mod">
          <ac:chgData name="Timo Heinonen" userId="b5fb17b4b0c19d5c" providerId="LiveId" clId="{DFD610BF-4290-3E45-B7DF-72EE12922D96}" dt="2022-02-18T18:49:33.646" v="22" actId="1076"/>
          <ac:picMkLst>
            <pc:docMk/>
            <pc:sldMk cId="0" sldId="259"/>
            <ac:picMk id="7" creationId="{BD60BA53-D7B5-3B41-AA08-6A56D8211461}"/>
          </ac:picMkLst>
        </pc:picChg>
      </pc:sldChg>
      <pc:sldChg chg="modSp mod">
        <pc:chgData name="Timo Heinonen" userId="b5fb17b4b0c19d5c" providerId="LiveId" clId="{DFD610BF-4290-3E45-B7DF-72EE12922D96}" dt="2022-02-21T12:44:58.878" v="26" actId="14100"/>
        <pc:sldMkLst>
          <pc:docMk/>
          <pc:sldMk cId="0" sldId="260"/>
        </pc:sldMkLst>
        <pc:spChg chg="mod">
          <ac:chgData name="Timo Heinonen" userId="b5fb17b4b0c19d5c" providerId="LiveId" clId="{DFD610BF-4290-3E45-B7DF-72EE12922D96}" dt="2022-02-21T12:44:58.878" v="26" actId="14100"/>
          <ac:spMkLst>
            <pc:docMk/>
            <pc:sldMk cId="0" sldId="260"/>
            <ac:spMk id="7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9fc91051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9fc91051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9fc91051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9fc91051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09fc91051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09fc91051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558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438628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lvl="0"/>
            <a:r>
              <a:rPr lang="fi" sz="49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4</a:t>
            </a:r>
            <a:br>
              <a:rPr lang="fi" sz="4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" sz="49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2.8 Empatia, mentalisaatio ja itsemyötätunto edistävät hyvinvointia</a:t>
            </a:r>
            <a:endParaRPr sz="49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491228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Ydinsisältö</a:t>
            </a:r>
            <a:endParaRPr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Empatia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1" y="1017724"/>
            <a:ext cx="6720866" cy="36207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 sz="1400" dirty="0">
                <a:latin typeface="Calibri" panose="020F0502020204030204" pitchFamily="34" charset="0"/>
                <a:cs typeface="Calibri" panose="020F0502020204030204" pitchFamily="34" charset="0"/>
              </a:rPr>
              <a:t>Empatialla tarkoitetaan kykyä eläytyä toisen tilanteeseen.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i" b="1" dirty="0">
                <a:latin typeface="Calibri" panose="020F0502020204030204" pitchFamily="34" charset="0"/>
                <a:cs typeface="Calibri" panose="020F0502020204030204" pitchFamily="34" charset="0"/>
              </a:rPr>
              <a:t>Tunnepitoinen empatia</a:t>
            </a: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: kykyä tutnea ja olla yhteydessä muiden kokemiin tunteisiin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i" b="1" dirty="0">
                <a:latin typeface="Calibri" panose="020F0502020204030204" pitchFamily="34" charset="0"/>
                <a:cs typeface="Calibri" panose="020F0502020204030204" pitchFamily="34" charset="0"/>
              </a:rPr>
              <a:t>Kognitiivinen empatia</a:t>
            </a: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: kykyä tietoisesti tunnistaa ja ymmärtää muiden tunteita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 sz="1400" dirty="0">
                <a:latin typeface="Calibri" panose="020F0502020204030204" pitchFamily="34" charset="0"/>
                <a:cs typeface="Calibri" panose="020F0502020204030204" pitchFamily="34" charset="0"/>
              </a:rPr>
              <a:t>Empatiataitojaan voi kehittää.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 sz="1400" dirty="0">
                <a:latin typeface="Calibri" panose="020F0502020204030204" pitchFamily="34" charset="0"/>
                <a:cs typeface="Calibri" panose="020F0502020204030204" pitchFamily="34" charset="0"/>
              </a:rPr>
              <a:t>Empaattisesti toiminen voi näkyä esim. toisten lohduttamisena ja toisen kokemien tunteiden lieventämisenä sekä oman käyttäytymisen vaikutusten arvioinnissa.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 sz="1400" dirty="0">
                <a:latin typeface="Calibri" panose="020F0502020204030204" pitchFamily="34" charset="0"/>
                <a:cs typeface="Calibri" panose="020F0502020204030204" pitchFamily="34" charset="0"/>
              </a:rPr>
              <a:t>Oikean aivopuoliskon vauriot voivat olla yhteydessä vaikeuksiin tulkita muiden tunteita, omien kasvonilmeiden tuottamiseen sekä puheen tunnesisällön havaitsemiseen ja tuottamiseen.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 sz="1400" dirty="0">
                <a:latin typeface="Calibri" panose="020F0502020204030204" pitchFamily="34" charset="0"/>
                <a:cs typeface="Calibri" panose="020F0502020204030204" pitchFamily="34" charset="0"/>
              </a:rPr>
              <a:t>Peilisolut voivat olla yhteydessä monessa sosiaalisen kanssakäymisen toiminnossa ja toisen yksilön päämäärän, aikomusten ja tunteiden ymmärtämisessä.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 sz="1400" dirty="0">
                <a:latin typeface="Calibri" panose="020F0502020204030204" pitchFamily="34" charset="0"/>
                <a:cs typeface="Calibri" panose="020F0502020204030204" pitchFamily="34" charset="0"/>
              </a:rPr>
              <a:t>Myös hormonipitoisuuksilla, kuten oksitosiinilla, voi olla yhteys empatiaan.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Mentalisaatio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4559238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Mentalisaatio = aktiivista ponnistelua oman tai toisen mielen ymmärtämiseksi.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Kehittyy n. 4-vuotiaaksi mennessä, varhaisen vuorovaikutuksen kokemukset vaikuttavat.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9FDD79BB-01DA-4047-B6F8-2817B32A5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3067" y="748763"/>
            <a:ext cx="2563284" cy="4020420"/>
          </a:xfrm>
          <a:prstGeom prst="rect">
            <a:avLst/>
          </a:prstGeom>
        </p:spPr>
      </p:pic>
      <p:pic>
        <p:nvPicPr>
          <p:cNvPr id="7" name="Kuva 6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BD60BA53-D7B5-3B41-AA08-6A56D82114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2765" y="3584375"/>
            <a:ext cx="2080302" cy="11848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Itsemyötätunto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7363985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Itsemyötätunto = itsensä kokemista arvokkaasti, vaihtelee tilannekohtaisesti.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Läheisesti yhteydessä itsetunnon-käsitteeseen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Kyky kokea myötätuntoa itseä kohtaan vaikuttaa siihen, miten yksilö tulkitsee eri tilanteita ja mitä vaikutuksia eri tilanteilla on yksilön mielenterveyteen.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Itsemyötäntunto muokkaantuu lapsuudesta lähtien ja elämänkokemukset vaikuttavat siihen.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Itsemyötätuntoa voi kehittää suhtautumalla itseensä, toimintaansa ja ominaisuuksiinsa armollisesti.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191</Words>
  <Application>Microsoft Office PowerPoint</Application>
  <PresentationFormat>Näytössä katseltava esitys (16:9)</PresentationFormat>
  <Paragraphs>20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Simple Light</vt:lpstr>
      <vt:lpstr>Skeema 4 2.8 Empatia, mentalisaatio ja itsemyötätunto edistävät hyvinvointia</vt:lpstr>
      <vt:lpstr>Empatia</vt:lpstr>
      <vt:lpstr>Mentalisaatio</vt:lpstr>
      <vt:lpstr>Itsemyötätunto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Tunteet ilmenevät monin tavoin</dc:title>
  <cp:lastModifiedBy>Hanna Sokratous</cp:lastModifiedBy>
  <cp:revision>19</cp:revision>
  <dcterms:modified xsi:type="dcterms:W3CDTF">2022-03-11T12:50:33Z</dcterms:modified>
</cp:coreProperties>
</file>