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4" r:id="rId4"/>
    <p:sldId id="258" r:id="rId5"/>
    <p:sldId id="259" r:id="rId6"/>
    <p:sldId id="260" r:id="rId7"/>
    <p:sldId id="265" r:id="rId8"/>
    <p:sldId id="266" r:id="rId9"/>
    <p:sldId id="261" r:id="rId10"/>
    <p:sldId id="262" r:id="rId11"/>
    <p:sldId id="263" r:id="rId12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4" d="100"/>
          <a:sy n="74" d="100"/>
        </p:scale>
        <p:origin x="582" y="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13B7450-6A2B-4BB7-8CB5-06C67D140FD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BC509266-2FB1-44F6-939D-8592AD89DEC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fi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D77A4104-8659-4DE4-B353-0261190622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CA5B42-A775-4E32-831C-61E0E9E3C676}" type="datetimeFigureOut">
              <a:rPr lang="fi-FI" smtClean="0"/>
              <a:t>10.9.2018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F7F413E6-F8F7-409B-9618-031B8E047E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45DD07AA-7525-4E8F-AB67-3F3A9B2FF2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392E9D-B5DD-431F-9863-3E3B3535D1C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287886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8D57320-2E68-42FD-A301-0F87136389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E8B2CD31-D0FA-42C7-AECA-1E6ED5C375D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E155BE79-116C-4A63-98B6-97EE9DCCDA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CA5B42-A775-4E32-831C-61E0E9E3C676}" type="datetimeFigureOut">
              <a:rPr lang="fi-FI" smtClean="0"/>
              <a:t>10.9.2018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D6BB10D9-7E14-4344-97D5-01556CC53A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19DD56FD-5AB2-413A-903A-ED198F46ED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392E9D-B5DD-431F-9863-3E3B3535D1C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926596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7FA2D971-0566-4C6C-A5F4-45FA34C87A0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75ECA71A-A6FD-4CAC-9C4D-1B4D1F9E617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25D8395B-50B7-4447-96A2-EF85E4E7C3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CA5B42-A775-4E32-831C-61E0E9E3C676}" type="datetimeFigureOut">
              <a:rPr lang="fi-FI" smtClean="0"/>
              <a:t>10.9.2018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9FE7F562-8258-4567-AD51-E9545589E1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0637CA95-DA91-4215-B28B-690801FB1F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392E9D-B5DD-431F-9863-3E3B3535D1C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710627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A603218-8261-4B3F-8117-0FF494312E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53E4DC98-2FCC-46A7-8EA1-D5C16C8DCE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4A7C2D4C-3620-4FCF-A578-FCDA515A78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CA5B42-A775-4E32-831C-61E0E9E3C676}" type="datetimeFigureOut">
              <a:rPr lang="fi-FI" smtClean="0"/>
              <a:t>10.9.2018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14967BC7-DEEA-47CE-AD7F-85C9B9103F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426EFF8D-D3BA-4C5B-A5C4-F79D43A09D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392E9D-B5DD-431F-9863-3E3B3535D1C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305926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59F8C68-110B-47AF-ADFB-5D7A586CBA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BD473C0F-C5DA-4E82-A65D-28C9753362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DC46F29F-D406-48EA-8556-7FDA039F98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CA5B42-A775-4E32-831C-61E0E9E3C676}" type="datetimeFigureOut">
              <a:rPr lang="fi-FI" smtClean="0"/>
              <a:t>10.9.2018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7E2F1DE7-3B62-4B61-8C5A-5EF9D9C503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70B28761-D6C6-467E-9B56-739A6DDD98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392E9D-B5DD-431F-9863-3E3B3535D1C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585724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98E2B27-F3B9-4945-9D83-424B761F89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6F8A28B5-0CB7-4FCC-99DE-90F500F4ED7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468AB963-3244-4C3E-BBB9-1959138BE8B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590A0B1B-AF90-46F5-8FD2-D226D151F8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CA5B42-A775-4E32-831C-61E0E9E3C676}" type="datetimeFigureOut">
              <a:rPr lang="fi-FI" smtClean="0"/>
              <a:t>10.9.2018</a:t>
            </a:fld>
            <a:endParaRPr lang="fi-FI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3F91845F-F026-488D-8E09-5E280709C6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980D9238-3771-46A5-8AAF-4E447C08F1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392E9D-B5DD-431F-9863-3E3B3535D1C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098132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FA1392F-A65C-40DD-818A-193F38D2C3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22A13FA1-9E2E-43ED-8575-361FC3E86C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1042B1A7-B7B7-4DAA-B964-9E661858C5E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E0472F0B-FAE8-4741-9EDB-0DF1317BB33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6773F661-0ADA-4F74-90F5-A1B41B56C76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2FFE6418-9A96-418D-AF3C-7EBC5AD2EB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CA5B42-A775-4E32-831C-61E0E9E3C676}" type="datetimeFigureOut">
              <a:rPr lang="fi-FI" smtClean="0"/>
              <a:t>10.9.2018</a:t>
            </a:fld>
            <a:endParaRPr lang="fi-FI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4AFAD826-54B0-4B5F-85F5-CF628AA67B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48E7D7CF-B141-424C-BEB3-BE2C8DB724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392E9D-B5DD-431F-9863-3E3B3535D1C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551810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9C228A4-C153-410E-B7EE-BA1FDFAA50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1BFE978B-8F9D-46FC-8068-26B31DEB25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CA5B42-A775-4E32-831C-61E0E9E3C676}" type="datetimeFigureOut">
              <a:rPr lang="fi-FI" smtClean="0"/>
              <a:t>10.9.2018</a:t>
            </a:fld>
            <a:endParaRPr lang="fi-FI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C045EBED-D101-4D0B-86A6-D28711C193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A8FD2BCB-68B7-46BB-924F-CFACFC50DE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392E9D-B5DD-431F-9863-3E3B3535D1C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494358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512FB503-C82A-471E-BFD3-CBB290F796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CA5B42-A775-4E32-831C-61E0E9E3C676}" type="datetimeFigureOut">
              <a:rPr lang="fi-FI" smtClean="0"/>
              <a:t>10.9.2018</a:t>
            </a:fld>
            <a:endParaRPr lang="fi-FI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B667EAF9-7A4A-465F-B272-FB2E03A2A0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83B59596-2865-4B63-B557-BE952B4D4A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392E9D-B5DD-431F-9863-3E3B3535D1C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614474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91CD0BB-6A24-4A40-9B8E-6AC32793DF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FA712273-2F7C-4223-AF61-C01FF91FC2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8B884729-21F4-4450-865E-C695A616E2E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F13261A6-8EA6-4231-99D1-CD3A65A0E7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CA5B42-A775-4E32-831C-61E0E9E3C676}" type="datetimeFigureOut">
              <a:rPr lang="fi-FI" smtClean="0"/>
              <a:t>10.9.2018</a:t>
            </a:fld>
            <a:endParaRPr lang="fi-FI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A13CA5BB-F507-4446-8467-F50C2FD481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3B64BE7A-AD29-4BD1-A77D-FE2695C956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392E9D-B5DD-431F-9863-3E3B3535D1C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274145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5294218-AEAC-4646-8092-5D9CD1FF46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49F4103D-5835-42A7-B58C-C817462E97A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33FCE45F-E11B-43E9-8069-875F4250A2C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3584E244-11B6-4184-8EB8-0A6438F73E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CA5B42-A775-4E32-831C-61E0E9E3C676}" type="datetimeFigureOut">
              <a:rPr lang="fi-FI" smtClean="0"/>
              <a:t>10.9.2018</a:t>
            </a:fld>
            <a:endParaRPr lang="fi-FI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7D32846F-A175-4273-BBD8-E28394A056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04731AF4-10DD-4B2B-B546-7968336B9B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392E9D-B5DD-431F-9863-3E3B3535D1C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267890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C3567564-5A7B-46EF-B69D-75C8B541BD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C30B0F31-4A8E-4F17-A868-1A17849F671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05322CCC-E960-457B-8EC0-E597BB894DB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CA5B42-A775-4E32-831C-61E0E9E3C676}" type="datetimeFigureOut">
              <a:rPr lang="fi-FI" smtClean="0"/>
              <a:t>10.9.2018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11E26D52-B3AE-4BFA-AE46-F5643AA9F6A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2021F657-0359-4545-9BA1-71AB5B81C24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392E9D-B5DD-431F-9863-3E3B3535D1C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943671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DA5558B-4CE3-4E41-9BC6-361BE61973F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8. </a:t>
            </a:r>
            <a:r>
              <a:rPr lang="fi-FI"/>
              <a:t>Lyhytkestoinen muisti</a:t>
            </a:r>
            <a:endParaRPr lang="fi-FI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9BC1FF97-AE15-4778-A6D3-F107ADC2716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 smtClean="0"/>
              <a:t>(s. 84-97)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52834718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8F08620-BF51-4390-AD96-7F672D925B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Työmuistin kesto ja kapasiteetti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592CA238-2B3B-46CD-A05C-FB04E3CD5E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lvl="0" fontAlgn="base"/>
            <a:r>
              <a:rPr lang="fi-FI" b="1" dirty="0"/>
              <a:t>t</a:t>
            </a:r>
            <a:r>
              <a:rPr lang="fi-FI" b="1" dirty="0" smtClean="0"/>
              <a:t>yömuistin </a:t>
            </a:r>
            <a:r>
              <a:rPr lang="fi-FI" b="1" dirty="0"/>
              <a:t>kesto </a:t>
            </a:r>
            <a:r>
              <a:rPr lang="fi-FI" dirty="0"/>
              <a:t>tarkoittaa sitä, kuinka kauan tietoa voidaan ylläpitää </a:t>
            </a:r>
            <a:r>
              <a:rPr lang="fi-FI" dirty="0" smtClean="0"/>
              <a:t>työmuistissa</a:t>
            </a:r>
          </a:p>
          <a:p>
            <a:pPr lvl="1" fontAlgn="base"/>
            <a:r>
              <a:rPr lang="fi-FI" dirty="0" smtClean="0"/>
              <a:t>ilman </a:t>
            </a:r>
            <a:r>
              <a:rPr lang="fi-FI" dirty="0"/>
              <a:t>kertausta tietoa häviää työmuistista korkeintaan noin 20 sekunnin kuluttua</a:t>
            </a:r>
          </a:p>
          <a:p>
            <a:pPr lvl="0" fontAlgn="base"/>
            <a:r>
              <a:rPr lang="fi-FI" b="1" dirty="0"/>
              <a:t>t</a:t>
            </a:r>
            <a:r>
              <a:rPr lang="fi-FI" b="1" dirty="0" smtClean="0"/>
              <a:t>yömuistin </a:t>
            </a:r>
            <a:r>
              <a:rPr lang="fi-FI" b="1" dirty="0"/>
              <a:t>kapasiteetti </a:t>
            </a:r>
            <a:r>
              <a:rPr lang="fi-FI" dirty="0"/>
              <a:t>tarkoittaa sitä, kuinka monta erilaista asiaa työmuistissa voi ylläpitää. Kapasiteetti noin neljä erillistä kokonaisuutta</a:t>
            </a:r>
          </a:p>
          <a:p>
            <a:pPr lvl="0" fontAlgn="base"/>
            <a:r>
              <a:rPr lang="fi-FI" dirty="0"/>
              <a:t>y</a:t>
            </a:r>
            <a:r>
              <a:rPr lang="fi-FI" dirty="0" smtClean="0"/>
              <a:t>ksilöiden </a:t>
            </a:r>
            <a:r>
              <a:rPr lang="fi-FI" dirty="0"/>
              <a:t>välillä on eroja työmuistin toiminnassa</a:t>
            </a:r>
          </a:p>
          <a:p>
            <a:pPr lvl="0" fontAlgn="base"/>
            <a:r>
              <a:rPr lang="fi-FI" b="1" dirty="0"/>
              <a:t>m</a:t>
            </a:r>
            <a:r>
              <a:rPr lang="fi-FI" b="1" dirty="0" smtClean="0"/>
              <a:t>ieltämisyksikköjä</a:t>
            </a:r>
            <a:r>
              <a:rPr lang="fi-FI" dirty="0" smtClean="0"/>
              <a:t> </a:t>
            </a:r>
            <a:r>
              <a:rPr lang="fi-FI" dirty="0"/>
              <a:t>eli useammista tiedoista koostuvia muistikokonaisuuksia luomalla yksilö voi mahduttaa enemmän tietoa työmuistiinsa</a:t>
            </a:r>
          </a:p>
          <a:p>
            <a:pPr lvl="0" fontAlgn="base"/>
            <a:r>
              <a:rPr lang="fi-FI" dirty="0"/>
              <a:t>u</a:t>
            </a:r>
            <a:r>
              <a:rPr lang="fi-FI" dirty="0" smtClean="0"/>
              <a:t>sein </a:t>
            </a:r>
            <a:r>
              <a:rPr lang="fi-FI" dirty="0"/>
              <a:t>työmuistin kapasiteettia rajoittaa tarkkaavaisuuden herpaantuminen.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9561584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5E18ED2-038C-4B41-B1F5-EA48E90586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Työmuistin kehitys ja harjoittaminen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B614638B-4859-48DB-9410-8B288E2AB5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 fontAlgn="base"/>
            <a:r>
              <a:rPr lang="fi-FI" dirty="0"/>
              <a:t>t</a:t>
            </a:r>
            <a:r>
              <a:rPr lang="fi-FI" dirty="0" smtClean="0"/>
              <a:t>yömuisti </a:t>
            </a:r>
            <a:r>
              <a:rPr lang="fi-FI" dirty="0"/>
              <a:t>kehittyy tasaisesti varhaisaikuisuuteen asti, heikkenee vanhuudessa</a:t>
            </a:r>
          </a:p>
          <a:p>
            <a:pPr lvl="0" fontAlgn="base"/>
            <a:r>
              <a:rPr lang="fi-FI" dirty="0"/>
              <a:t>t</a:t>
            </a:r>
            <a:r>
              <a:rPr lang="fi-FI" dirty="0" smtClean="0"/>
              <a:t>yömuistiharjoitteet </a:t>
            </a:r>
            <a:r>
              <a:rPr lang="fi-FI"/>
              <a:t>eivät </a:t>
            </a:r>
            <a:r>
              <a:rPr lang="fi-FI" smtClean="0"/>
              <a:t>tuota </a:t>
            </a:r>
            <a:r>
              <a:rPr lang="fi-FI" dirty="0"/>
              <a:t>pysyviä vaikutuksia työmuistin toimintaan </a:t>
            </a:r>
          </a:p>
          <a:p>
            <a:pPr lvl="0" fontAlgn="base"/>
            <a:r>
              <a:rPr lang="fi-FI" dirty="0"/>
              <a:t>r</a:t>
            </a:r>
            <a:r>
              <a:rPr lang="fi-FI" dirty="0" smtClean="0"/>
              <a:t>iittävä </a:t>
            </a:r>
            <a:r>
              <a:rPr lang="fi-FI" dirty="0"/>
              <a:t>uni, ravinto, liikunta ja ympäristön häiriöiden vähentäminen luovat optimaaliset olosuhteet työmuistin toiminnalle</a:t>
            </a:r>
          </a:p>
          <a:p>
            <a:pPr lvl="0" fontAlgn="base"/>
            <a:r>
              <a:rPr lang="fi-FI" dirty="0"/>
              <a:t>a</a:t>
            </a:r>
            <a:r>
              <a:rPr lang="fi-FI" dirty="0" smtClean="0"/>
              <a:t>siantuntijuuden </a:t>
            </a:r>
            <a:r>
              <a:rPr lang="fi-FI" dirty="0"/>
              <a:t>myötä työmuistin toiminta tehostuu uusia mieltämisyksikköjä luomalla ja tiedon nopean palautuksen myötä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1358934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9DABB4B-1481-4B14-AECD-53AAA316F4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Muisti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DB72AC54-CDA1-4C75-9BE8-5617812198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 fontAlgn="base"/>
            <a:r>
              <a:rPr lang="fi-FI" b="1" dirty="0"/>
              <a:t>m</a:t>
            </a:r>
            <a:r>
              <a:rPr lang="fi-FI" b="1" dirty="0" smtClean="0"/>
              <a:t>uisti</a:t>
            </a:r>
            <a:r>
              <a:rPr lang="fi-FI" dirty="0" smtClean="0"/>
              <a:t> </a:t>
            </a:r>
            <a:r>
              <a:rPr lang="fi-FI" dirty="0"/>
              <a:t>on kognitiivista toimintaa jonka avulla säilötään, käsitellään ja tallennetaan tietoa kuten kokemuksia tai yleistietoa</a:t>
            </a:r>
          </a:p>
          <a:p>
            <a:pPr lvl="0" fontAlgn="base"/>
            <a:r>
              <a:rPr lang="fi-FI" b="1" dirty="0"/>
              <a:t>m</a:t>
            </a:r>
            <a:r>
              <a:rPr lang="fi-FI" b="1" dirty="0" smtClean="0"/>
              <a:t>uistin </a:t>
            </a:r>
            <a:r>
              <a:rPr lang="fi-FI" b="1" dirty="0"/>
              <a:t>monisäilömalli </a:t>
            </a:r>
            <a:r>
              <a:rPr lang="fi-FI" dirty="0"/>
              <a:t>jakaa muistin kolmeen osaan: aistimuistiin, työmuistiin ja säilömuistiin</a:t>
            </a:r>
          </a:p>
          <a:p>
            <a:pPr lvl="0" fontAlgn="base"/>
            <a:r>
              <a:rPr lang="fi-FI" dirty="0"/>
              <a:t>u</a:t>
            </a:r>
            <a:r>
              <a:rPr lang="fi-FI" dirty="0" smtClean="0"/>
              <a:t>nohtaminen </a:t>
            </a:r>
            <a:r>
              <a:rPr lang="fi-FI" dirty="0"/>
              <a:t>osa muistin jokaista vaihetta</a:t>
            </a:r>
          </a:p>
          <a:p>
            <a:pPr lvl="0" fontAlgn="base"/>
            <a:r>
              <a:rPr lang="fi-FI" dirty="0"/>
              <a:t>m</a:t>
            </a:r>
            <a:r>
              <a:rPr lang="fi-FI" dirty="0" smtClean="0"/>
              <a:t>uisti </a:t>
            </a:r>
            <a:r>
              <a:rPr lang="fi-FI" dirty="0"/>
              <a:t>mahdollistaa myös tulevaisuuden suunnittelun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6266638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xmlns="" id="{A22F7505-7FAD-431A-93FD-FEF17C3FAF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xmlns="" id="{89A41767-420E-4375-B139-316063B529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/>
          </a:p>
        </p:txBody>
      </p:sp>
      <p:pic>
        <p:nvPicPr>
          <p:cNvPr id="4" name="Kuva 3">
            <a:extLst>
              <a:ext uri="{FF2B5EF4-FFF2-40B4-BE49-F238E27FC236}">
                <a16:creationId xmlns:a16="http://schemas.microsoft.com/office/drawing/2014/main" xmlns="" id="{DE7B5323-BD60-4499-8F7B-6EFAAAFDC3D8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489434" y="895547"/>
            <a:ext cx="9099349" cy="49113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90968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2E085B6-3A30-4EA4-9E73-F7083A1D1B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Aistimuisti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88155B57-DF14-4A76-BAA1-28619E141C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fontAlgn="base"/>
            <a:r>
              <a:rPr lang="fi-FI" b="1" dirty="0"/>
              <a:t>a</a:t>
            </a:r>
            <a:r>
              <a:rPr lang="fi-FI" b="1" dirty="0" smtClean="0"/>
              <a:t>istimuistissa</a:t>
            </a:r>
            <a:r>
              <a:rPr lang="fi-FI" dirty="0" smtClean="0"/>
              <a:t> </a:t>
            </a:r>
            <a:r>
              <a:rPr lang="fi-FI" dirty="0"/>
              <a:t>säilötään aistitietoa hyvin lyhyen ajan ilman tietoista tiedonkäsittelyä</a:t>
            </a:r>
          </a:p>
          <a:p>
            <a:pPr lvl="0" fontAlgn="base"/>
            <a:r>
              <a:rPr lang="fi-FI" dirty="0"/>
              <a:t>e</a:t>
            </a:r>
            <a:r>
              <a:rPr lang="fi-FI" dirty="0" smtClean="0"/>
              <a:t>ri </a:t>
            </a:r>
            <a:r>
              <a:rPr lang="fi-FI" dirty="0"/>
              <a:t>aisteilla on omat aistimuistinsa </a:t>
            </a:r>
          </a:p>
          <a:p>
            <a:pPr lvl="1" fontAlgn="base"/>
            <a:r>
              <a:rPr lang="fi-FI" dirty="0"/>
              <a:t>eniten on tutkittu näön </a:t>
            </a:r>
            <a:r>
              <a:rPr lang="fi-FI" b="1" dirty="0"/>
              <a:t>ikonimuistia</a:t>
            </a:r>
            <a:r>
              <a:rPr lang="fi-FI" dirty="0"/>
              <a:t> (kesto n. 500-1000ms) ja kuullun </a:t>
            </a:r>
            <a:r>
              <a:rPr lang="fi-FI" b="1" dirty="0"/>
              <a:t>kaikumuistia</a:t>
            </a:r>
            <a:r>
              <a:rPr lang="fi-FI" dirty="0"/>
              <a:t> (kesto korkeintaan muutama sekunti)</a:t>
            </a:r>
          </a:p>
          <a:p>
            <a:pPr lvl="0" fontAlgn="base"/>
            <a:r>
              <a:rPr lang="fi-FI" dirty="0"/>
              <a:t>t</a:t>
            </a:r>
            <a:r>
              <a:rPr lang="fi-FI" dirty="0" smtClean="0"/>
              <a:t>ieto </a:t>
            </a:r>
            <a:r>
              <a:rPr lang="fi-FI" dirty="0"/>
              <a:t>voidaan ottaa aistimuistista työmuistin käsittelyyn tarkkaavaisuuden avulla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6209436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90FCAB1-D6B2-493D-9DB6-32A1D01050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Työmuisti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464AA0E6-9A47-4933-AE88-42D51FEF8D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fontAlgn="base"/>
            <a:r>
              <a:rPr lang="fi-FI" b="1" dirty="0"/>
              <a:t>t</a:t>
            </a:r>
            <a:r>
              <a:rPr lang="fi-FI" b="1" dirty="0" smtClean="0"/>
              <a:t>yömuisti</a:t>
            </a:r>
            <a:r>
              <a:rPr lang="fi-FI" dirty="0" smtClean="0"/>
              <a:t> </a:t>
            </a:r>
            <a:r>
              <a:rPr lang="fi-FI" dirty="0"/>
              <a:t>on tiedon lyhytaikainen varasto, jossa tietoa säilötään ja käsitellään</a:t>
            </a:r>
          </a:p>
          <a:p>
            <a:pPr lvl="0" fontAlgn="base"/>
            <a:r>
              <a:rPr lang="fi-FI" dirty="0"/>
              <a:t>t</a:t>
            </a:r>
            <a:r>
              <a:rPr lang="fi-FI" dirty="0" smtClean="0"/>
              <a:t>yömuisti </a:t>
            </a:r>
            <a:r>
              <a:rPr lang="fi-FI" dirty="0"/>
              <a:t>säilöö sitä tietoa, jota ihminen parhaillaan tietoisesti käsittelee</a:t>
            </a:r>
          </a:p>
          <a:p>
            <a:pPr lvl="0" fontAlgn="base"/>
            <a:r>
              <a:rPr lang="fi-FI" dirty="0"/>
              <a:t>t</a:t>
            </a:r>
            <a:r>
              <a:rPr lang="fi-FI" dirty="0" smtClean="0"/>
              <a:t>yömuistista </a:t>
            </a:r>
            <a:r>
              <a:rPr lang="fi-FI" dirty="0"/>
              <a:t>tieto siirtyy säilömuistiin pitkäkestoiseen säilytykseen.</a:t>
            </a:r>
          </a:p>
          <a:p>
            <a:pPr lvl="1" fontAlgn="base"/>
            <a:r>
              <a:rPr lang="fi-FI" dirty="0"/>
              <a:t>s</a:t>
            </a:r>
            <a:r>
              <a:rPr lang="fi-FI" dirty="0" smtClean="0"/>
              <a:t>äilömuistista </a:t>
            </a:r>
            <a:r>
              <a:rPr lang="fi-FI" dirty="0"/>
              <a:t>myös palautetaan muistitietoa työmuistin käsittelyyn </a:t>
            </a:r>
          </a:p>
        </p:txBody>
      </p:sp>
    </p:spTree>
    <p:extLst>
      <p:ext uri="{BB962C8B-B14F-4D97-AF65-F5344CB8AC3E}">
        <p14:creationId xmlns:p14="http://schemas.microsoft.com/office/powerpoint/2010/main" val="22399353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D97E445-95FA-47D1-8454-D2AA17BB86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Työmuistin rakenne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5E9288C4-D1C1-4887-8B18-1C27F79215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 fontAlgn="base"/>
            <a:r>
              <a:rPr lang="fi-FI" b="1" dirty="0" err="1"/>
              <a:t>v</a:t>
            </a:r>
            <a:r>
              <a:rPr lang="fi-FI" b="1" dirty="0" err="1" smtClean="0"/>
              <a:t>isuospatiaalinen</a:t>
            </a:r>
            <a:r>
              <a:rPr lang="fi-FI" b="1" dirty="0" smtClean="0"/>
              <a:t> </a:t>
            </a:r>
            <a:r>
              <a:rPr lang="fi-FI" b="1" dirty="0"/>
              <a:t>lehtiö</a:t>
            </a:r>
            <a:r>
              <a:rPr lang="fi-FI" dirty="0"/>
              <a:t>: näkötieto</a:t>
            </a:r>
          </a:p>
          <a:p>
            <a:pPr lvl="0" fontAlgn="base"/>
            <a:r>
              <a:rPr lang="fi-FI" b="1" dirty="0"/>
              <a:t>f</a:t>
            </a:r>
            <a:r>
              <a:rPr lang="fi-FI" b="1" dirty="0" smtClean="0"/>
              <a:t>onologinen </a:t>
            </a:r>
            <a:r>
              <a:rPr lang="fi-FI" b="1" dirty="0"/>
              <a:t>silmukka</a:t>
            </a:r>
            <a:r>
              <a:rPr lang="fi-FI" dirty="0"/>
              <a:t>: sanallinen tieto</a:t>
            </a:r>
          </a:p>
          <a:p>
            <a:pPr lvl="0" fontAlgn="base"/>
            <a:r>
              <a:rPr lang="fi-FI" dirty="0"/>
              <a:t>t</a:t>
            </a:r>
            <a:r>
              <a:rPr lang="fi-FI" dirty="0" smtClean="0"/>
              <a:t>yömuistissa </a:t>
            </a:r>
            <a:r>
              <a:rPr lang="fi-FI" dirty="0"/>
              <a:t>käsitellään myös muuta kuultua informaatiota</a:t>
            </a:r>
          </a:p>
          <a:p>
            <a:pPr lvl="0" fontAlgn="base"/>
            <a:r>
              <a:rPr lang="fi-FI" b="1" dirty="0"/>
              <a:t>e</a:t>
            </a:r>
            <a:r>
              <a:rPr lang="fi-FI" b="1" dirty="0" smtClean="0"/>
              <a:t>pisodinen </a:t>
            </a:r>
            <a:r>
              <a:rPr lang="fi-FI" b="1" dirty="0"/>
              <a:t>puskuri</a:t>
            </a:r>
            <a:r>
              <a:rPr lang="fi-FI" dirty="0"/>
              <a:t>: yhdistää aistitiedot kokonaisiksi tapahtumiksi</a:t>
            </a:r>
          </a:p>
          <a:p>
            <a:pPr lvl="0" fontAlgn="base"/>
            <a:r>
              <a:rPr lang="fi-FI" b="1" dirty="0"/>
              <a:t>t</a:t>
            </a:r>
            <a:r>
              <a:rPr lang="fi-FI" b="1" dirty="0" smtClean="0"/>
              <a:t>yömuistin </a:t>
            </a:r>
            <a:r>
              <a:rPr lang="fi-FI" b="1" dirty="0"/>
              <a:t>keskusyksikkö</a:t>
            </a:r>
            <a:r>
              <a:rPr lang="fi-FI" dirty="0"/>
              <a:t>: ohjaa työmuistin ja sen osien toimintaa valikoimalla käsiteltävää tietoa tarkkaavaisuuden avulla</a:t>
            </a:r>
          </a:p>
        </p:txBody>
      </p:sp>
    </p:spTree>
    <p:extLst>
      <p:ext uri="{BB962C8B-B14F-4D97-AF65-F5344CB8AC3E}">
        <p14:creationId xmlns:p14="http://schemas.microsoft.com/office/powerpoint/2010/main" val="42476805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xmlns="" id="{8F1BF97C-7B95-42CE-B635-1E5316F3A6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xmlns="" id="{D21719C8-037D-421B-97EF-0B615EF7E7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 dirty="0"/>
          </a:p>
        </p:txBody>
      </p:sp>
      <p:pic>
        <p:nvPicPr>
          <p:cNvPr id="4" name="Kuva 3">
            <a:extLst>
              <a:ext uri="{FF2B5EF4-FFF2-40B4-BE49-F238E27FC236}">
                <a16:creationId xmlns:a16="http://schemas.microsoft.com/office/drawing/2014/main" xmlns="" id="{C106FC82-F6C9-4D47-8628-BA1E87C60E25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527141" y="1027522"/>
            <a:ext cx="9081901" cy="47793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7061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sz="3600" dirty="0" smtClean="0"/>
              <a:t>Työmuistin hermostollinen perusta?</a:t>
            </a:r>
            <a:endParaRPr lang="fi-FI" sz="3600" dirty="0"/>
          </a:p>
        </p:txBody>
      </p:sp>
    </p:spTree>
    <p:extLst>
      <p:ext uri="{BB962C8B-B14F-4D97-AF65-F5344CB8AC3E}">
        <p14:creationId xmlns:p14="http://schemas.microsoft.com/office/powerpoint/2010/main" val="41234675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9F19C89-078B-4476-B785-01E6DE9AB0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Työmuistin hermostollinen perusta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39DF7B33-ECF5-4A79-8CBE-92762ADD16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fontAlgn="base"/>
            <a:r>
              <a:rPr lang="fi-FI" dirty="0"/>
              <a:t>t</a:t>
            </a:r>
            <a:r>
              <a:rPr lang="fi-FI" dirty="0" smtClean="0"/>
              <a:t>yömuisti </a:t>
            </a:r>
            <a:r>
              <a:rPr lang="fi-FI" dirty="0"/>
              <a:t>ei sijaitse missään tietyssä paikassa aivoissa, vaan eri alueiden aktiivisuus ja niiden väliset yhteydet ovat keskeisiä</a:t>
            </a:r>
          </a:p>
          <a:p>
            <a:pPr lvl="0" fontAlgn="base"/>
            <a:r>
              <a:rPr lang="fi-FI" dirty="0"/>
              <a:t>t</a:t>
            </a:r>
            <a:r>
              <a:rPr lang="fi-FI" dirty="0" smtClean="0"/>
              <a:t>ärkeitä </a:t>
            </a:r>
            <a:r>
              <a:rPr lang="fi-FI" dirty="0"/>
              <a:t>alueita ovat esimerkiksi otsalohkojen etuosat, aistitietojen käsittelylle tärkeät aivoalueet </a:t>
            </a:r>
          </a:p>
          <a:p>
            <a:pPr lvl="1" fontAlgn="base"/>
            <a:r>
              <a:rPr lang="fi-FI" dirty="0"/>
              <a:t>l</a:t>
            </a:r>
            <a:r>
              <a:rPr lang="fi-FI" dirty="0" smtClean="0"/>
              <a:t>isäksi </a:t>
            </a:r>
            <a:r>
              <a:rPr lang="fi-FI" dirty="0"/>
              <a:t>sanattoman tiedon kuten taitojen käsittelyssä pikkuaivot ja liikeaivokuori ovat tärkeitä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2260438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</TotalTime>
  <Words>327</Words>
  <Application>Microsoft Office PowerPoint</Application>
  <PresentationFormat>Laajakuva</PresentationFormat>
  <Paragraphs>40</Paragraphs>
  <Slides>11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Office Theme</vt:lpstr>
      <vt:lpstr>8. Lyhytkestoinen muisti</vt:lpstr>
      <vt:lpstr>Muisti</vt:lpstr>
      <vt:lpstr>PowerPoint-esitys</vt:lpstr>
      <vt:lpstr>Aistimuisti</vt:lpstr>
      <vt:lpstr>Työmuisti</vt:lpstr>
      <vt:lpstr>Työmuistin rakenne</vt:lpstr>
      <vt:lpstr>PowerPoint-esitys</vt:lpstr>
      <vt:lpstr>PowerPoint-esitys</vt:lpstr>
      <vt:lpstr>Työmuistin hermostollinen perusta</vt:lpstr>
      <vt:lpstr>Työmuistin kesto ja kapasiteetti</vt:lpstr>
      <vt:lpstr>Työmuistin kehitys ja harjoittaminen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Luku 8</dc:title>
  <dc:creator>Åhs, Vesa A A</dc:creator>
  <cp:lastModifiedBy>Ikonen Marko</cp:lastModifiedBy>
  <cp:revision>10</cp:revision>
  <dcterms:created xsi:type="dcterms:W3CDTF">2017-07-31T11:40:50Z</dcterms:created>
  <dcterms:modified xsi:type="dcterms:W3CDTF">2018-09-10T10:05:18Z</dcterms:modified>
</cp:coreProperties>
</file>