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5" r:id="rId5"/>
    <p:sldId id="260" r:id="rId6"/>
    <p:sldId id="261" r:id="rId7"/>
    <p:sldId id="258" r:id="rId8"/>
    <p:sldId id="262" r:id="rId9"/>
    <p:sldId id="266" r:id="rId10"/>
    <p:sldId id="263" r:id="rId11"/>
    <p:sldId id="264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Degerman" initials="PD" lastIdx="4" clrIdx="0">
    <p:extLst/>
  </p:cmAuthor>
  <p:cmAuthor id="2" name="Paula Degerman" initials="PD [2]" lastIdx="0" clrIdx="1">
    <p:extLst/>
  </p:cmAuthor>
  <p:cmAuthor id="3" name="Paula Degerman" initials="PD [3]" lastIdx="0" clrIdx="2">
    <p:extLst/>
  </p:cmAuthor>
  <p:cmAuthor id="4" name="Paula Degerman" initials="PD [4]" lastIdx="1" clrIdx="3">
    <p:extLst/>
  </p:cmAuthor>
  <p:cmAuthor id="5" name="Holm-Willberg" initials="" lastIdx="7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16"/>
    <p:restoredTop sz="94674"/>
  </p:normalViewPr>
  <p:slideViewPr>
    <p:cSldViewPr snapToGrid="0" snapToObjects="1">
      <p:cViewPr varScale="1">
        <p:scale>
          <a:sx n="70" d="100"/>
          <a:sy n="70" d="100"/>
        </p:scale>
        <p:origin x="1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C4260-AA6C-BA4F-B576-20A266E3F072}" type="datetimeFigureOut">
              <a:rPr lang="fi-FI" smtClean="0"/>
              <a:t>30.8.2018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246FB-A63F-CB42-8BA8-2BA4D3348F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1624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246FB-A63F-CB42-8BA8-2BA4D3348FF2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7560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t>30.8.2018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005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t>30.8.2018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54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t>30.8.2018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t>30.8.2018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365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t>30.8.2018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278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t>30.8.2018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422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t>30.8.2018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974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t>30.8.2018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476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t>30.8.2018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96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t>30.8.2018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099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t>30.8.2018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732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3BDBB-990C-4640-A20A-F8C20DA46A46}" type="datetimeFigureOut">
              <a:rPr lang="fi-FI" smtClean="0"/>
              <a:t>30.8.2018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5318A-CFEA-3849-B541-CE375CF57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236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7. Tarkkaavaisuus</a:t>
            </a:r>
            <a:br>
              <a:rPr lang="fi-FI" dirty="0"/>
            </a:br>
            <a:endParaRPr lang="fi-FI" sz="4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(s. 74-83)</a:t>
            </a:r>
          </a:p>
        </p:txBody>
      </p:sp>
    </p:spTree>
    <p:extLst>
      <p:ext uri="{BB962C8B-B14F-4D97-AF65-F5344CB8AC3E}">
        <p14:creationId xmlns:p14="http://schemas.microsoft.com/office/powerpoint/2010/main" val="1166903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Tarkkaavaisuus ja aivotoiminta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tarkkaavaisuus lisää aivoaktivaatiota</a:t>
            </a:r>
            <a:endParaRPr lang="fi-FI" sz="2400" dirty="0"/>
          </a:p>
          <a:p>
            <a:pPr lvl="0"/>
            <a:r>
              <a:rPr lang="fi-FI" dirty="0"/>
              <a:t>tahdonalainen tarkkaavaisuus</a:t>
            </a:r>
            <a:endParaRPr lang="fi-FI" sz="2400" dirty="0"/>
          </a:p>
          <a:p>
            <a:pPr lvl="1"/>
            <a:r>
              <a:rPr lang="fi-FI" dirty="0"/>
              <a:t>aktivaationlisäys esimerkiksi kunkin aistipiirin tiedon käsittelyn kannalta tärkeillä aivoalueilla</a:t>
            </a:r>
            <a:endParaRPr lang="fi-FI" sz="2000" dirty="0"/>
          </a:p>
          <a:p>
            <a:pPr lvl="1"/>
            <a:r>
              <a:rPr lang="fi-FI" dirty="0"/>
              <a:t>mahdollisesti ohjaamiseen liittyvää aktivaatiota otsa- ja päälakilohkojen yläosien alueilla (ns. dorsaalinen järjestelmä)</a:t>
            </a:r>
          </a:p>
          <a:p>
            <a:pPr lvl="0"/>
            <a:r>
              <a:rPr lang="fi-FI" dirty="0"/>
              <a:t>tahaton tarkkaavaisuus</a:t>
            </a:r>
            <a:endParaRPr lang="fi-FI" sz="2400" dirty="0"/>
          </a:p>
          <a:p>
            <a:pPr lvl="1"/>
            <a:r>
              <a:rPr lang="fi-FI" dirty="0"/>
              <a:t>mahdollisesti ohjaamiseen liittyvää aktivaatiota etenkin oikean aivopuoliskon ohimo- ja päälakilohkon liittymäkohdassa sekä otsalohkon alaosan alueella (ns. </a:t>
            </a:r>
            <a:r>
              <a:rPr lang="fi-FI" dirty="0" err="1"/>
              <a:t>ventraalinen</a:t>
            </a:r>
            <a:r>
              <a:rPr lang="fi-FI" dirty="0"/>
              <a:t> järjestelmä)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12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Tarkkaavaisuuden häiriöt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err="1"/>
              <a:t>Neglect</a:t>
            </a:r>
            <a:endParaRPr lang="fi-FI" dirty="0"/>
          </a:p>
          <a:p>
            <a:pPr lvl="1"/>
            <a:r>
              <a:rPr lang="fi-FI" dirty="0"/>
              <a:t>etenkin oikean aivopuoliskon vaurioitumiseen liittyvä huomioimattomuusoireyhtymä </a:t>
            </a:r>
            <a:r>
              <a:rPr lang="mr-IN" dirty="0"/>
              <a:t>–</a:t>
            </a:r>
            <a:r>
              <a:rPr lang="fi-FI" dirty="0"/>
              <a:t> ongelmia erityisesti tarkkaavaisuuden suuntaamisessa</a:t>
            </a:r>
          </a:p>
          <a:p>
            <a:pPr lvl="1"/>
            <a:r>
              <a:rPr lang="fi-FI" dirty="0"/>
              <a:t>henkilö ei kiinnitä huomiota vaurioituneen aivopuoliskon vastakkaisella puolella esiintyviin ärsykkeisiin</a:t>
            </a:r>
          </a:p>
          <a:p>
            <a:r>
              <a:rPr lang="fi-FI" dirty="0"/>
              <a:t>ADHD</a:t>
            </a:r>
          </a:p>
          <a:p>
            <a:pPr lvl="1"/>
            <a:r>
              <a:rPr lang="fi-FI" dirty="0"/>
              <a:t>aktiivisuuden ja tarkkaavaisuuden häiriö</a:t>
            </a:r>
          </a:p>
          <a:p>
            <a:pPr lvl="1"/>
            <a:r>
              <a:rPr lang="fi-FI" dirty="0"/>
              <a:t>neurobiologinen kehityshäiriö –  voi liittyä poikkeavuuksia esim. otsalohkojen rakenteessa ja toiminnassa</a:t>
            </a:r>
          </a:p>
          <a:p>
            <a:pPr lvl="1"/>
            <a:r>
              <a:rPr lang="fi-FI" dirty="0"/>
              <a:t>pääasialliset oireet: tarkkaamattomuus, ylivilkkaus ja impulsiivisuus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400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Määritelmä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huomion keskittämistä joihinkin asioihin, jolloin muut asiat jäävät huomiotta</a:t>
            </a:r>
          </a:p>
          <a:p>
            <a:pPr lvl="0"/>
            <a:r>
              <a:rPr lang="fi-FI" dirty="0"/>
              <a:t>kohteena ulkomaailman ärsykkeet tai mielensisäiset asiat</a:t>
            </a:r>
          </a:p>
          <a:p>
            <a:r>
              <a:rPr lang="fi-FI" dirty="0"/>
              <a:t>tehostaa sen kohteena olevien asioiden käsittelyä</a:t>
            </a:r>
          </a:p>
          <a:p>
            <a:pPr lvl="0"/>
            <a:r>
              <a:rPr lang="fi-FI" dirty="0"/>
              <a:t>tahatonta tai tahdonalaista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Valikoiva tarkkaavaisuus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tietoiseen käsittelyyn valitaan aktiivisesti jotain tietoa ja muu tieto jätetään huomioimatta </a:t>
            </a:r>
          </a:p>
          <a:p>
            <a:pPr lvl="0"/>
            <a:r>
              <a:rPr lang="fi-FI" dirty="0"/>
              <a:t>tarkoituksellista keskittymistä tiettyyn asiaan</a:t>
            </a:r>
          </a:p>
          <a:p>
            <a:pPr lvl="0"/>
            <a:r>
              <a:rPr lang="fi-FI" dirty="0"/>
              <a:t>tutkittu mm. </a:t>
            </a:r>
            <a:r>
              <a:rPr lang="fi-FI" b="1" dirty="0" err="1"/>
              <a:t>dikoottisen</a:t>
            </a:r>
            <a:r>
              <a:rPr lang="fi-FI" b="1" dirty="0"/>
              <a:t> kuuntelun</a:t>
            </a:r>
            <a:r>
              <a:rPr lang="fi-FI" dirty="0"/>
              <a:t> kokeilla (esim. </a:t>
            </a:r>
            <a:r>
              <a:rPr lang="fi-FI" dirty="0" err="1"/>
              <a:t>Cherry</a:t>
            </a:r>
            <a:r>
              <a:rPr lang="fi-FI" dirty="0"/>
              <a:t>)</a:t>
            </a:r>
          </a:p>
          <a:p>
            <a:pPr lvl="1"/>
            <a:r>
              <a:rPr lang="fi-FI" sz="2800" dirty="0"/>
              <a:t>→ tulosten selitys mm. suodatin- ja suodatinvaimennusteorioilla</a:t>
            </a:r>
          </a:p>
        </p:txBody>
      </p:sp>
    </p:spTree>
    <p:extLst>
      <p:ext uri="{BB962C8B-B14F-4D97-AF65-F5344CB8AC3E}">
        <p14:creationId xmlns:p14="http://schemas.microsoft.com/office/powerpoint/2010/main" val="169583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t="15125" r="3488" b="8783"/>
          <a:stretch/>
        </p:blipFill>
        <p:spPr>
          <a:xfrm>
            <a:off x="1494503" y="1027906"/>
            <a:ext cx="9202993" cy="482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4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suodatinteoria</a:t>
            </a:r>
            <a:r>
              <a:rPr lang="fi-FI" dirty="0"/>
              <a:t> (</a:t>
            </a:r>
            <a:r>
              <a:rPr lang="fi-FI" dirty="0" err="1"/>
              <a:t>Broadbent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Suodatin valikoi vain tarkkaillut ärsykkeet jatkokäsittelyyn </a:t>
            </a:r>
          </a:p>
          <a:p>
            <a:pPr marL="457200" lvl="1" indent="0">
              <a:buNone/>
            </a:pPr>
            <a:r>
              <a:rPr lang="fi-FI" dirty="0"/>
              <a:t>→ tarkkaillut ärsykkeet voidaan havaita ja tunnistaa </a:t>
            </a:r>
          </a:p>
          <a:p>
            <a:pPr lvl="1"/>
            <a:r>
              <a:rPr lang="fi-FI" dirty="0"/>
              <a:t>kritiikki: ei selitä, miksi myös ei-tarkkailtuja ärsykkeitä tunnistetaan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648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suodatinvaimennusteoria</a:t>
            </a:r>
            <a:r>
              <a:rPr lang="fi-FI" dirty="0"/>
              <a:t> (</a:t>
            </a:r>
            <a:r>
              <a:rPr lang="fi-FI" dirty="0" err="1"/>
              <a:t>Treisman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suodatin vain heikentää ei-tarkkailtujen ärsykkeiden käsittelyä</a:t>
            </a:r>
          </a:p>
          <a:p>
            <a:pPr marL="457200" lvl="1" indent="0">
              <a:buNone/>
            </a:pPr>
            <a:r>
              <a:rPr lang="fi-FI" dirty="0"/>
              <a:t>→ myös tärkeät ei-tarkkaillut ärsykkeet voivat päästä tietoiseen käsittelyyn, jolloin ne voidaan tunnistaa</a:t>
            </a:r>
          </a:p>
          <a:p>
            <a:pPr lvl="1"/>
            <a:r>
              <a:rPr lang="fi-FI" dirty="0"/>
              <a:t>kritiikki: perustuu tutkimuksiin, joissa tarkkaavaisuuden kontrollointi puutteellista?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09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Jaettu tarkkaavaisuus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/>
              <a:t>kahta tai useampaa asiaa pyritään tarkkailemaan samanaikaisesti (multi-</a:t>
            </a:r>
            <a:r>
              <a:rPr lang="fi-FI" dirty="0" err="1"/>
              <a:t>tasking</a:t>
            </a:r>
            <a:r>
              <a:rPr lang="fi-FI" dirty="0"/>
              <a:t>)</a:t>
            </a:r>
          </a:p>
          <a:p>
            <a:pPr lvl="0"/>
            <a:r>
              <a:rPr lang="fi-FI" b="1" dirty="0"/>
              <a:t>resurssiteoriat</a:t>
            </a:r>
          </a:p>
          <a:p>
            <a:pPr lvl="1"/>
            <a:r>
              <a:rPr lang="fi-FI" dirty="0"/>
              <a:t>aivoissa rajallinen varasto tarkkaavaisuusresursseja</a:t>
            </a:r>
          </a:p>
          <a:p>
            <a:pPr lvl="2"/>
            <a:r>
              <a:rPr lang="fi-FI" dirty="0"/>
              <a:t>voidaan jakaa tehtävien kesken </a:t>
            </a:r>
          </a:p>
          <a:p>
            <a:pPr lvl="2"/>
            <a:r>
              <a:rPr lang="fi-FI" dirty="0"/>
              <a:t>tehtäväsuorituksen onnistuminen riippuu siitä, kuinka paljon resursseja osatehtävät vaativat</a:t>
            </a:r>
          </a:p>
          <a:p>
            <a:pPr lvl="1"/>
            <a:r>
              <a:rPr lang="fi-FI" dirty="0"/>
              <a:t>kritiikki: tehtävien vaikeustason lisääminen ei aina johda tehtäväsuorituksen laskuun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040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b="1" dirty="0"/>
              <a:t>moniresurssiteoriat</a:t>
            </a:r>
          </a:p>
          <a:p>
            <a:pPr lvl="1"/>
            <a:r>
              <a:rPr lang="fi-FI" dirty="0"/>
              <a:t>aivoissa erilliset resurssit eri tyyppisen tiedon käsittelyssä</a:t>
            </a:r>
          </a:p>
          <a:p>
            <a:pPr marL="457200" lvl="1" indent="0">
              <a:buNone/>
            </a:pPr>
            <a:r>
              <a:rPr lang="fi-FI" dirty="0"/>
              <a:t>→ </a:t>
            </a:r>
            <a:r>
              <a:rPr lang="fi-FI" dirty="0" err="1"/>
              <a:t>multi-tasking</a:t>
            </a:r>
            <a:r>
              <a:rPr lang="fi-FI" dirty="0"/>
              <a:t> helpompaa, jos osatehtävät eivät kilpaile samoita resursseista</a:t>
            </a:r>
          </a:p>
          <a:p>
            <a:pPr lvl="1"/>
            <a:r>
              <a:rPr lang="fi-FI" dirty="0"/>
              <a:t>kritiikki: eri aistien välityksellä suoritetut tehtävät voivat häiritä toisiaan</a:t>
            </a:r>
          </a:p>
          <a:p>
            <a:r>
              <a:rPr lang="fi-FI" dirty="0"/>
              <a:t>jaetun tarkkaavaisuuden kritiikkiä</a:t>
            </a:r>
          </a:p>
          <a:p>
            <a:pPr lvl="1"/>
            <a:r>
              <a:rPr lang="fi-FI" dirty="0"/>
              <a:t>esim. Onko jaettu tarkkaavaisuus oikeasti vain nopeaa valikointia kahden kohteen välillä?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73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83D808CE-5BA4-43E6-8AF5-BA5C0B5B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A00D86E4-052A-4C4B-BEF2-7E4EE8124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Tarkkaavaisuus ja aivotoiminta?</a:t>
            </a:r>
          </a:p>
          <a:p>
            <a:r>
              <a:rPr lang="fi-FI" sz="3200" dirty="0"/>
              <a:t>Tarkkavaisuuden häiriöt? </a:t>
            </a:r>
          </a:p>
        </p:txBody>
      </p:sp>
    </p:spTree>
    <p:extLst>
      <p:ext uri="{BB962C8B-B14F-4D97-AF65-F5344CB8AC3E}">
        <p14:creationId xmlns:p14="http://schemas.microsoft.com/office/powerpoint/2010/main" val="377022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328</Words>
  <Application>Microsoft Office PowerPoint</Application>
  <PresentationFormat>Laajakuva</PresentationFormat>
  <Paragraphs>51</Paragraphs>
  <Slides>11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Mangal</vt:lpstr>
      <vt:lpstr>Office-teema</vt:lpstr>
      <vt:lpstr>7. Tarkkaavaisuus </vt:lpstr>
      <vt:lpstr>Määritelmä</vt:lpstr>
      <vt:lpstr>Valikoiva tarkkaavaisuus</vt:lpstr>
      <vt:lpstr>PowerPoint-esitys</vt:lpstr>
      <vt:lpstr>PowerPoint-esitys</vt:lpstr>
      <vt:lpstr>PowerPoint-esitys</vt:lpstr>
      <vt:lpstr>Jaettu tarkkaavaisuus</vt:lpstr>
      <vt:lpstr>PowerPoint-esitys</vt:lpstr>
      <vt:lpstr>PowerPoint-esitys</vt:lpstr>
      <vt:lpstr>Tarkkaavaisuus ja aivotoiminta</vt:lpstr>
      <vt:lpstr>Tarkkaavaisuuden häiriöt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 Degerman</dc:creator>
  <cp:lastModifiedBy>Ikonen Marko</cp:lastModifiedBy>
  <cp:revision>112</cp:revision>
  <dcterms:created xsi:type="dcterms:W3CDTF">2016-04-22T12:08:07Z</dcterms:created>
  <dcterms:modified xsi:type="dcterms:W3CDTF">2018-08-30T09:38:58Z</dcterms:modified>
</cp:coreProperties>
</file>