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5" r:id="rId3"/>
    <p:sldId id="273" r:id="rId4"/>
    <p:sldId id="274" r:id="rId5"/>
    <p:sldId id="272" r:id="rId6"/>
    <p:sldId id="275" r:id="rId7"/>
    <p:sldId id="279" r:id="rId8"/>
    <p:sldId id="277" r:id="rId9"/>
    <p:sldId id="276" r:id="rId10"/>
    <p:sldId id="280" r:id="rId11"/>
    <p:sldId id="267" r:id="rId12"/>
    <p:sldId id="278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5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E8DEC46A-F817-4311-A8E3-2BC8D0E3D9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="" xmlns:a16="http://schemas.microsoft.com/office/drawing/2014/main" id="{BD3CA74F-0644-4020-86F5-C16BE2E5F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="" xmlns:a16="http://schemas.microsoft.com/office/drawing/2014/main" id="{DB07AB37-F2E7-47EB-B47F-635B654AC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744C9-FF0C-4DD2-8CC6-ACF6BCC42715}" type="datetimeFigureOut">
              <a:rPr lang="fi-FI" smtClean="0"/>
              <a:t>24.8.2018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="" xmlns:a16="http://schemas.microsoft.com/office/drawing/2014/main" id="{9859F91E-85F2-4765-B6BD-FAC207C87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="" xmlns:a16="http://schemas.microsoft.com/office/drawing/2014/main" id="{DCC9DBCE-747B-4E34-A352-5465909CB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A419-34A6-43A6-84D3-B0EA42EAD4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3423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2CB2098F-0BE0-44A9-8FCE-30CBF594D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="" xmlns:a16="http://schemas.microsoft.com/office/drawing/2014/main" id="{3623FF18-C8C2-4340-A6C9-534207F00D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="" xmlns:a16="http://schemas.microsoft.com/office/drawing/2014/main" id="{54F8BEFA-E178-4E05-92FB-0FFC7ED95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744C9-FF0C-4DD2-8CC6-ACF6BCC42715}" type="datetimeFigureOut">
              <a:rPr lang="fi-FI" smtClean="0"/>
              <a:t>24.8.2018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="" xmlns:a16="http://schemas.microsoft.com/office/drawing/2014/main" id="{A7ADE275-A6D1-45F5-B25F-020D77436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="" xmlns:a16="http://schemas.microsoft.com/office/drawing/2014/main" id="{89D5675F-E650-41CA-B634-168B6CEAB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A419-34A6-43A6-84D3-B0EA42EAD4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8172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="" xmlns:a16="http://schemas.microsoft.com/office/drawing/2014/main" id="{125B8BCD-8C5B-493B-A845-E048324182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="" xmlns:a16="http://schemas.microsoft.com/office/drawing/2014/main" id="{942BF097-A132-4199-9E7E-FEC09D3583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="" xmlns:a16="http://schemas.microsoft.com/office/drawing/2014/main" id="{2151EFDA-5353-4443-B9B3-5BA4DE1B4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744C9-FF0C-4DD2-8CC6-ACF6BCC42715}" type="datetimeFigureOut">
              <a:rPr lang="fi-FI" smtClean="0"/>
              <a:t>24.8.2018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="" xmlns:a16="http://schemas.microsoft.com/office/drawing/2014/main" id="{675E3B8D-594B-464D-A583-F661DE716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="" xmlns:a16="http://schemas.microsoft.com/office/drawing/2014/main" id="{1A8FF7CA-8D26-465E-9433-DCB7716CF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A419-34A6-43A6-84D3-B0EA42EAD4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0604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1C12D9CA-FB84-4D61-A6C9-C5BFA3D96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="" xmlns:a16="http://schemas.microsoft.com/office/drawing/2014/main" id="{52988B7B-6A9C-4AA6-A366-0F59786F3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="" xmlns:a16="http://schemas.microsoft.com/office/drawing/2014/main" id="{078FF664-3262-423C-8917-4DDE57A72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744C9-FF0C-4DD2-8CC6-ACF6BCC42715}" type="datetimeFigureOut">
              <a:rPr lang="fi-FI" smtClean="0"/>
              <a:t>24.8.2018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="" xmlns:a16="http://schemas.microsoft.com/office/drawing/2014/main" id="{1963BBE8-BBA6-44F3-8597-357FF93CA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="" xmlns:a16="http://schemas.microsoft.com/office/drawing/2014/main" id="{0485ED5A-146C-470A-A055-8A9AFD8BF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A419-34A6-43A6-84D3-B0EA42EAD4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987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6663B43E-931C-4823-A40E-65A407933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="" xmlns:a16="http://schemas.microsoft.com/office/drawing/2014/main" id="{163113D3-5412-4497-8E5B-F451CF0F98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="" xmlns:a16="http://schemas.microsoft.com/office/drawing/2014/main" id="{5555A8EF-A892-40EF-81C6-2AF17B3A5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744C9-FF0C-4DD2-8CC6-ACF6BCC42715}" type="datetimeFigureOut">
              <a:rPr lang="fi-FI" smtClean="0"/>
              <a:t>24.8.2018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="" xmlns:a16="http://schemas.microsoft.com/office/drawing/2014/main" id="{32C6477A-3DD7-4F6E-85B0-726CCC795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="" xmlns:a16="http://schemas.microsoft.com/office/drawing/2014/main" id="{1F21CFCF-0467-425A-83CF-F8C1D780D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A419-34A6-43A6-84D3-B0EA42EAD4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0790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D5993345-0FC6-49C7-AAF2-6B68F9DEA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="" xmlns:a16="http://schemas.microsoft.com/office/drawing/2014/main" id="{6436708E-C74A-491A-A4A6-08E6CBA443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="" xmlns:a16="http://schemas.microsoft.com/office/drawing/2014/main" id="{47BC9468-6865-47DD-9C42-DB599D1776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="" xmlns:a16="http://schemas.microsoft.com/office/drawing/2014/main" id="{7B9B6E94-B9B0-4D76-B7A7-A4C70EE34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744C9-FF0C-4DD2-8CC6-ACF6BCC42715}" type="datetimeFigureOut">
              <a:rPr lang="fi-FI" smtClean="0"/>
              <a:t>24.8.2018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="" xmlns:a16="http://schemas.microsoft.com/office/drawing/2014/main" id="{2AF0F0B1-61BB-4110-8FED-359C13111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="" xmlns:a16="http://schemas.microsoft.com/office/drawing/2014/main" id="{B8A891F4-AC9A-4F15-931D-AE32B34BD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A419-34A6-43A6-84D3-B0EA42EAD4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7645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D704E419-8B3B-42F7-9724-5557295D5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="" xmlns:a16="http://schemas.microsoft.com/office/drawing/2014/main" id="{306C54AF-7499-4DA3-9581-36E8450103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="" xmlns:a16="http://schemas.microsoft.com/office/drawing/2014/main" id="{DA488D13-69B4-451C-B7F5-183913DE93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="" xmlns:a16="http://schemas.microsoft.com/office/drawing/2014/main" id="{9CEA1998-04A2-4169-BC10-0E2BE0FF0C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="" xmlns:a16="http://schemas.microsoft.com/office/drawing/2014/main" id="{AE56A976-BE10-42DC-8C4F-6E397B161A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="" xmlns:a16="http://schemas.microsoft.com/office/drawing/2014/main" id="{CABF584F-CD1E-427F-8A07-16A5D8D53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744C9-FF0C-4DD2-8CC6-ACF6BCC42715}" type="datetimeFigureOut">
              <a:rPr lang="fi-FI" smtClean="0"/>
              <a:t>24.8.2018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="" xmlns:a16="http://schemas.microsoft.com/office/drawing/2014/main" id="{3C42E521-4FAF-448C-8F91-26923F957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="" xmlns:a16="http://schemas.microsoft.com/office/drawing/2014/main" id="{15A88887-F0E0-4790-948E-D04911811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A419-34A6-43A6-84D3-B0EA42EAD4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3100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FFC6C47B-DEC4-4157-8EE3-D139B5861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="" xmlns:a16="http://schemas.microsoft.com/office/drawing/2014/main" id="{2D906431-E0BF-4055-A2CC-92837CC2A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744C9-FF0C-4DD2-8CC6-ACF6BCC42715}" type="datetimeFigureOut">
              <a:rPr lang="fi-FI" smtClean="0"/>
              <a:t>24.8.2018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="" xmlns:a16="http://schemas.microsoft.com/office/drawing/2014/main" id="{C3DFE62C-2C74-4B57-8A43-240AFB018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="" xmlns:a16="http://schemas.microsoft.com/office/drawing/2014/main" id="{46D20828-59CE-481A-8D62-6565A5FA5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A419-34A6-43A6-84D3-B0EA42EAD4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5467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="" xmlns:a16="http://schemas.microsoft.com/office/drawing/2014/main" id="{0240B2D2-366F-48C0-A574-FF9C5641B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744C9-FF0C-4DD2-8CC6-ACF6BCC42715}" type="datetimeFigureOut">
              <a:rPr lang="fi-FI" smtClean="0"/>
              <a:t>24.8.2018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="" xmlns:a16="http://schemas.microsoft.com/office/drawing/2014/main" id="{65FE3A94-21B1-4E2F-AE4C-921040FED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="" xmlns:a16="http://schemas.microsoft.com/office/drawing/2014/main" id="{4138E1AC-750D-433A-B4E2-EFC4E8DAF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A419-34A6-43A6-84D3-B0EA42EAD4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2614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AA50DD34-E72A-4194-805F-D74B797E6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="" xmlns:a16="http://schemas.microsoft.com/office/drawing/2014/main" id="{5E51313A-12E8-4984-ABDC-0E4291EC98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="" xmlns:a16="http://schemas.microsoft.com/office/drawing/2014/main" id="{A4C8A8E6-7F86-4757-88CE-EDBF98C13F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="" xmlns:a16="http://schemas.microsoft.com/office/drawing/2014/main" id="{85A01887-CAED-4378-829C-E5C8403E6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744C9-FF0C-4DD2-8CC6-ACF6BCC42715}" type="datetimeFigureOut">
              <a:rPr lang="fi-FI" smtClean="0"/>
              <a:t>24.8.2018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="" xmlns:a16="http://schemas.microsoft.com/office/drawing/2014/main" id="{E0963B1B-2C5D-4B6E-B875-FB2AB7385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="" xmlns:a16="http://schemas.microsoft.com/office/drawing/2014/main" id="{697891A7-FB35-42B9-9D89-4136084DC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A419-34A6-43A6-84D3-B0EA42EAD4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9711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D43A801E-9694-47C2-9FAA-D82A90D34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="" xmlns:a16="http://schemas.microsoft.com/office/drawing/2014/main" id="{B3AC5630-9AF1-402D-A6F4-3160F6F37D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="" xmlns:a16="http://schemas.microsoft.com/office/drawing/2014/main" id="{6A883FAF-ED2E-400E-BC86-58D20A4984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="" xmlns:a16="http://schemas.microsoft.com/office/drawing/2014/main" id="{164D3B9D-605C-4F33-A267-D5A9DE68C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744C9-FF0C-4DD2-8CC6-ACF6BCC42715}" type="datetimeFigureOut">
              <a:rPr lang="fi-FI" smtClean="0"/>
              <a:t>24.8.2018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="" xmlns:a16="http://schemas.microsoft.com/office/drawing/2014/main" id="{9CB1C177-D649-4BD1-A909-2F7C9330C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="" xmlns:a16="http://schemas.microsoft.com/office/drawing/2014/main" id="{7515F687-83E9-45EE-A764-63266D0FD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5A419-34A6-43A6-84D3-B0EA42EAD4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0322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="" xmlns:a16="http://schemas.microsoft.com/office/drawing/2014/main" id="{38F49402-C89B-489E-B941-E75BFD643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="" xmlns:a16="http://schemas.microsoft.com/office/drawing/2014/main" id="{6C26C790-F45F-4FE5-8A60-E2A4CF888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="" xmlns:a16="http://schemas.microsoft.com/office/drawing/2014/main" id="{82CD82B0-E617-472E-BE3D-BD2318740E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744C9-FF0C-4DD2-8CC6-ACF6BCC42715}" type="datetimeFigureOut">
              <a:rPr lang="fi-FI" smtClean="0"/>
              <a:t>24.8.2018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="" xmlns:a16="http://schemas.microsoft.com/office/drawing/2014/main" id="{53250668-C563-46CC-BFEF-818CF4D7C9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="" xmlns:a16="http://schemas.microsoft.com/office/drawing/2014/main" id="{89ED4571-34AA-4D5C-9B6F-E2A9FF3075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5A419-34A6-43A6-84D3-B0EA42EAD4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1570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="" xmlns:a16="http://schemas.microsoft.com/office/drawing/2014/main" id="{88E6EF66-B8BF-45C4-A3D1-84B9EEF36D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>
                <a:latin typeface="+mn-lt"/>
              </a:rPr>
              <a:t>5. Hermoston </a:t>
            </a:r>
            <a:r>
              <a:rPr lang="fi-FI" dirty="0">
                <a:latin typeface="+mn-lt"/>
              </a:rPr>
              <a:t>viestintä</a:t>
            </a:r>
          </a:p>
        </p:txBody>
      </p:sp>
      <p:sp>
        <p:nvSpPr>
          <p:cNvPr id="5" name="Alaotsikko 4">
            <a:extLst>
              <a:ext uri="{FF2B5EF4-FFF2-40B4-BE49-F238E27FC236}">
                <a16:creationId xmlns="" xmlns:a16="http://schemas.microsoft.com/office/drawing/2014/main" id="{A9F7C681-04D7-46CD-8A22-40C80FC381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(s. 48-59)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4716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Mitä tarkoitetaan hermoston plastisuudella?</a:t>
            </a:r>
          </a:p>
          <a:p>
            <a:r>
              <a:rPr lang="fi-FI" dirty="0" smtClean="0"/>
              <a:t>Mitä hormonit ovat?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383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7E0BCEAB-6F47-4F3C-9888-23F9EE123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Hermoston plastisuus eli muovautuvuus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="" xmlns:a16="http://schemas.microsoft.com/office/drawing/2014/main" id="{73D49AE2-0F26-4C89-B2B3-379593B989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solutasolla </a:t>
            </a:r>
            <a:r>
              <a:rPr lang="fi-FI" dirty="0"/>
              <a:t>muovautuvuuden taustalla muutoksia hermosolujen välisissä yhteyksissä</a:t>
            </a:r>
          </a:p>
          <a:p>
            <a:r>
              <a:rPr lang="fi-FI" dirty="0"/>
              <a:t>o</a:t>
            </a:r>
            <a:r>
              <a:rPr lang="fi-FI" dirty="0" smtClean="0"/>
              <a:t>ppiessamme </a:t>
            </a:r>
            <a:r>
              <a:rPr lang="fi-FI" dirty="0"/>
              <a:t>uutta tai luodessamme uusia muistoja aivoissamme joko </a:t>
            </a:r>
          </a:p>
          <a:p>
            <a:pPr lvl="1"/>
            <a:r>
              <a:rPr lang="fi-FI" dirty="0"/>
              <a:t>syntyy uusia hermosoluyhteyksiä tai </a:t>
            </a:r>
          </a:p>
          <a:p>
            <a:pPr lvl="1"/>
            <a:r>
              <a:rPr lang="fi-FI" dirty="0"/>
              <a:t>jo olemassa olevat yhteydet vahvistuvat, karsiutuvat tai tehostuvat toiminnaltaan </a:t>
            </a:r>
            <a:endParaRPr lang="fi-FI" dirty="0" smtClean="0"/>
          </a:p>
          <a:p>
            <a:r>
              <a:rPr lang="fi-FI" b="1" dirty="0"/>
              <a:t>k</a:t>
            </a:r>
            <a:r>
              <a:rPr lang="fi-FI" b="1" dirty="0" smtClean="0"/>
              <a:t>estokorostuminen</a:t>
            </a:r>
            <a:r>
              <a:rPr lang="fi-FI" dirty="0" smtClean="0"/>
              <a:t> </a:t>
            </a:r>
            <a:r>
              <a:rPr lang="fi-FI" dirty="0"/>
              <a:t>= Ilmiö, jossa jokin hermosolu muuttaa toimintaansa herkemmäksi vastaanottamaan hermoimpulsseja toiselta hermosolulta</a:t>
            </a:r>
          </a:p>
          <a:p>
            <a:r>
              <a:rPr lang="fi-FI" dirty="0"/>
              <a:t>h</a:t>
            </a:r>
            <a:r>
              <a:rPr lang="fi-FI" dirty="0" smtClean="0"/>
              <a:t>ermoston </a:t>
            </a:r>
            <a:r>
              <a:rPr lang="fi-FI" dirty="0"/>
              <a:t>plastisuus suurinta ihmisen kehityksen varhaisvaiheissa, mutta säilyy myös myöhemmissä ikävaiheissa</a:t>
            </a:r>
          </a:p>
        </p:txBody>
      </p:sp>
    </p:spTree>
    <p:extLst>
      <p:ext uri="{BB962C8B-B14F-4D97-AF65-F5344CB8AC3E}">
        <p14:creationId xmlns:p14="http://schemas.microsoft.com/office/powerpoint/2010/main" val="2906012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Hormonit ovat elimistön viestinviejiä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b="1" dirty="0"/>
              <a:t>u</a:t>
            </a:r>
            <a:r>
              <a:rPr lang="fi-FI" b="1" dirty="0" smtClean="0"/>
              <a:t>mpieritysjärjestelmä</a:t>
            </a:r>
            <a:r>
              <a:rPr lang="fi-FI" dirty="0" smtClean="0"/>
              <a:t> </a:t>
            </a:r>
            <a:r>
              <a:rPr lang="fi-FI" dirty="0"/>
              <a:t>= elimistön viestinnän ja säätelyn kannalta keskeinen järjestelmä, joka tuottaa </a:t>
            </a:r>
            <a:r>
              <a:rPr lang="fi-FI" dirty="0" smtClean="0"/>
              <a:t>hormoneja</a:t>
            </a:r>
          </a:p>
          <a:p>
            <a:r>
              <a:rPr lang="fi-FI" b="1" dirty="0"/>
              <a:t>h</a:t>
            </a:r>
            <a:r>
              <a:rPr lang="fi-FI" b="1" dirty="0" smtClean="0"/>
              <a:t>ormoni</a:t>
            </a:r>
            <a:r>
              <a:rPr lang="fi-FI" dirty="0" smtClean="0"/>
              <a:t> </a:t>
            </a:r>
            <a:r>
              <a:rPr lang="fi-FI" dirty="0"/>
              <a:t>= elimistössä tuotettu kemiallinen välittäjäaine, joka kulkeutuu kohdesoluihin pääosin verenkierron </a:t>
            </a:r>
            <a:r>
              <a:rPr lang="fi-FI" dirty="0" smtClean="0"/>
              <a:t>välityksellä</a:t>
            </a:r>
          </a:p>
          <a:p>
            <a:r>
              <a:rPr lang="fi-FI" dirty="0"/>
              <a:t>u</a:t>
            </a:r>
            <a:r>
              <a:rPr lang="fi-FI" dirty="0" smtClean="0"/>
              <a:t>mpirauhanen </a:t>
            </a:r>
            <a:r>
              <a:rPr lang="fi-FI" dirty="0"/>
              <a:t>= rauhanen, jonka tuottamat hormonit vapautuvat suoraan verenkiertoon ja kulkeutuvat sitä kautta kaikkialle elimistöön, erityisesti </a:t>
            </a:r>
            <a:r>
              <a:rPr lang="fi-FI" dirty="0" smtClean="0"/>
              <a:t>aivoihin</a:t>
            </a:r>
          </a:p>
          <a:p>
            <a:pPr lvl="1"/>
            <a:r>
              <a:rPr lang="fi-FI" dirty="0"/>
              <a:t>a</a:t>
            </a:r>
            <a:r>
              <a:rPr lang="fi-FI" dirty="0" smtClean="0"/>
              <a:t>ivoissa </a:t>
            </a:r>
            <a:r>
              <a:rPr lang="fi-FI" dirty="0"/>
              <a:t>esim. hypotalamus, aivolisäke ja </a:t>
            </a:r>
            <a:r>
              <a:rPr lang="fi-FI" dirty="0" smtClean="0"/>
              <a:t>käpyrauhanen</a:t>
            </a:r>
          </a:p>
          <a:p>
            <a:pPr lvl="1"/>
            <a:r>
              <a:rPr lang="fi-FI" dirty="0"/>
              <a:t>a</a:t>
            </a:r>
            <a:r>
              <a:rPr lang="fi-FI" dirty="0" smtClean="0"/>
              <a:t>ivojen </a:t>
            </a:r>
            <a:r>
              <a:rPr lang="fi-FI" dirty="0"/>
              <a:t>ulkopuolella mm. kilpirauhanen, haima, lisämunuainen sekä kivekset ja </a:t>
            </a:r>
            <a:r>
              <a:rPr lang="fi-FI" dirty="0" smtClean="0"/>
              <a:t>munasarjat</a:t>
            </a:r>
          </a:p>
          <a:p>
            <a:r>
              <a:rPr lang="fi-FI" dirty="0"/>
              <a:t>h</a:t>
            </a:r>
            <a:r>
              <a:rPr lang="fi-FI" dirty="0" smtClean="0"/>
              <a:t>ermosto </a:t>
            </a:r>
            <a:r>
              <a:rPr lang="fi-FI" dirty="0"/>
              <a:t>ja umpieritysjärjestelmä toimivat jatkuvassa vuorovaikutuksessa ja </a:t>
            </a:r>
            <a:r>
              <a:rPr lang="fi-FI" dirty="0" smtClean="0"/>
              <a:t>yhteistyössä</a:t>
            </a:r>
          </a:p>
          <a:p>
            <a:r>
              <a:rPr lang="fi-FI" dirty="0"/>
              <a:t>v</a:t>
            </a:r>
            <a:r>
              <a:rPr lang="fi-FI" dirty="0" smtClean="0"/>
              <a:t>älittäjäaineiden </a:t>
            </a:r>
            <a:r>
              <a:rPr lang="fi-FI" dirty="0"/>
              <a:t>toiminta synapseissa on kuitenkin hyvin nopeaa verrattuna hormonien vaikutuksiin kehossa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023546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0E760370-2A0F-4495-AE2C-C9B042ADD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Hermosolut ja hermoverkot </a:t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="" xmlns:a16="http://schemas.microsoft.com/office/drawing/2014/main" id="{097BA8D5-F26B-47BB-9234-9265131776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7911"/>
            <a:ext cx="10515600" cy="4969052"/>
          </a:xfrm>
        </p:spPr>
        <p:txBody>
          <a:bodyPr>
            <a:normAutofit/>
          </a:bodyPr>
          <a:lstStyle/>
          <a:p>
            <a:r>
              <a:rPr lang="fi-FI" dirty="0"/>
              <a:t>h</a:t>
            </a:r>
            <a:r>
              <a:rPr lang="fi-FI" dirty="0" smtClean="0"/>
              <a:t>ermoston solut jakautuvat:</a:t>
            </a:r>
          </a:p>
          <a:p>
            <a:pPr marL="0" indent="0">
              <a:buNone/>
            </a:pPr>
            <a:r>
              <a:rPr lang="fi-FI" sz="3000" b="1" dirty="0" smtClean="0"/>
              <a:t>1. hermosolu</a:t>
            </a:r>
            <a:r>
              <a:rPr lang="fi-FI" sz="3000" dirty="0" smtClean="0"/>
              <a:t> </a:t>
            </a:r>
            <a:r>
              <a:rPr lang="fi-FI" dirty="0"/>
              <a:t>eli neuroni = </a:t>
            </a:r>
            <a:r>
              <a:rPr lang="fi-FI" dirty="0" smtClean="0"/>
              <a:t>erikoistunut </a:t>
            </a:r>
            <a:r>
              <a:rPr lang="fi-FI" dirty="0"/>
              <a:t>sähköiseen viestintään</a:t>
            </a:r>
          </a:p>
          <a:p>
            <a:pPr marL="457200" lvl="1" indent="0">
              <a:buNone/>
            </a:pPr>
            <a:r>
              <a:rPr lang="fi-FI" dirty="0" smtClean="0"/>
              <a:t>välittää </a:t>
            </a:r>
            <a:r>
              <a:rPr lang="fi-FI" dirty="0"/>
              <a:t>ja yhdistelee hermoverkon muista hermosoluista tulevaa </a:t>
            </a:r>
            <a:r>
              <a:rPr lang="fi-FI" dirty="0" smtClean="0"/>
              <a:t>tietoa</a:t>
            </a:r>
          </a:p>
          <a:p>
            <a:pPr marL="0" indent="0">
              <a:buNone/>
            </a:pPr>
            <a:r>
              <a:rPr lang="fi-FI" sz="3000" b="1" dirty="0" smtClean="0"/>
              <a:t>2. </a:t>
            </a:r>
            <a:r>
              <a:rPr lang="fi-FI" sz="3000" b="1" dirty="0" err="1" smtClean="0"/>
              <a:t>Gliasolu</a:t>
            </a:r>
            <a:r>
              <a:rPr lang="fi-FI" sz="3000" dirty="0" smtClean="0"/>
              <a:t> </a:t>
            </a:r>
            <a:r>
              <a:rPr lang="fi-FI" dirty="0"/>
              <a:t>eli hermoston tukisolu = hermosolun toimintaa tukeva </a:t>
            </a:r>
            <a:r>
              <a:rPr lang="fi-FI" dirty="0" smtClean="0"/>
              <a:t>solu</a:t>
            </a:r>
          </a:p>
          <a:p>
            <a:pPr marL="914400" lvl="2" indent="0">
              <a:buNone/>
            </a:pPr>
            <a:r>
              <a:rPr lang="fi-FI" sz="2400" dirty="0" smtClean="0"/>
              <a:t>tukevat </a:t>
            </a:r>
            <a:r>
              <a:rPr lang="fi-FI" sz="2400" dirty="0"/>
              <a:t>tärkeällä tavalla hermosolujen toimintaa ja hermoimpulssien kulkua</a:t>
            </a:r>
          </a:p>
          <a:p>
            <a:r>
              <a:rPr lang="fi-FI" b="1" dirty="0"/>
              <a:t>h</a:t>
            </a:r>
            <a:r>
              <a:rPr lang="fi-FI" b="1" dirty="0" smtClean="0"/>
              <a:t>ermoverkko</a:t>
            </a:r>
            <a:r>
              <a:rPr lang="fi-FI" dirty="0" smtClean="0"/>
              <a:t> </a:t>
            </a:r>
            <a:r>
              <a:rPr lang="fi-FI" dirty="0"/>
              <a:t>= </a:t>
            </a:r>
            <a:r>
              <a:rPr lang="fi-FI" dirty="0" smtClean="0"/>
              <a:t>hermosolujen </a:t>
            </a:r>
            <a:r>
              <a:rPr lang="fi-FI" dirty="0"/>
              <a:t>ja niiden välisten yhteyksien kokonaisuus, </a:t>
            </a:r>
            <a:r>
              <a:rPr lang="fi-FI" dirty="0" smtClean="0"/>
              <a:t>erikoistunut </a:t>
            </a:r>
            <a:r>
              <a:rPr lang="fi-FI" dirty="0"/>
              <a:t>johonkin toimintaan </a:t>
            </a:r>
          </a:p>
          <a:p>
            <a:pPr marL="0" indent="0">
              <a:buNone/>
            </a:pPr>
            <a:r>
              <a:rPr lang="fi-FI" dirty="0" smtClean="0"/>
              <a:t>	</a:t>
            </a:r>
            <a:r>
              <a:rPr lang="fi-FI" sz="2400" dirty="0" smtClean="0"/>
              <a:t>pohja </a:t>
            </a:r>
            <a:r>
              <a:rPr lang="fi-FI" sz="2400" dirty="0"/>
              <a:t>tiedonkäsittelylle ja käyttäytymiselle</a:t>
            </a:r>
          </a:p>
          <a:p>
            <a:pPr marL="457200" lvl="1" indent="0">
              <a:buNone/>
            </a:pPr>
            <a:r>
              <a:rPr lang="fi-FI" dirty="0" smtClean="0"/>
              <a:t>	hermoimpulssi </a:t>
            </a:r>
            <a:r>
              <a:rPr lang="fi-FI" dirty="0"/>
              <a:t>= jonkin ärsykkeen aiheuttama hermostossa etenevä </a:t>
            </a:r>
            <a:r>
              <a:rPr lang="fi-FI" dirty="0" smtClean="0"/>
              <a:t>	sähköinen </a:t>
            </a:r>
            <a:r>
              <a:rPr lang="fi-FI" dirty="0"/>
              <a:t>muutos</a:t>
            </a:r>
          </a:p>
        </p:txBody>
      </p:sp>
    </p:spTree>
    <p:extLst>
      <p:ext uri="{BB962C8B-B14F-4D97-AF65-F5344CB8AC3E}">
        <p14:creationId xmlns:p14="http://schemas.microsoft.com/office/powerpoint/2010/main" val="1340743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81400" y="38099"/>
            <a:ext cx="4667250" cy="6819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55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Hermosolun rakenne 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3689"/>
            <a:ext cx="10515600" cy="5000978"/>
          </a:xfrm>
        </p:spPr>
        <p:txBody>
          <a:bodyPr>
            <a:normAutofit fontScale="92500" lnSpcReduction="10000"/>
          </a:bodyPr>
          <a:lstStyle/>
          <a:p>
            <a:r>
              <a:rPr lang="fi-FI" b="1" dirty="0" err="1"/>
              <a:t>s</a:t>
            </a:r>
            <a:r>
              <a:rPr lang="fi-FI" b="1" dirty="0" err="1" smtClean="0"/>
              <a:t>ooma</a:t>
            </a:r>
            <a:r>
              <a:rPr lang="fi-FI" dirty="0" smtClean="0"/>
              <a:t> </a:t>
            </a:r>
            <a:r>
              <a:rPr lang="fi-FI" dirty="0"/>
              <a:t>= Hermosolun solukeskus, jossa sijaitsee solun geneettisen aineksen eli DNA:n sisältävä </a:t>
            </a:r>
            <a:r>
              <a:rPr lang="fi-FI" dirty="0" smtClean="0"/>
              <a:t>tuma</a:t>
            </a:r>
          </a:p>
          <a:p>
            <a:r>
              <a:rPr lang="fi-FI" b="1" dirty="0"/>
              <a:t>s</a:t>
            </a:r>
            <a:r>
              <a:rPr lang="fi-FI" b="1" dirty="0" smtClean="0"/>
              <a:t>olukalvo</a:t>
            </a:r>
            <a:r>
              <a:rPr lang="fi-FI" dirty="0" smtClean="0"/>
              <a:t> </a:t>
            </a:r>
            <a:r>
              <a:rPr lang="fi-FI" dirty="0"/>
              <a:t>= Ympäröi hermosolua ja erottaa solun sitä ympäröivästä </a:t>
            </a:r>
            <a:r>
              <a:rPr lang="fi-FI" dirty="0" smtClean="0"/>
              <a:t>nesteestä</a:t>
            </a:r>
          </a:p>
          <a:p>
            <a:r>
              <a:rPr lang="fi-FI" dirty="0"/>
              <a:t>h</a:t>
            </a:r>
            <a:r>
              <a:rPr lang="fi-FI" dirty="0" smtClean="0"/>
              <a:t>ermosolun </a:t>
            </a:r>
            <a:r>
              <a:rPr lang="fi-FI" dirty="0"/>
              <a:t>viejähaarake eli </a:t>
            </a:r>
            <a:r>
              <a:rPr lang="fi-FI" b="1" dirty="0" err="1"/>
              <a:t>aksoni</a:t>
            </a:r>
            <a:r>
              <a:rPr lang="fi-FI" b="1" dirty="0"/>
              <a:t> </a:t>
            </a:r>
            <a:r>
              <a:rPr lang="fi-FI" dirty="0"/>
              <a:t>= haarake, jota pitkin hermosolu välittää hermoimpulsseja </a:t>
            </a:r>
            <a:r>
              <a:rPr lang="fi-FI" dirty="0" smtClean="0"/>
              <a:t>eteenpäin</a:t>
            </a:r>
          </a:p>
          <a:p>
            <a:r>
              <a:rPr lang="fi-FI" b="1" dirty="0" err="1"/>
              <a:t>m</a:t>
            </a:r>
            <a:r>
              <a:rPr lang="fi-FI" b="1" dirty="0" err="1" smtClean="0"/>
              <a:t>yeliinituppi</a:t>
            </a:r>
            <a:r>
              <a:rPr lang="fi-FI" dirty="0" smtClean="0"/>
              <a:t> </a:t>
            </a:r>
            <a:r>
              <a:rPr lang="fi-FI" dirty="0"/>
              <a:t>= rasva-aineista koostuva </a:t>
            </a:r>
            <a:r>
              <a:rPr lang="fi-FI" dirty="0" err="1"/>
              <a:t>aksonia</a:t>
            </a:r>
            <a:r>
              <a:rPr lang="fi-FI" dirty="0"/>
              <a:t> ympäröivä eriste, jonka tarkoitus on tehostaa hermoimpulssin kulkua </a:t>
            </a:r>
            <a:r>
              <a:rPr lang="fi-FI" dirty="0" err="1" smtClean="0"/>
              <a:t>aksonissa</a:t>
            </a:r>
            <a:endParaRPr lang="fi-FI" dirty="0" smtClean="0"/>
          </a:p>
          <a:p>
            <a:r>
              <a:rPr lang="fi-FI" dirty="0"/>
              <a:t>h</a:t>
            </a:r>
            <a:r>
              <a:rPr lang="fi-FI" dirty="0" smtClean="0"/>
              <a:t>ermosolun </a:t>
            </a:r>
            <a:r>
              <a:rPr lang="fi-FI" dirty="0"/>
              <a:t>tuojahaarake eli </a:t>
            </a:r>
            <a:r>
              <a:rPr lang="fi-FI" b="1" dirty="0" err="1"/>
              <a:t>dendriitti</a:t>
            </a:r>
            <a:r>
              <a:rPr lang="fi-FI" dirty="0"/>
              <a:t> = haarake, jonka avulla hermosolu vastaanottaa tietoa muiden hermosolujen </a:t>
            </a:r>
            <a:r>
              <a:rPr lang="fi-FI" dirty="0" err="1"/>
              <a:t>aksoneista</a:t>
            </a:r>
            <a:r>
              <a:rPr lang="fi-FI" dirty="0"/>
              <a:t> tai muualta elimistöstä </a:t>
            </a:r>
            <a:endParaRPr lang="fi-FI" dirty="0" smtClean="0"/>
          </a:p>
          <a:p>
            <a:r>
              <a:rPr lang="fi-FI" b="1" dirty="0"/>
              <a:t>s</a:t>
            </a:r>
            <a:r>
              <a:rPr lang="fi-FI" b="1" dirty="0" smtClean="0"/>
              <a:t>ynapsi</a:t>
            </a:r>
            <a:r>
              <a:rPr lang="fi-FI" dirty="0" smtClean="0"/>
              <a:t> </a:t>
            </a:r>
            <a:r>
              <a:rPr lang="fi-FI" dirty="0"/>
              <a:t>= kahden hermosolun tai hermosolun ja jonkin muun elimistön rakenteen välinen liitoskohta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759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4EB7D442-6314-4C25-80D1-358470682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4697"/>
          </a:xfrm>
        </p:spPr>
        <p:txBody>
          <a:bodyPr/>
          <a:lstStyle/>
          <a:p>
            <a:r>
              <a:rPr lang="fi-FI" dirty="0"/>
              <a:t>Hermosolun toiminta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="" xmlns:a16="http://schemas.microsoft.com/office/drawing/2014/main" id="{2A9FA06B-41DC-40AA-AAAF-C2FC21EFE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2711"/>
            <a:ext cx="10515600" cy="46642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1. </a:t>
            </a:r>
            <a:r>
              <a:rPr lang="fi-FI" sz="2400" dirty="0" smtClean="0"/>
              <a:t>Muilta </a:t>
            </a:r>
            <a:r>
              <a:rPr lang="fi-FI" sz="2400" dirty="0"/>
              <a:t>hermosoluilta tulevat </a:t>
            </a:r>
            <a:r>
              <a:rPr lang="fi-FI" sz="2400" dirty="0" smtClean="0"/>
              <a:t>yhteydet vaikuttavat </a:t>
            </a:r>
            <a:r>
              <a:rPr lang="fi-FI" sz="2400" dirty="0"/>
              <a:t>kiihdyttävästi tai </a:t>
            </a:r>
            <a:r>
              <a:rPr lang="fi-FI" sz="2400" dirty="0" smtClean="0"/>
              <a:t>estävästi.</a:t>
            </a:r>
            <a:endParaRPr lang="fi-FI" sz="2400" dirty="0"/>
          </a:p>
          <a:p>
            <a:pPr marL="0" indent="0">
              <a:buNone/>
            </a:pPr>
            <a:r>
              <a:rPr lang="fi-FI" sz="2400" dirty="0" smtClean="0">
                <a:sym typeface="Wingdings" panose="05000000000000000000" pitchFamily="2" charset="2"/>
              </a:rPr>
              <a:t>2</a:t>
            </a:r>
            <a:r>
              <a:rPr lang="fi-FI" sz="2400" dirty="0">
                <a:sym typeface="Wingdings" panose="05000000000000000000" pitchFamily="2" charset="2"/>
              </a:rPr>
              <a:t>. </a:t>
            </a:r>
            <a:r>
              <a:rPr lang="fi-FI" sz="2400" dirty="0" smtClean="0">
                <a:sym typeface="Wingdings" panose="05000000000000000000" pitchFamily="2" charset="2"/>
              </a:rPr>
              <a:t>Muilta </a:t>
            </a:r>
            <a:r>
              <a:rPr lang="fi-FI" sz="2400" dirty="0">
                <a:sym typeface="Wingdings" panose="05000000000000000000" pitchFamily="2" charset="2"/>
              </a:rPr>
              <a:t>hermosoluilta tulevat viestit </a:t>
            </a:r>
            <a:r>
              <a:rPr lang="fi-FI" sz="2400" b="1" dirty="0" smtClean="0">
                <a:sym typeface="Wingdings" panose="05000000000000000000" pitchFamily="2" charset="2"/>
              </a:rPr>
              <a:t>summataan</a:t>
            </a:r>
            <a:r>
              <a:rPr lang="fi-FI" sz="2400" dirty="0" smtClean="0">
                <a:sym typeface="Wingdings" panose="05000000000000000000" pitchFamily="2" charset="2"/>
              </a:rPr>
              <a:t> solukeskuksessa:</a:t>
            </a:r>
            <a:endParaRPr lang="fi-FI" sz="2400" dirty="0">
              <a:sym typeface="Wingdings" panose="05000000000000000000" pitchFamily="2" charset="2"/>
            </a:endParaRPr>
          </a:p>
          <a:p>
            <a:pPr lvl="1"/>
            <a:r>
              <a:rPr lang="fi-FI" b="1" dirty="0" smtClean="0">
                <a:sym typeface="Wingdings" panose="05000000000000000000" pitchFamily="2" charset="2"/>
              </a:rPr>
              <a:t>Ajallinen summautuminen</a:t>
            </a:r>
            <a:r>
              <a:rPr lang="fi-FI" dirty="0" smtClean="0">
                <a:sym typeface="Wingdings" panose="05000000000000000000" pitchFamily="2" charset="2"/>
              </a:rPr>
              <a:t>: </a:t>
            </a:r>
            <a:r>
              <a:rPr lang="fi-FI" dirty="0"/>
              <a:t>jostain </a:t>
            </a:r>
            <a:r>
              <a:rPr lang="fi-FI" dirty="0" smtClean="0"/>
              <a:t>hermosolusta </a:t>
            </a:r>
            <a:r>
              <a:rPr lang="fi-FI" dirty="0"/>
              <a:t>saapuu useita viestejä </a:t>
            </a:r>
            <a:r>
              <a:rPr lang="fi-FI" dirty="0" smtClean="0"/>
              <a:t>lyhyessä ajassa </a:t>
            </a:r>
          </a:p>
          <a:p>
            <a:pPr lvl="1"/>
            <a:r>
              <a:rPr lang="fi-FI" b="1" dirty="0" smtClean="0">
                <a:sym typeface="Wingdings" panose="05000000000000000000" pitchFamily="2" charset="2"/>
              </a:rPr>
              <a:t>Paikallinen summautuminen</a:t>
            </a:r>
            <a:r>
              <a:rPr lang="fi-FI" dirty="0" smtClean="0">
                <a:sym typeface="Wingdings" panose="05000000000000000000" pitchFamily="2" charset="2"/>
              </a:rPr>
              <a:t>: </a:t>
            </a:r>
            <a:r>
              <a:rPr lang="fi-FI" dirty="0"/>
              <a:t>useista </a:t>
            </a:r>
            <a:r>
              <a:rPr lang="fi-FI" dirty="0" smtClean="0"/>
              <a:t>hermosoluista viestejä </a:t>
            </a:r>
            <a:r>
              <a:rPr lang="fi-FI" dirty="0"/>
              <a:t>lyhyessä </a:t>
            </a:r>
            <a:r>
              <a:rPr lang="fi-FI" dirty="0" smtClean="0"/>
              <a:t>ajassa</a:t>
            </a:r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sz="2400" dirty="0">
                <a:sym typeface="Wingdings" panose="05000000000000000000" pitchFamily="2" charset="2"/>
              </a:rPr>
              <a:t>3. Jos hermosolun </a:t>
            </a:r>
            <a:r>
              <a:rPr lang="fi-FI" sz="2400" b="1" dirty="0" smtClean="0">
                <a:sym typeface="Wingdings" panose="05000000000000000000" pitchFamily="2" charset="2"/>
              </a:rPr>
              <a:t>laukeamiskynnys</a:t>
            </a:r>
            <a:r>
              <a:rPr lang="fi-FI" sz="2400" dirty="0" smtClean="0">
                <a:sym typeface="Wingdings" panose="05000000000000000000" pitchFamily="2" charset="2"/>
              </a:rPr>
              <a:t> ylittyy</a:t>
            </a:r>
            <a:r>
              <a:rPr lang="fi-FI" sz="2400" dirty="0">
                <a:sym typeface="Wingdings" panose="05000000000000000000" pitchFamily="2" charset="2"/>
              </a:rPr>
              <a:t>: </a:t>
            </a:r>
            <a:r>
              <a:rPr lang="fi-FI" sz="2400" dirty="0" smtClean="0">
                <a:sym typeface="Wingdings" panose="05000000000000000000" pitchFamily="2" charset="2"/>
              </a:rPr>
              <a:t>hermoimpulssi etenee </a:t>
            </a:r>
            <a:r>
              <a:rPr lang="fi-FI" sz="2400" dirty="0" err="1" smtClean="0">
                <a:sym typeface="Wingdings" panose="05000000000000000000" pitchFamily="2" charset="2"/>
              </a:rPr>
              <a:t>aksonissa</a:t>
            </a:r>
            <a:r>
              <a:rPr lang="fi-FI" sz="2400" dirty="0" smtClean="0">
                <a:sym typeface="Wingdings" panose="05000000000000000000" pitchFamily="2" charset="2"/>
              </a:rPr>
              <a:t> </a:t>
            </a:r>
            <a:r>
              <a:rPr lang="fi-FI" sz="2400" dirty="0" smtClean="0"/>
              <a:t>kaikki </a:t>
            </a:r>
            <a:r>
              <a:rPr lang="fi-FI" sz="2400" dirty="0"/>
              <a:t>tai ei mitään -periaatteella </a:t>
            </a:r>
            <a:endParaRPr lang="fi-FI" sz="2400" dirty="0" smtClean="0"/>
          </a:p>
          <a:p>
            <a:pPr marL="0" indent="0">
              <a:buNone/>
            </a:pPr>
            <a:r>
              <a:rPr lang="fi-FI" sz="2400" dirty="0"/>
              <a:t/>
            </a:r>
            <a:br>
              <a:rPr lang="fi-FI" sz="2400" dirty="0"/>
            </a:br>
            <a:r>
              <a:rPr lang="fi-FI" sz="2400" dirty="0" smtClean="0">
                <a:sym typeface="Wingdings" panose="05000000000000000000" pitchFamily="2" charset="2"/>
              </a:rPr>
              <a:t> </a:t>
            </a:r>
            <a:r>
              <a:rPr lang="fi-FI" sz="2400" dirty="0" smtClean="0"/>
              <a:t>se </a:t>
            </a:r>
            <a:r>
              <a:rPr lang="fi-FI" sz="2400" dirty="0"/>
              <a:t>etenee </a:t>
            </a:r>
            <a:r>
              <a:rPr lang="fi-FI" sz="2400" dirty="0" err="1" smtClean="0"/>
              <a:t>aksonissa</a:t>
            </a:r>
            <a:r>
              <a:rPr lang="fi-FI" sz="2400" dirty="0" smtClean="0"/>
              <a:t> kohti </a:t>
            </a:r>
            <a:r>
              <a:rPr lang="fi-FI" sz="2400" dirty="0"/>
              <a:t>synapsia aina täsmälleen samanlaisella tavalla</a:t>
            </a:r>
            <a:br>
              <a:rPr lang="fi-FI" sz="2400" dirty="0"/>
            </a:br>
            <a:r>
              <a:rPr lang="fi-FI" sz="2400" dirty="0" smtClean="0">
                <a:sym typeface="Wingdings" panose="05000000000000000000" pitchFamily="2" charset="2"/>
              </a:rPr>
              <a:t></a:t>
            </a:r>
            <a:r>
              <a:rPr lang="fi-FI" sz="2400" dirty="0" smtClean="0"/>
              <a:t>Jos </a:t>
            </a:r>
            <a:r>
              <a:rPr lang="fi-FI" sz="2400" dirty="0"/>
              <a:t>laukeamiskynnys </a:t>
            </a:r>
            <a:r>
              <a:rPr lang="fi-FI" sz="2400" dirty="0" smtClean="0"/>
              <a:t>ei ylity</a:t>
            </a:r>
            <a:r>
              <a:rPr lang="fi-FI" sz="2400" dirty="0"/>
              <a:t>, hermoimpulssia ei synny</a:t>
            </a:r>
            <a:endParaRPr lang="fi-FI" sz="2400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19667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48267" y="365125"/>
            <a:ext cx="8952089" cy="628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23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Selvitä itsellesi miten synapsi toimii? (s.54 - 55)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419821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Synapsin toiminta 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0133"/>
            <a:ext cx="10515600" cy="4686830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sähkökemiallista</a:t>
            </a:r>
            <a:r>
              <a:rPr lang="fi-FI" dirty="0"/>
              <a:t> </a:t>
            </a:r>
            <a:endParaRPr lang="fi-FI" dirty="0" smtClean="0"/>
          </a:p>
          <a:p>
            <a:r>
              <a:rPr lang="fi-FI" dirty="0"/>
              <a:t>k</a:t>
            </a:r>
            <a:r>
              <a:rPr lang="fi-FI" dirty="0" smtClean="0"/>
              <a:t>un </a:t>
            </a:r>
            <a:r>
              <a:rPr lang="fi-FI" dirty="0"/>
              <a:t>hermoimpulssi saapuu synapsiin, sähköinen viesti muuttuu kemialliseksi ja vastaanottavassa hermosolussa jälleen sähköiseksi </a:t>
            </a:r>
            <a:endParaRPr lang="fi-FI" dirty="0" smtClean="0"/>
          </a:p>
          <a:p>
            <a:r>
              <a:rPr lang="fi-FI" b="1" dirty="0"/>
              <a:t>s</a:t>
            </a:r>
            <a:r>
              <a:rPr lang="fi-FI" b="1" dirty="0" smtClean="0"/>
              <a:t>ynapsirako</a:t>
            </a:r>
            <a:r>
              <a:rPr lang="fi-FI" dirty="0" smtClean="0"/>
              <a:t> </a:t>
            </a:r>
            <a:r>
              <a:rPr lang="fi-FI" dirty="0"/>
              <a:t>= hermosolujen väliin jäävä pieni väli, jonka yli hermosolut viestivät </a:t>
            </a:r>
            <a:r>
              <a:rPr lang="fi-FI" dirty="0" smtClean="0"/>
              <a:t>kemiallisesti</a:t>
            </a:r>
          </a:p>
          <a:p>
            <a:pPr lvl="1"/>
            <a:r>
              <a:rPr lang="fi-FI" dirty="0"/>
              <a:t>h</a:t>
            </a:r>
            <a:r>
              <a:rPr lang="fi-FI" dirty="0" smtClean="0"/>
              <a:t>ermoimpulssin </a:t>
            </a:r>
            <a:r>
              <a:rPr lang="fi-FI" dirty="0"/>
              <a:t>saapuessa synapsiin vapautuu synapsirakoon </a:t>
            </a:r>
            <a:r>
              <a:rPr lang="fi-FI" dirty="0" smtClean="0"/>
              <a:t>välittäjäainetta</a:t>
            </a:r>
          </a:p>
          <a:p>
            <a:r>
              <a:rPr lang="fi-FI" b="1" dirty="0"/>
              <a:t>r</a:t>
            </a:r>
            <a:r>
              <a:rPr lang="fi-FI" b="1" dirty="0" smtClean="0"/>
              <a:t>eseptori</a:t>
            </a:r>
            <a:r>
              <a:rPr lang="fi-FI" dirty="0" smtClean="0"/>
              <a:t> </a:t>
            </a:r>
            <a:r>
              <a:rPr lang="fi-FI" dirty="0"/>
              <a:t>= solukalvolla oleva välittäjäaineen sitoutumiskohta eli </a:t>
            </a:r>
            <a:r>
              <a:rPr lang="fi-FI" dirty="0" smtClean="0"/>
              <a:t>vastaanottaja</a:t>
            </a:r>
          </a:p>
          <a:p>
            <a:pPr lvl="1"/>
            <a:r>
              <a:rPr lang="fi-FI" b="1" dirty="0"/>
              <a:t>v</a:t>
            </a:r>
            <a:r>
              <a:rPr lang="fi-FI" b="1" dirty="0" smtClean="0"/>
              <a:t>älittäjäaineen</a:t>
            </a:r>
            <a:r>
              <a:rPr lang="fi-FI" dirty="0" smtClean="0"/>
              <a:t> </a:t>
            </a:r>
            <a:r>
              <a:rPr lang="fi-FI" dirty="0"/>
              <a:t>sitoutuminen reseptoreihin tuottaa muutoksia vastaanottavassa </a:t>
            </a:r>
            <a:r>
              <a:rPr lang="fi-FI" dirty="0" smtClean="0"/>
              <a:t>hermosolussa</a:t>
            </a:r>
          </a:p>
          <a:p>
            <a:pPr lvl="1"/>
            <a:r>
              <a:rPr lang="fi-FI" dirty="0"/>
              <a:t>o</a:t>
            </a:r>
            <a:r>
              <a:rPr lang="fi-FI" dirty="0" smtClean="0"/>
              <a:t>sa </a:t>
            </a:r>
            <a:r>
              <a:rPr lang="fi-FI" dirty="0"/>
              <a:t>välittäjäaineista on käytössä pääosin kiihdyttävissä synapseissa, osa on estävissä synapseissa</a:t>
            </a:r>
          </a:p>
        </p:txBody>
      </p:sp>
    </p:spTree>
    <p:extLst>
      <p:ext uri="{BB962C8B-B14F-4D97-AF65-F5344CB8AC3E}">
        <p14:creationId xmlns:p14="http://schemas.microsoft.com/office/powerpoint/2010/main" val="2754009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43200" y="0"/>
            <a:ext cx="6153150" cy="6591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60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323</Words>
  <Application>Microsoft Office PowerPoint</Application>
  <PresentationFormat>Laajakuva</PresentationFormat>
  <Paragraphs>51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Office-teema</vt:lpstr>
      <vt:lpstr>5. Hermoston viestintä</vt:lpstr>
      <vt:lpstr>Hermosolut ja hermoverkot  </vt:lpstr>
      <vt:lpstr>PowerPoint-esitys</vt:lpstr>
      <vt:lpstr>Hermosolun rakenne </vt:lpstr>
      <vt:lpstr>Hermosolun toiminta</vt:lpstr>
      <vt:lpstr>PowerPoint-esitys</vt:lpstr>
      <vt:lpstr>PowerPoint-esitys</vt:lpstr>
      <vt:lpstr>Synapsin toiminta </vt:lpstr>
      <vt:lpstr>PowerPoint-esitys</vt:lpstr>
      <vt:lpstr>PowerPoint-esitys</vt:lpstr>
      <vt:lpstr>Hermoston plastisuus eli muovautuvuus</vt:lpstr>
      <vt:lpstr>Hormonit ovat elimistön viestinviejiä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Åhs, Vesa A A</dc:creator>
  <cp:lastModifiedBy>Ikonen Marko</cp:lastModifiedBy>
  <cp:revision>23</cp:revision>
  <dcterms:created xsi:type="dcterms:W3CDTF">2017-08-27T09:35:42Z</dcterms:created>
  <dcterms:modified xsi:type="dcterms:W3CDTF">2018-08-24T08:48:22Z</dcterms:modified>
</cp:coreProperties>
</file>