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661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74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6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04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327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21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9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8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73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37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154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3D90-D787-477F-93B4-64CE90E51472}" type="datetimeFigureOut">
              <a:rPr lang="fi-FI" smtClean="0"/>
              <a:t>9.8.2018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B36C3-D1DA-4C5D-B387-FD07A7F34B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90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ppimisymparisto.sanomapro.fi/d2l/le/content/custom/1494368/55107152/View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1. Mitä tiedonkäsittely on?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8-15)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494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Kognitiivinen toiminta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tiedonkäsittelyyn liittyvää toimintaa</a:t>
            </a:r>
          </a:p>
          <a:p>
            <a:pPr lvl="1"/>
            <a:r>
              <a:rPr lang="fi-FI" altLang="fi-FI" sz="2800" dirty="0" smtClean="0"/>
              <a:t>esim. havaitseminen, muisti, tarkkaavaisuus, ajattelu, kielelliset toiminnot, oppiminen</a:t>
            </a:r>
          </a:p>
          <a:p>
            <a:r>
              <a:rPr lang="fi-FI" altLang="fi-FI" dirty="0"/>
              <a:t>k</a:t>
            </a:r>
            <a:r>
              <a:rPr lang="fi-FI" altLang="fi-FI" dirty="0" smtClean="0"/>
              <a:t>ognitiivinen toiminto = tiedonkäsittelytoiminto</a:t>
            </a:r>
          </a:p>
          <a:p>
            <a:r>
              <a:rPr lang="fi-FI" dirty="0" smtClean="0"/>
              <a:t>kognitiiviset </a:t>
            </a:r>
            <a:r>
              <a:rPr lang="fi-FI" dirty="0"/>
              <a:t>toi­minnot eivät toisistaan irrallisia, vaan toimivat yhdessä </a:t>
            </a:r>
            <a:endParaRPr lang="fi-FI" altLang="fi-FI" dirty="0" smtClean="0"/>
          </a:p>
          <a:p>
            <a:endParaRPr lang="fi-FI" alt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035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Tiedonkäsittely ja skeemat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sz="3200" b="1" dirty="0" smtClean="0"/>
              <a:t>skeema</a:t>
            </a:r>
            <a:r>
              <a:rPr lang="fi-FI" altLang="fi-FI" dirty="0" smtClean="0"/>
              <a:t> (sisäinen malli) = muistiin tallentunut tietorakenne tai toimintamalli; </a:t>
            </a:r>
            <a:r>
              <a:rPr lang="fi-FI" altLang="fi-FI" dirty="0" smtClean="0"/>
              <a:t>tosimaailman pelkistys</a:t>
            </a:r>
            <a:endParaRPr lang="fi-FI" altLang="fi-FI" dirty="0" smtClean="0"/>
          </a:p>
          <a:p>
            <a:pPr lvl="1"/>
            <a:r>
              <a:rPr lang="fi-FI" dirty="0" smtClean="0"/>
              <a:t>perustuvat kokemuksiin</a:t>
            </a:r>
            <a:endParaRPr lang="fi-FI" sz="2000" dirty="0"/>
          </a:p>
          <a:p>
            <a:pPr lvl="1"/>
            <a:r>
              <a:rPr lang="fi-FI" dirty="0" smtClean="0"/>
              <a:t>muodostuvat automaattisesti</a:t>
            </a:r>
          </a:p>
          <a:p>
            <a:pPr lvl="1"/>
            <a:r>
              <a:rPr lang="fi-FI" dirty="0" smtClean="0"/>
              <a:t>helpottavat </a:t>
            </a:r>
            <a:r>
              <a:rPr lang="fi-FI" dirty="0"/>
              <a:t>ja nopeuttavat </a:t>
            </a:r>
            <a:r>
              <a:rPr lang="fi-FI" dirty="0" smtClean="0"/>
              <a:t>tiedonkäsittelyä </a:t>
            </a:r>
            <a:r>
              <a:rPr lang="fi-FI" dirty="0" smtClean="0">
                <a:latin typeface="Calibri" panose="020F0502020204030204" pitchFamily="34" charset="0"/>
              </a:rPr>
              <a:t>→ </a:t>
            </a:r>
            <a:r>
              <a:rPr lang="fi-FI" dirty="0" smtClean="0"/>
              <a:t>toiminnalle välttämättömiä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oisaalta rajoittavat  ajattelua, esim. stereotypiat, ensivaikutelmat </a:t>
            </a:r>
          </a:p>
          <a:p>
            <a:pPr lvl="0"/>
            <a:r>
              <a:rPr lang="fi-FI" sz="3200" b="1" dirty="0" err="1" smtClean="0"/>
              <a:t>skripti</a:t>
            </a:r>
            <a:r>
              <a:rPr lang="fi-FI" dirty="0" smtClean="0"/>
              <a:t> = toiminnallinen, jotakin tapahtuma­sarjaa koskeva skeema</a:t>
            </a:r>
          </a:p>
          <a:p>
            <a:pPr lvl="1"/>
            <a:r>
              <a:rPr lang="fi-FI" dirty="0" smtClean="0"/>
              <a:t>sisältää </a:t>
            </a:r>
            <a:r>
              <a:rPr lang="fi-FI" dirty="0"/>
              <a:t>tietoa toiminnan vaiheista ja </a:t>
            </a:r>
            <a:r>
              <a:rPr lang="fi-FI" dirty="0" smtClean="0"/>
              <a:t>järjestyksestä</a:t>
            </a:r>
          </a:p>
          <a:p>
            <a:pPr lvl="1"/>
            <a:r>
              <a:rPr lang="fi-FI" altLang="fi-FI" dirty="0" smtClean="0"/>
              <a:t>auttaa ennakoimaan tilanteita ja toimimaan niissä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59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Havaintokehä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dirty="0" smtClean="0"/>
              <a:t>skeemoihin </a:t>
            </a:r>
            <a:r>
              <a:rPr lang="fi-FI" dirty="0"/>
              <a:t>ja havaitse­miseen liittyvä teoreettinen </a:t>
            </a:r>
            <a:r>
              <a:rPr lang="fi-FI" dirty="0" smtClean="0"/>
              <a:t>malli	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ehittäjä </a:t>
            </a:r>
            <a:r>
              <a:rPr lang="fi-FI" dirty="0" err="1" smtClean="0"/>
              <a:t>Ulric</a:t>
            </a:r>
            <a:r>
              <a:rPr lang="fi-FI" dirty="0" smtClean="0"/>
              <a:t> </a:t>
            </a:r>
            <a:r>
              <a:rPr lang="fi-FI" dirty="0" err="1" smtClean="0"/>
              <a:t>Neisser</a:t>
            </a:r>
            <a:r>
              <a:rPr lang="fi-FI" dirty="0" smtClean="0"/>
              <a:t> (1967)</a:t>
            </a:r>
            <a:r>
              <a:rPr lang="fi-FI" b="1" dirty="0" smtClean="0"/>
              <a:t> </a:t>
            </a:r>
            <a:endParaRPr lang="fi-FI" sz="2400" dirty="0"/>
          </a:p>
          <a:p>
            <a:pPr lvl="0"/>
            <a:r>
              <a:rPr lang="fi-FI" dirty="0" smtClean="0"/>
              <a:t>havaitsemisessa </a:t>
            </a:r>
            <a:r>
              <a:rPr lang="fi-FI" dirty="0"/>
              <a:t>toistuvat samanlaiset vaiheet: </a:t>
            </a:r>
            <a:endParaRPr lang="fi-FI" sz="3200" dirty="0"/>
          </a:p>
          <a:p>
            <a:pPr lvl="1"/>
            <a:r>
              <a:rPr lang="fi-FI" dirty="0"/>
              <a:t>skeemat </a:t>
            </a:r>
            <a:r>
              <a:rPr lang="fi-FI" u="sng" dirty="0"/>
              <a:t>suuntaavat</a:t>
            </a:r>
            <a:r>
              <a:rPr lang="fi-FI" dirty="0"/>
              <a:t> tarkkaavaisuutta ja havaitsemista eli ohjaavat tiedonhakua</a:t>
            </a:r>
            <a:endParaRPr lang="fi-FI" sz="2800" dirty="0"/>
          </a:p>
          <a:p>
            <a:pPr lvl="1"/>
            <a:r>
              <a:rPr lang="fi-FI" dirty="0"/>
              <a:t>uusia havaintoja </a:t>
            </a:r>
            <a:r>
              <a:rPr lang="fi-FI" u="sng" dirty="0"/>
              <a:t>verrataan</a:t>
            </a:r>
            <a:r>
              <a:rPr lang="fi-FI" dirty="0"/>
              <a:t> skeemoihin, jotka vaikuttavat tie­don tulkitsemiseen</a:t>
            </a:r>
            <a:endParaRPr lang="fi-FI" sz="2800" dirty="0"/>
          </a:p>
          <a:p>
            <a:pPr lvl="1"/>
            <a:r>
              <a:rPr lang="fi-FI" dirty="0" smtClean="0"/>
              <a:t>uusi </a:t>
            </a:r>
            <a:r>
              <a:rPr lang="fi-FI" dirty="0"/>
              <a:t>tieto </a:t>
            </a:r>
            <a:r>
              <a:rPr lang="fi-FI" u="sng" dirty="0"/>
              <a:t>muuttaa tai vahvistaa </a:t>
            </a:r>
            <a:r>
              <a:rPr lang="fi-FI" dirty="0"/>
              <a:t>skeemoja ja muuttuneet skeemat </a:t>
            </a:r>
            <a:r>
              <a:rPr lang="fi-FI" u="sng" dirty="0"/>
              <a:t>ohjaavat</a:t>
            </a:r>
            <a:r>
              <a:rPr lang="fi-FI" dirty="0"/>
              <a:t> jälleen tiedonhakua uudella tavalla</a:t>
            </a:r>
          </a:p>
          <a:p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003" y="646529"/>
            <a:ext cx="3798439" cy="585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89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Ottakaa pareittain selvää…(12-13)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a) Tietoinen tiedonkäsittely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b) Tiedostamaton tiedonkäsittely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69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Tietoinen ja tiedostamaton tiedonkäsittely 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 smtClean="0"/>
              <a:t>tietoinen </a:t>
            </a:r>
            <a:r>
              <a:rPr lang="fi-FI" b="1" dirty="0"/>
              <a:t>tiedonkäsittely </a:t>
            </a:r>
            <a:r>
              <a:rPr lang="fi-FI" dirty="0"/>
              <a:t>= kyky havainnoida tahdonalaisesti ympäristöään sekä ohjata omaa tarkkaavai­suutta ja toimintaa</a:t>
            </a:r>
            <a:endParaRPr lang="fi-FI" sz="3200" dirty="0"/>
          </a:p>
          <a:p>
            <a:pPr lvl="0"/>
            <a:r>
              <a:rPr lang="fi-FI" dirty="0"/>
              <a:t>i</a:t>
            </a:r>
            <a:r>
              <a:rPr lang="fi-FI" dirty="0" smtClean="0"/>
              <a:t>hmisen toiminta </a:t>
            </a:r>
            <a:r>
              <a:rPr lang="fi-FI" dirty="0"/>
              <a:t>olisi hyvin </a:t>
            </a:r>
            <a:r>
              <a:rPr lang="fi-FI" dirty="0" smtClean="0"/>
              <a:t>hidasta, jos kaikki tiedonkäsittely olisi tietoista</a:t>
            </a:r>
            <a:endParaRPr lang="fi-FI" sz="3200" dirty="0"/>
          </a:p>
          <a:p>
            <a:pPr lvl="0"/>
            <a:r>
              <a:rPr lang="fi-FI" b="1" dirty="0"/>
              <a:t>m</a:t>
            </a:r>
            <a:r>
              <a:rPr lang="fi-FI" b="1" dirty="0" smtClean="0"/>
              <a:t>etakognitio </a:t>
            </a:r>
            <a:r>
              <a:rPr lang="fi-FI" dirty="0" smtClean="0"/>
              <a:t>= tietoisuus omista kognitiivista prosesseista</a:t>
            </a:r>
          </a:p>
          <a:p>
            <a:pPr lvl="1"/>
            <a:r>
              <a:rPr lang="fi-FI" dirty="0" smtClean="0"/>
              <a:t>tietoa siitä, mitä tietää </a:t>
            </a:r>
          </a:p>
          <a:p>
            <a:pPr lvl="1"/>
            <a:r>
              <a:rPr lang="fi-FI" dirty="0" smtClean="0"/>
              <a:t>edesauttaa suunnittelua ja tehokasta toimintaa</a:t>
            </a:r>
          </a:p>
          <a:p>
            <a:pPr marL="457200" lvl="1" indent="0">
              <a:buNone/>
            </a:pPr>
            <a:endParaRPr lang="fi-FI" b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839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 smtClean="0"/>
              <a:t>tiedostamaton tiedonkäsittely </a:t>
            </a:r>
            <a:r>
              <a:rPr lang="fi-FI" dirty="0" smtClean="0"/>
              <a:t>= toimintaa, jota ei käsitellä tietoisella tasolla </a:t>
            </a:r>
            <a:endParaRPr lang="fi-FI" sz="3200" dirty="0" smtClean="0"/>
          </a:p>
          <a:p>
            <a:pPr lvl="1"/>
            <a:r>
              <a:rPr lang="fi-FI" dirty="0" smtClean="0"/>
              <a:t>esim. rutiininomaiset ja automaattiseksi muut­tuneet tiedonkäsittelytoiminnot</a:t>
            </a:r>
          </a:p>
          <a:p>
            <a:pPr lvl="1"/>
            <a:r>
              <a:rPr lang="fi-FI" dirty="0" smtClean="0"/>
              <a:t>skeemat ja niiden hyödyntäminen tiedonkäsittelyssä</a:t>
            </a:r>
          </a:p>
          <a:p>
            <a:pPr lvl="0"/>
            <a:r>
              <a:rPr lang="fi-FI" b="1" dirty="0" err="1" smtClean="0"/>
              <a:t>priming</a:t>
            </a:r>
            <a:r>
              <a:rPr lang="fi-FI" b="1" dirty="0" smtClean="0"/>
              <a:t>-ilmiö </a:t>
            </a:r>
            <a:r>
              <a:rPr lang="fi-FI" dirty="0"/>
              <a:t>(</a:t>
            </a:r>
            <a:r>
              <a:rPr lang="fi-FI" dirty="0" smtClean="0"/>
              <a:t>alustaminen, virittä­minen) = edeltävä ärsyke vai­kuttaa seuraavan ärsykkeen käsittelyyn</a:t>
            </a:r>
          </a:p>
          <a:p>
            <a:pPr lvl="1"/>
            <a:r>
              <a:rPr lang="fi-FI" dirty="0" smtClean="0"/>
              <a:t>esi­m. eläimen näkeminen nopeuttaa seuraavan eläinaiheisen ärsykkeen tunnistamista, siihen liittyvät tietoverkot ovat virittyneet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285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3116"/>
            <a:ext cx="10515600" cy="1325563"/>
          </a:xfrm>
        </p:spPr>
        <p:txBody>
          <a:bodyPr/>
          <a:lstStyle/>
          <a:p>
            <a:r>
              <a:rPr lang="fi-FI" b="1" dirty="0"/>
              <a:t>Tiedonkäsittelyn eteneminen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8678"/>
            <a:ext cx="10515600" cy="4807851"/>
          </a:xfrm>
        </p:spPr>
        <p:txBody>
          <a:bodyPr>
            <a:noAutofit/>
          </a:bodyPr>
          <a:lstStyle/>
          <a:p>
            <a:pPr lvl="0"/>
            <a:r>
              <a:rPr lang="fi-FI" sz="2400" b="1" dirty="0" smtClean="0"/>
              <a:t>ärsyke </a:t>
            </a:r>
            <a:r>
              <a:rPr lang="fi-FI" sz="2400" dirty="0"/>
              <a:t>= tekijä, joka saa aikaan </a:t>
            </a:r>
            <a:r>
              <a:rPr lang="fi-FI" sz="2400" dirty="0" smtClean="0"/>
              <a:t>jonkin reaktion </a:t>
            </a:r>
            <a:r>
              <a:rPr lang="fi-FI" sz="2400" dirty="0"/>
              <a:t>ja </a:t>
            </a:r>
            <a:r>
              <a:rPr lang="fi-FI" sz="2400" dirty="0" smtClean="0"/>
              <a:t>toiminnan</a:t>
            </a:r>
            <a:endParaRPr lang="fi-FI" sz="2400" dirty="0"/>
          </a:p>
          <a:p>
            <a:pPr lvl="0"/>
            <a:r>
              <a:rPr lang="fi-FI" sz="2400" dirty="0" smtClean="0"/>
              <a:t>tiedonkäsittely </a:t>
            </a:r>
            <a:r>
              <a:rPr lang="fi-FI" sz="2400" dirty="0" smtClean="0"/>
              <a:t>tapahtuu: </a:t>
            </a:r>
          </a:p>
          <a:p>
            <a:pPr marL="457200" lvl="1" indent="0">
              <a:buNone/>
            </a:pPr>
            <a:r>
              <a:rPr lang="fi-FI" dirty="0" smtClean="0"/>
              <a:t>1</a:t>
            </a:r>
            <a:r>
              <a:rPr lang="fi-FI" b="1" dirty="0" smtClean="0"/>
              <a:t>) ärsykkeiden käynnistämänä </a:t>
            </a:r>
            <a:r>
              <a:rPr lang="fi-FI" b="1" dirty="0"/>
              <a:t>(</a:t>
            </a:r>
            <a:r>
              <a:rPr lang="fi-FI" b="1" dirty="0" smtClean="0"/>
              <a:t>ns. ärsy­kelähtöinen prosessointi)</a:t>
            </a:r>
          </a:p>
          <a:p>
            <a:pPr lvl="1"/>
            <a:r>
              <a:rPr lang="fi-FI" dirty="0" smtClean="0"/>
              <a:t>ympäris­töstä tai </a:t>
            </a:r>
            <a:r>
              <a:rPr lang="fi-FI" dirty="0" smtClean="0"/>
              <a:t>itsestä </a:t>
            </a:r>
            <a:r>
              <a:rPr lang="fi-FI" dirty="0" smtClean="0"/>
              <a:t>tuleva ärsyke muunnetaan hermoston viestiksi</a:t>
            </a:r>
          </a:p>
          <a:p>
            <a:pPr lvl="1"/>
            <a:r>
              <a:rPr lang="fi-FI" dirty="0" smtClean="0"/>
              <a:t>viesti </a:t>
            </a:r>
            <a:r>
              <a:rPr lang="fi-FI" dirty="0" smtClean="0"/>
              <a:t>hermostoa </a:t>
            </a:r>
            <a:r>
              <a:rPr lang="fi-FI" dirty="0"/>
              <a:t>pitkin aivoihin</a:t>
            </a:r>
          </a:p>
          <a:p>
            <a:pPr lvl="1"/>
            <a:r>
              <a:rPr lang="fi-FI" dirty="0"/>
              <a:t>aivojen toiminnan seurauk­sena </a:t>
            </a:r>
            <a:r>
              <a:rPr lang="fi-FI" dirty="0" smtClean="0"/>
              <a:t>havainto</a:t>
            </a:r>
            <a:endParaRPr lang="fi-FI" dirty="0"/>
          </a:p>
          <a:p>
            <a:pPr marL="457200" lvl="1" indent="0">
              <a:buNone/>
            </a:pPr>
            <a:r>
              <a:rPr lang="fi-FI" b="1" dirty="0" smtClean="0"/>
              <a:t>2</a:t>
            </a:r>
            <a:r>
              <a:rPr lang="fi-FI" b="1" dirty="0" smtClean="0"/>
              <a:t>) ärsykkeitä </a:t>
            </a:r>
            <a:r>
              <a:rPr lang="fi-FI" b="1" dirty="0"/>
              <a:t>voidaan odottaa tai hakea skeemojen pohjalta (</a:t>
            </a:r>
            <a:r>
              <a:rPr lang="fi-FI" b="1" dirty="0" smtClean="0"/>
              <a:t>ns</a:t>
            </a:r>
            <a:r>
              <a:rPr lang="fi-FI" b="1" dirty="0"/>
              <a:t>. skeemalähtöinen </a:t>
            </a:r>
            <a:r>
              <a:rPr lang="fi-FI" b="1" dirty="0" smtClean="0"/>
              <a:t>prosessointi)</a:t>
            </a:r>
            <a:endParaRPr lang="fi-FI" b="1" dirty="0"/>
          </a:p>
          <a:p>
            <a:pPr lvl="1"/>
            <a:r>
              <a:rPr lang="fi-FI" dirty="0" smtClean="0"/>
              <a:t>mielensisäiset </a:t>
            </a:r>
            <a:r>
              <a:rPr lang="fi-FI" dirty="0"/>
              <a:t>skeemat ohjaavat ja suun­taavat tarkkaavaisuutta ja havaintoja sekä niistä tehtyjä tulkintoja </a:t>
            </a:r>
          </a:p>
          <a:p>
            <a:pPr marL="457200" lvl="1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 </a:t>
            </a:r>
            <a:r>
              <a:rPr lang="fi-FI" dirty="0" smtClean="0"/>
              <a:t>lähes </a:t>
            </a:r>
            <a:r>
              <a:rPr lang="fi-FI" dirty="0"/>
              <a:t>aina samanaikaisesti </a:t>
            </a:r>
            <a:r>
              <a:rPr lang="fi-FI" dirty="0" smtClean="0"/>
              <a:t>ulkois­ten </a:t>
            </a:r>
            <a:r>
              <a:rPr lang="fi-FI" dirty="0"/>
              <a:t>ärsykkeiden </a:t>
            </a:r>
            <a:r>
              <a:rPr lang="fi-FI" dirty="0" smtClean="0"/>
              <a:t>ja </a:t>
            </a:r>
            <a:r>
              <a:rPr lang="fi-FI" dirty="0"/>
              <a:t>mielensisäisen tiedon ohjaamana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57131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Kertaa käsitteitä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https://oppimisymparisto.sanomapro.fi/d2l/le/content/custom/1494368/55107152/Viewer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031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299</Words>
  <Application>Microsoft Office PowerPoint</Application>
  <PresentationFormat>Laajakuva</PresentationFormat>
  <Paragraphs>49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1. Mitä tiedonkäsittely on?</vt:lpstr>
      <vt:lpstr>Kognitiivinen toiminta</vt:lpstr>
      <vt:lpstr>Tiedonkäsittely ja skeemat </vt:lpstr>
      <vt:lpstr>Havaintokehä </vt:lpstr>
      <vt:lpstr>Ottakaa pareittain selvää…(12-13)</vt:lpstr>
      <vt:lpstr>Tietoinen ja tiedostamaton tiedonkäsittely </vt:lpstr>
      <vt:lpstr>PowerPoint-esitys</vt:lpstr>
      <vt:lpstr>Tiedonkäsittelyn eteneminen </vt:lpstr>
      <vt:lpstr>Kertaa käsitteitä</vt:lpstr>
    </vt:vector>
  </TitlesOfParts>
  <Company>University of Helsinki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Mitä tiedonkäsittely on?</dc:title>
  <dc:creator>Holm, Kristiina M</dc:creator>
  <cp:lastModifiedBy>Ikonen Marko</cp:lastModifiedBy>
  <cp:revision>15</cp:revision>
  <dcterms:created xsi:type="dcterms:W3CDTF">2017-08-17T06:49:38Z</dcterms:created>
  <dcterms:modified xsi:type="dcterms:W3CDTF">2018-08-09T11:57:33Z</dcterms:modified>
</cp:coreProperties>
</file>