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1" r:id="rId1"/>
  </p:sldMasterIdLst>
  <p:notesMasterIdLst>
    <p:notesMasterId r:id="rId20"/>
  </p:notesMasterIdLst>
  <p:sldIdLst>
    <p:sldId id="256" r:id="rId2"/>
    <p:sldId id="257" r:id="rId3"/>
    <p:sldId id="259" r:id="rId4"/>
    <p:sldId id="270" r:id="rId5"/>
    <p:sldId id="260" r:id="rId6"/>
    <p:sldId id="271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5" r:id="rId16"/>
    <p:sldId id="277" r:id="rId17"/>
    <p:sldId id="272" r:id="rId18"/>
    <p:sldId id="274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40"/>
    <p:restoredTop sz="94674"/>
  </p:normalViewPr>
  <p:slideViewPr>
    <p:cSldViewPr snapToGrid="0" snapToObjects="1">
      <p:cViewPr varScale="1">
        <p:scale>
          <a:sx n="70" d="100"/>
          <a:sy n="70" d="100"/>
        </p:scale>
        <p:origin x="4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3574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163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0069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7799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036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603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5058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4374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664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687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163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113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510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293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006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16.11.2018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648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39276" y="1801505"/>
            <a:ext cx="6348378" cy="3068197"/>
          </a:xfrm>
        </p:spPr>
        <p:txBody>
          <a:bodyPr>
            <a:normAutofit/>
          </a:bodyPr>
          <a:lstStyle/>
          <a:p>
            <a:r>
              <a:rPr lang="fi-FI" sz="5300" b="1" dirty="0"/>
              <a:t>Oppimismotivaatio ja tehokas oppiminen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39276" y="5158830"/>
            <a:ext cx="5826719" cy="1096899"/>
          </a:xfrm>
        </p:spPr>
        <p:txBody>
          <a:bodyPr>
            <a:normAutofit/>
          </a:bodyPr>
          <a:lstStyle/>
          <a:p>
            <a:r>
              <a:rPr lang="fi-FI" sz="2400" dirty="0"/>
              <a:t>(s. 124-133)</a:t>
            </a:r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Tehokas oppiminen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8" y="1423611"/>
            <a:ext cx="6347714" cy="3880773"/>
          </a:xfrm>
        </p:spPr>
        <p:txBody>
          <a:bodyPr>
            <a:noAutofit/>
          </a:bodyPr>
          <a:lstStyle/>
          <a:p>
            <a:pPr lvl="0"/>
            <a:r>
              <a:rPr lang="fi-FI" sz="2400" dirty="0"/>
              <a:t>opiskelustrategia = tapa työstää opittavaa aineista</a:t>
            </a:r>
          </a:p>
          <a:p>
            <a:pPr lvl="0"/>
            <a:r>
              <a:rPr lang="fi-FI" sz="2400" dirty="0"/>
              <a:t>pintasuuntautunut opiskelustrategia = perustuu asioiden toistamiseen ja ulkoa opetteluun</a:t>
            </a:r>
          </a:p>
          <a:p>
            <a:pPr lvl="0"/>
            <a:r>
              <a:rPr lang="fi-FI" sz="2400" dirty="0"/>
              <a:t>syväsuuntautunut opiskelustrategia = perustuu pyrkimykseen ymmärtää opiskeltavan aineksen keskeiset sisällöt</a:t>
            </a:r>
          </a:p>
          <a:p>
            <a:pPr lvl="0"/>
            <a:r>
              <a:rPr lang="fi-FI" sz="2400" dirty="0"/>
              <a:t>opiskelumenetelmä = työtapa, jota opiskelija käyttää</a:t>
            </a:r>
          </a:p>
          <a:p>
            <a:pPr lvl="0"/>
            <a:r>
              <a:rPr lang="fi-FI" sz="2400" dirty="0"/>
              <a:t>tehokkaiden opiskelumenetelmien käyttö keino oppimistulosten parantamiseen</a:t>
            </a:r>
          </a:p>
        </p:txBody>
      </p:sp>
    </p:spTree>
    <p:extLst>
      <p:ext uri="{BB962C8B-B14F-4D97-AF65-F5344CB8AC3E}">
        <p14:creationId xmlns:p14="http://schemas.microsoft.com/office/powerpoint/2010/main" val="347110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432179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Opiskelumenetelmien tehokkuus (</a:t>
            </a:r>
            <a:r>
              <a:rPr lang="fi-FI" b="1" dirty="0" err="1"/>
              <a:t>Dunlosky</a:t>
            </a:r>
            <a:r>
              <a:rPr lang="fi-FI" b="1" dirty="0"/>
              <a:t> ym., 2013)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8" y="1514901"/>
            <a:ext cx="7292456" cy="492684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i-FI" dirty="0"/>
              <a:t>Erityisen hyödyllisiä opiskelumenetelmiä</a:t>
            </a:r>
          </a:p>
          <a:p>
            <a:pPr lvl="0"/>
            <a:r>
              <a:rPr lang="fi-FI" dirty="0"/>
              <a:t>opitun testaaminen</a:t>
            </a:r>
          </a:p>
          <a:p>
            <a:pPr lvl="0"/>
            <a:r>
              <a:rPr lang="fi-FI" dirty="0"/>
              <a:t>hajautettu harjoittelu</a:t>
            </a:r>
          </a:p>
          <a:p>
            <a:pPr marL="0" lvl="0" indent="0">
              <a:buNone/>
            </a:pPr>
            <a:r>
              <a:rPr lang="fi-FI" dirty="0"/>
              <a:t>Keskinkertaisen hyödyn opiskelumenetelmiä</a:t>
            </a:r>
          </a:p>
          <a:p>
            <a:pPr lvl="0"/>
            <a:r>
              <a:rPr lang="fi-FI" dirty="0" smtClean="0"/>
              <a:t>miksi- kysymysten </a:t>
            </a:r>
            <a:r>
              <a:rPr lang="fi-FI" dirty="0"/>
              <a:t>esittäminen</a:t>
            </a:r>
          </a:p>
          <a:p>
            <a:pPr lvl="0"/>
            <a:r>
              <a:rPr lang="fi-FI" dirty="0"/>
              <a:t>selittäminen, jossa oppija selittää omaa toimintaansa </a:t>
            </a:r>
            <a:r>
              <a:rPr lang="fi-FI" dirty="0" smtClean="0"/>
              <a:t>tai kuinka </a:t>
            </a:r>
            <a:r>
              <a:rPr lang="fi-FI" dirty="0"/>
              <a:t>uusi tieto liittyy aiempaan tietoon</a:t>
            </a:r>
          </a:p>
          <a:p>
            <a:pPr marL="0" lvl="0" indent="0">
              <a:buNone/>
            </a:pPr>
            <a:r>
              <a:rPr lang="fi-FI" sz="1600" dirty="0"/>
              <a:t>Matalan hyödyn opiskelumenetelmiä</a:t>
            </a:r>
          </a:p>
          <a:p>
            <a:pPr lvl="0"/>
            <a:r>
              <a:rPr lang="fi-FI" sz="1600" dirty="0"/>
              <a:t>yhteenvedot ja tiivistelmät</a:t>
            </a:r>
          </a:p>
          <a:p>
            <a:pPr lvl="0"/>
            <a:r>
              <a:rPr lang="fi-FI" sz="1600" dirty="0"/>
              <a:t>yli- ja alleviivaus</a:t>
            </a:r>
          </a:p>
          <a:p>
            <a:pPr lvl="0"/>
            <a:r>
              <a:rPr lang="fi-FI" sz="1600" dirty="0"/>
              <a:t>muistisäännöt</a:t>
            </a:r>
          </a:p>
          <a:p>
            <a:pPr lvl="0"/>
            <a:r>
              <a:rPr lang="fi-FI" sz="1600" dirty="0"/>
              <a:t>tekstin kuvittaminen mielessä</a:t>
            </a:r>
          </a:p>
          <a:p>
            <a:pPr lvl="0"/>
            <a:r>
              <a:rPr lang="fi-FI" sz="1600" dirty="0"/>
              <a:t>uudelleen lukeminen</a:t>
            </a:r>
          </a:p>
        </p:txBody>
      </p:sp>
    </p:spTree>
    <p:extLst>
      <p:ext uri="{BB962C8B-B14F-4D97-AF65-F5344CB8AC3E}">
        <p14:creationId xmlns:p14="http://schemas.microsoft.com/office/powerpoint/2010/main" val="55782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Tavoiteorientaatiot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8" y="1464554"/>
            <a:ext cx="6347714" cy="3880773"/>
          </a:xfrm>
        </p:spPr>
        <p:txBody>
          <a:bodyPr>
            <a:normAutofit/>
          </a:bodyPr>
          <a:lstStyle/>
          <a:p>
            <a:pPr lvl="0"/>
            <a:r>
              <a:rPr lang="fi-FI" sz="2400" dirty="0"/>
              <a:t>oppimiseen ja suoriutumiseen liittyviä suuntautumistapoja</a:t>
            </a:r>
          </a:p>
          <a:p>
            <a:pPr lvl="0"/>
            <a:r>
              <a:rPr lang="fi-FI" sz="2400" dirty="0" err="1"/>
              <a:t>motivationaalisia</a:t>
            </a:r>
            <a:r>
              <a:rPr lang="fi-FI" sz="2400" dirty="0"/>
              <a:t> tavoitteita, motivaation eri lähteitä</a:t>
            </a:r>
          </a:p>
          <a:p>
            <a:pPr lvl="0"/>
            <a:r>
              <a:rPr lang="fi-FI" sz="2400" dirty="0"/>
              <a:t>tavoiteorientaatiot vaihtelevat yleensä samalla henkilöllä oppiaineesta, tehtävästä ja tilanteesta riippuen</a:t>
            </a:r>
          </a:p>
        </p:txBody>
      </p:sp>
    </p:spTree>
    <p:extLst>
      <p:ext uri="{BB962C8B-B14F-4D97-AF65-F5344CB8AC3E}">
        <p14:creationId xmlns:p14="http://schemas.microsoft.com/office/powerpoint/2010/main" val="27830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Erilaisia tavoiteorientaatiota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9" y="1450907"/>
            <a:ext cx="6869374" cy="499083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dirty="0"/>
              <a:t>1. Oppimisorientaatio</a:t>
            </a:r>
          </a:p>
          <a:p>
            <a:pPr lvl="1"/>
            <a:r>
              <a:rPr lang="fi-FI" sz="1800" dirty="0"/>
              <a:t>pyrkimyksenä lisätä tietoja, taitoja, osaamista sekä/tai ymmärtää opiskeltava asia</a:t>
            </a:r>
          </a:p>
          <a:p>
            <a:pPr lvl="1"/>
            <a:r>
              <a:rPr lang="fi-FI" sz="1800" dirty="0"/>
              <a:t>sisäinen motivaatio</a:t>
            </a:r>
          </a:p>
          <a:p>
            <a:pPr marL="0" lvl="0" indent="0">
              <a:buNone/>
            </a:pPr>
            <a:r>
              <a:rPr lang="fi-FI" dirty="0"/>
              <a:t>2. Suoritus- tai saavutusorientaatio</a:t>
            </a:r>
          </a:p>
          <a:p>
            <a:pPr lvl="1"/>
            <a:r>
              <a:rPr lang="fi-FI" sz="1800" dirty="0" smtClean="0"/>
              <a:t>Palkkio</a:t>
            </a:r>
          </a:p>
          <a:p>
            <a:pPr lvl="1"/>
            <a:r>
              <a:rPr lang="fi-FI" sz="1800" dirty="0" smtClean="0"/>
              <a:t>ulkoinen </a:t>
            </a:r>
            <a:r>
              <a:rPr lang="fi-FI" sz="1800" dirty="0"/>
              <a:t>motivaatio</a:t>
            </a:r>
          </a:p>
          <a:p>
            <a:pPr marL="0" indent="0">
              <a:buNone/>
            </a:pPr>
            <a:r>
              <a:rPr lang="fi-FI" dirty="0"/>
              <a:t>3. Välttämisorientaatio</a:t>
            </a:r>
          </a:p>
          <a:p>
            <a:pPr lvl="1"/>
            <a:r>
              <a:rPr lang="fi-FI" sz="1800" dirty="0" smtClean="0"/>
              <a:t>Epäonnistumisen ja </a:t>
            </a:r>
            <a:r>
              <a:rPr lang="fi-FI" sz="1800" dirty="0" err="1" smtClean="0"/>
              <a:t>neg</a:t>
            </a:r>
            <a:r>
              <a:rPr lang="fi-FI" sz="1800" dirty="0" smtClean="0"/>
              <a:t>. palautteen välttäminen </a:t>
            </a:r>
          </a:p>
          <a:p>
            <a:pPr marL="0" indent="0">
              <a:buNone/>
            </a:pPr>
            <a:r>
              <a:rPr lang="fi-FI" dirty="0" smtClean="0"/>
              <a:t>4</a:t>
            </a:r>
            <a:r>
              <a:rPr lang="fi-FI" dirty="0"/>
              <a:t>. Riippuvuusorientaatio</a:t>
            </a:r>
          </a:p>
          <a:p>
            <a:pPr lvl="1"/>
            <a:r>
              <a:rPr lang="fi-FI" sz="1800" dirty="0" smtClean="0"/>
              <a:t>tavoite </a:t>
            </a:r>
            <a:r>
              <a:rPr lang="fi-FI" sz="1800" dirty="0"/>
              <a:t>tulla hyväksytyksi ja saada </a:t>
            </a:r>
            <a:r>
              <a:rPr lang="fi-FI" sz="1800"/>
              <a:t>opettajalta </a:t>
            </a:r>
            <a:r>
              <a:rPr lang="fi-FI" sz="1800" smtClean="0"/>
              <a:t>tunnustusta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406015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Muistin toiminnan tehostaminen (s.105-107)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2375050"/>
            <a:ext cx="6348413" cy="34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117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164609"/>
          </a:xfrm>
        </p:spPr>
        <p:txBody>
          <a:bodyPr>
            <a:normAutofit fontScale="90000"/>
          </a:bodyPr>
          <a:lstStyle/>
          <a:p>
            <a:r>
              <a:rPr lang="fi-FI" dirty="0"/>
              <a:t>Muistin toiminnan tehostaminen (s.105-107)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8" y="1774210"/>
            <a:ext cx="6719249" cy="4267154"/>
          </a:xfrm>
        </p:spPr>
        <p:txBody>
          <a:bodyPr/>
          <a:lstStyle/>
          <a:p>
            <a:pPr>
              <a:buAutoNum type="arabicPeriod"/>
            </a:pPr>
            <a:r>
              <a:rPr lang="fi-FI" sz="2000" dirty="0"/>
              <a:t>Miten voisit parantaa tarkkaavaisuuttasi? (jotta asiat voivat tulla havaituiksi ja periaatteessa siirtyä työmuistiin)</a:t>
            </a:r>
          </a:p>
          <a:p>
            <a:pPr>
              <a:buAutoNum type="arabicPeriod"/>
            </a:pPr>
            <a:r>
              <a:rPr lang="fi-FI" sz="2000" dirty="0"/>
              <a:t>Miten voisit kerrata asioita työmuistissa? Käsitellä niitä jotenkin syvemmin ja aktiivisemmin, jotta asiat siirtyisivät säilömuistiin? </a:t>
            </a:r>
          </a:p>
          <a:p>
            <a:pPr>
              <a:buAutoNum type="arabicPeriod"/>
            </a:pPr>
            <a:r>
              <a:rPr lang="fi-FI" sz="2000" dirty="0"/>
              <a:t>Miten voisit pitää yllä ja säilyttää säilömuistissa tietoja, taitoja ja kokemuksia?</a:t>
            </a:r>
          </a:p>
          <a:p>
            <a:pPr>
              <a:buAutoNum type="arabicPeriod"/>
            </a:pPr>
            <a:r>
              <a:rPr lang="fi-FI" sz="2000" dirty="0"/>
              <a:t>Millaiset keinot, menetelmät ja asiat voisivat helpottaa muistamista? (siis sitä, että asiat siirtyvät takaisin työmuistiin säilömuistista= palautuvat mieleen)</a:t>
            </a:r>
          </a:p>
          <a:p>
            <a:pPr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481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Oppimiseen liittyviä huolia ja haasteita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Miettikää ryhmissä tämän hetkiseen opiskeluun liittyviä huolia ja koettuja haasteita… listatkaa niitä paperille</a:t>
            </a:r>
          </a:p>
          <a:p>
            <a:r>
              <a:rPr lang="fi-FI" sz="2800" dirty="0"/>
              <a:t>Miettikää ryhmissä opiskeluun liittyviä hyviä kokemuksia ja onnistumisia… listatkaa niitä.</a:t>
            </a:r>
          </a:p>
        </p:txBody>
      </p:sp>
    </p:spTree>
    <p:extLst>
      <p:ext uri="{BB962C8B-B14F-4D97-AF65-F5344CB8AC3E}">
        <p14:creationId xmlns:p14="http://schemas.microsoft.com/office/powerpoint/2010/main" val="87191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Oppimiseen liittyviä haasteita ja onnistumisia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Miettikää ryhmissä tämän hetkiseen opiskeluun liittyviä huolia ja koettuja haasteita… listatkaa niitä paperille</a:t>
            </a:r>
          </a:p>
          <a:p>
            <a:r>
              <a:rPr lang="fi-FI" sz="2400" dirty="0"/>
              <a:t>Miettikää ryhmissä opiskeluun liittyviä hyviä kokemuksia ja onnistumisia… listatkaa niitä.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97746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55427"/>
          </a:xfrm>
        </p:spPr>
        <p:txBody>
          <a:bodyPr>
            <a:normAutofit fontScale="90000"/>
          </a:bodyPr>
          <a:lstStyle/>
          <a:p>
            <a:r>
              <a:rPr lang="fi-FI" dirty="0"/>
              <a:t>OPISKELUMENETELMIEN TEHOKKUUS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9" y="2101754"/>
            <a:ext cx="6347714" cy="3939609"/>
          </a:xfrm>
        </p:spPr>
        <p:txBody>
          <a:bodyPr>
            <a:normAutofit/>
          </a:bodyPr>
          <a:lstStyle/>
          <a:p>
            <a:r>
              <a:rPr lang="fi-FI" sz="2400" dirty="0"/>
              <a:t>Millaisia keinoja olet käyttänyt ja todennut hyviksi opiskellessasi seuraavia aineita…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>
                <a:solidFill>
                  <a:srgbClr val="FFC000"/>
                </a:solidFill>
              </a:rPr>
              <a:t>matematiikka, fysiikka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FFC000"/>
                </a:solidFill>
              </a:rPr>
              <a:t>	reaaliaineet (psykologia, historia…)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FFC000"/>
                </a:solidFill>
              </a:rPr>
              <a:t>	äidinkieli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FFC000"/>
                </a:solidFill>
              </a:rPr>
              <a:t>	vieraat kielet (englanti, ruotsi, saksa…)</a:t>
            </a:r>
          </a:p>
        </p:txBody>
      </p:sp>
    </p:spTree>
    <p:extLst>
      <p:ext uri="{BB962C8B-B14F-4D97-AF65-F5344CB8AC3E}">
        <p14:creationId xmlns:p14="http://schemas.microsoft.com/office/powerpoint/2010/main" val="1744077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Käsitys itsestä oppijana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800" dirty="0"/>
              <a:t>käsitys itsestä oppijana muodostuu kokemusten pohjalta</a:t>
            </a:r>
          </a:p>
          <a:p>
            <a:pPr lvl="0"/>
            <a:r>
              <a:rPr lang="fi-FI" sz="2800" dirty="0"/>
              <a:t>vaikuttavat esim.</a:t>
            </a:r>
          </a:p>
          <a:p>
            <a:pPr lvl="1"/>
            <a:r>
              <a:rPr lang="fi-FI" sz="2800" dirty="0"/>
              <a:t>skeemat itsestä oppijana ja oppiaineesta</a:t>
            </a:r>
          </a:p>
          <a:p>
            <a:pPr lvl="1"/>
            <a:r>
              <a:rPr lang="fi-FI" sz="2800" dirty="0"/>
              <a:t>tunteet</a:t>
            </a:r>
          </a:p>
          <a:p>
            <a:pPr lvl="1"/>
            <a:r>
              <a:rPr lang="fi-FI" sz="2800" dirty="0"/>
              <a:t>onnistumiset tai epäonnistumiset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Käsitys itsestä oppijana (</a:t>
            </a:r>
            <a:r>
              <a:rPr lang="fi-FI" b="1" dirty="0" err="1"/>
              <a:t>Dweck</a:t>
            </a:r>
            <a:r>
              <a:rPr lang="fi-FI" b="1" dirty="0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8" y="1930400"/>
            <a:ext cx="6814783" cy="4110963"/>
          </a:xfrm>
        </p:spPr>
        <p:txBody>
          <a:bodyPr>
            <a:normAutofit/>
          </a:bodyPr>
          <a:lstStyle/>
          <a:p>
            <a:pPr lvl="0"/>
            <a:r>
              <a:rPr lang="fi-FI" sz="2400" dirty="0"/>
              <a:t>opiskelumenestystä selittää pitkälti ihmisen omaksuma ajattelutapa (= mitä ajattelee älyllisten kykyjen ja lahjakkuuden luonteesta)</a:t>
            </a:r>
          </a:p>
          <a:p>
            <a:pPr marL="0" indent="0">
              <a:buNone/>
            </a:pPr>
            <a:r>
              <a:rPr lang="fi-FI" sz="2800" dirty="0">
                <a:solidFill>
                  <a:schemeClr val="accent3"/>
                </a:solidFill>
              </a:rPr>
              <a:t>1. muuttumaton ajattelutapa</a:t>
            </a:r>
          </a:p>
          <a:p>
            <a:pPr lvl="1"/>
            <a:r>
              <a:rPr lang="fi-FI" sz="2400" dirty="0"/>
              <a:t>lahjakkuus ja älykkyys ovat synnynnäisiä ominaisuuksia, joita ei voi kehittää</a:t>
            </a:r>
          </a:p>
          <a:p>
            <a:pPr lvl="1"/>
            <a:r>
              <a:rPr lang="fi-FI" sz="2400" dirty="0"/>
              <a:t>tyypillinen opiskelustrategia: asioiden toistaminen ja ulkoa opettelu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45994"/>
          </a:xfrm>
        </p:spPr>
        <p:txBody>
          <a:bodyPr/>
          <a:lstStyle/>
          <a:p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9" y="1669271"/>
            <a:ext cx="634771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>
                <a:solidFill>
                  <a:schemeClr val="accent3"/>
                </a:solidFill>
              </a:rPr>
              <a:t>2. Kasvun ajattelutapa</a:t>
            </a:r>
          </a:p>
          <a:p>
            <a:pPr lvl="1"/>
            <a:r>
              <a:rPr lang="fi-FI" sz="2800" dirty="0"/>
              <a:t>älykkyyttä ja lahjakkuutta voi kehittää</a:t>
            </a:r>
          </a:p>
          <a:p>
            <a:pPr lvl="1"/>
            <a:r>
              <a:rPr lang="fi-FI" sz="2800" dirty="0"/>
              <a:t>tyypillinen opiskelustrategia: opiskeltavan aineksen ymmärtämiseen pyrkiminen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980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Oppimismotivaatio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18781" y="1396315"/>
            <a:ext cx="6347714" cy="4554109"/>
          </a:xfrm>
        </p:spPr>
        <p:txBody>
          <a:bodyPr>
            <a:noAutofit/>
          </a:bodyPr>
          <a:lstStyle/>
          <a:p>
            <a:pPr lvl="0"/>
            <a:r>
              <a:rPr lang="fi-FI" sz="2400" dirty="0">
                <a:solidFill>
                  <a:schemeClr val="accent3"/>
                </a:solidFill>
              </a:rPr>
              <a:t>motivaatio</a:t>
            </a:r>
            <a:r>
              <a:rPr lang="fi-FI" sz="2400" dirty="0"/>
              <a:t>, joka muodostuu kaikista niistä motiiveista, jotka vaikuttavat yksilön haluun oppia</a:t>
            </a:r>
          </a:p>
          <a:p>
            <a:pPr lvl="0"/>
            <a:r>
              <a:rPr lang="fi-FI" sz="2400" dirty="0">
                <a:solidFill>
                  <a:schemeClr val="accent3"/>
                </a:solidFill>
              </a:rPr>
              <a:t>sisäinen motivaatio </a:t>
            </a:r>
            <a:r>
              <a:rPr lang="fi-FI" sz="2400" dirty="0"/>
              <a:t>= ihminen toimii omasta tahdostaan, toiminta itsessään palkitsevaa</a:t>
            </a:r>
          </a:p>
          <a:p>
            <a:pPr lvl="0"/>
            <a:r>
              <a:rPr lang="fi-FI" sz="2400" dirty="0">
                <a:solidFill>
                  <a:schemeClr val="accent3"/>
                </a:solidFill>
              </a:rPr>
              <a:t>ulkoinen motivaatio </a:t>
            </a:r>
            <a:r>
              <a:rPr lang="fi-FI" sz="2400" dirty="0"/>
              <a:t>= motivaatio riippuvainen ympäristöstä, toimintaa tähtää esim. palkkioiden saavuttamiseen</a:t>
            </a:r>
          </a:p>
          <a:p>
            <a:pPr lvl="0"/>
            <a:r>
              <a:rPr lang="fi-FI" sz="2400" dirty="0" err="1">
                <a:solidFill>
                  <a:schemeClr val="accent3"/>
                </a:solidFill>
              </a:rPr>
              <a:t>amotivaatio</a:t>
            </a:r>
            <a:r>
              <a:rPr lang="fi-FI" sz="2400" dirty="0"/>
              <a:t> = tila, jossa ihminen ei ole kiinnostunut tekemään mitään</a:t>
            </a:r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94510" y="363941"/>
            <a:ext cx="6347713" cy="1320800"/>
          </a:xfrm>
        </p:spPr>
        <p:txBody>
          <a:bodyPr/>
          <a:lstStyle/>
          <a:p>
            <a:r>
              <a:rPr lang="fi-FI" dirty="0"/>
              <a:t>VASTAA KYSYMYKSIIN VIHKOOSI: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8" y="1930400"/>
            <a:ext cx="6347714" cy="388077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i-FI" sz="2400" b="1" dirty="0"/>
              <a:t>Selvitä Itseohjautuvuusteorian ydinajatukset (Ryan &amp; </a:t>
            </a:r>
            <a:r>
              <a:rPr lang="fi-FI" sz="2400" b="1" dirty="0" err="1"/>
              <a:t>Deci</a:t>
            </a:r>
            <a:r>
              <a:rPr lang="fi-FI" sz="2400" b="1" dirty="0"/>
              <a:t>) </a:t>
            </a:r>
          </a:p>
          <a:p>
            <a:pPr marL="457200" indent="-457200">
              <a:buAutoNum type="arabicPeriod"/>
            </a:pPr>
            <a:r>
              <a:rPr lang="fi-FI" sz="2400" b="1" dirty="0"/>
              <a:t>Mitä tarkoitetaan virtauksella eli </a:t>
            </a:r>
            <a:r>
              <a:rPr lang="fi-FI" sz="2400" b="1" dirty="0" err="1"/>
              <a:t>flow</a:t>
            </a:r>
            <a:r>
              <a:rPr lang="fi-FI" sz="2400" b="1" dirty="0"/>
              <a:t>-käsitteellä (</a:t>
            </a:r>
            <a:r>
              <a:rPr lang="fi-FI" sz="2400" b="1" dirty="0" err="1"/>
              <a:t>Csikszentmihályi</a:t>
            </a:r>
            <a:r>
              <a:rPr lang="fi-FI" sz="2400" b="1" dirty="0"/>
              <a:t>)? </a:t>
            </a:r>
          </a:p>
          <a:p>
            <a:pPr marL="457200" indent="-457200">
              <a:buAutoNum type="arabicPeriod"/>
            </a:pPr>
            <a:r>
              <a:rPr lang="fi-FI" sz="2400" b="1" dirty="0"/>
              <a:t>Kerro, miten voit vahvistaa omaa oppimismotivaatiotasi? (Oppimismotivaatioon vaikuttavia tekijöitä)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00490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Itseohjautuvuusteoria (</a:t>
            </a:r>
            <a:r>
              <a:rPr lang="fi-FI" b="1" dirty="0" err="1"/>
              <a:t>Ryan</a:t>
            </a:r>
            <a:r>
              <a:rPr lang="fi-FI" b="1" dirty="0"/>
              <a:t> &amp; </a:t>
            </a:r>
            <a:r>
              <a:rPr lang="fi-FI" b="1" dirty="0" err="1"/>
              <a:t>Deci</a:t>
            </a:r>
            <a:r>
              <a:rPr lang="fi-FI" b="1" dirty="0"/>
              <a:t>)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9" y="1930400"/>
            <a:ext cx="6992204" cy="3880773"/>
          </a:xfrm>
        </p:spPr>
        <p:txBody>
          <a:bodyPr>
            <a:noAutofit/>
          </a:bodyPr>
          <a:lstStyle/>
          <a:p>
            <a:pPr lvl="0"/>
            <a:r>
              <a:rPr lang="fi-FI" sz="2000" dirty="0"/>
              <a:t>psykologisten tarpeiden täyttäminen tärkeää tehokkaan oppimisen ja sisäisen motivaation kannalta</a:t>
            </a:r>
          </a:p>
          <a:p>
            <a:pPr lvl="0"/>
            <a:r>
              <a:rPr lang="fi-FI" sz="2000" dirty="0"/>
              <a:t>psykologisia tarpeita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000" dirty="0">
                <a:solidFill>
                  <a:schemeClr val="accent3"/>
                </a:solidFill>
              </a:rPr>
              <a:t>autonomia:</a:t>
            </a:r>
            <a:r>
              <a:rPr lang="fi-FI" sz="2000" dirty="0"/>
              <a:t> kokemus siitä, että pystyy itse vaikuttamaan toimintaansa ja saavuttamaan tavoitteita; parantaa kognitiivista toimintaa ja oppimista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000" dirty="0">
                <a:solidFill>
                  <a:schemeClr val="accent3"/>
                </a:solidFill>
              </a:rPr>
              <a:t>osaaminen</a:t>
            </a:r>
            <a:r>
              <a:rPr lang="fi-FI" sz="2000" dirty="0"/>
              <a:t> (kompetenssi): kokemus siitä, että pystyy saamaan asioita aikaiseksi; kyky tarttua uusiin ja riittävän haastaviin tehtäviin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sz="2000" dirty="0">
                <a:solidFill>
                  <a:schemeClr val="accent3"/>
                </a:solidFill>
              </a:rPr>
              <a:t>yhteenkuuluvuus</a:t>
            </a:r>
            <a:r>
              <a:rPr lang="fi-FI" sz="2000" dirty="0"/>
              <a:t>: tarve ja kokemus saada yhteys toisiin ihmisiin, olla osa ryhmää ja vaikuttaa</a:t>
            </a:r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Virtaus eli </a:t>
            </a:r>
            <a:r>
              <a:rPr lang="fi-FI" b="1" dirty="0" err="1"/>
              <a:t>flow</a:t>
            </a:r>
            <a:r>
              <a:rPr lang="fi-FI" b="1" dirty="0"/>
              <a:t> (</a:t>
            </a:r>
            <a:r>
              <a:rPr lang="fi-FI" b="1" dirty="0" err="1"/>
              <a:t>Csikszentmihályi</a:t>
            </a:r>
            <a:r>
              <a:rPr lang="fi-FI" b="1" dirty="0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800" dirty="0"/>
              <a:t>sisäisen motivaation ilmentymä</a:t>
            </a:r>
          </a:p>
          <a:p>
            <a:pPr lvl="0"/>
            <a:r>
              <a:rPr lang="fi-FI" sz="2800" dirty="0"/>
              <a:t>tila, jossa toiminta sujuu suunnattoman helposti; täydellistä tehtävään uppoamista</a:t>
            </a:r>
          </a:p>
          <a:p>
            <a:pPr lvl="0"/>
            <a:r>
              <a:rPr lang="fi-FI" sz="2800" dirty="0" err="1"/>
              <a:t>flow-tila</a:t>
            </a:r>
            <a:r>
              <a:rPr lang="fi-FI" sz="2800" dirty="0"/>
              <a:t> on saavutettavissa, jos tehtävä on haastava ja ihminen uskoo tehtävästä selviytymiseensä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Oppimismotivaatioon vaikuttavia tekijöitä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599" y="2160590"/>
            <a:ext cx="7101386" cy="3880773"/>
          </a:xfrm>
        </p:spPr>
        <p:txBody>
          <a:bodyPr>
            <a:noAutofit/>
          </a:bodyPr>
          <a:lstStyle/>
          <a:p>
            <a:pPr lvl="0"/>
            <a:r>
              <a:rPr lang="fi-FI" sz="2400" dirty="0"/>
              <a:t>sisäinen motivaatio vs. ulkoinen motivaatio</a:t>
            </a:r>
          </a:p>
          <a:p>
            <a:pPr lvl="0"/>
            <a:r>
              <a:rPr lang="fi-FI" sz="2400" dirty="0"/>
              <a:t>aiemmat samankaltaiset oppimiskokemukset ja niiden pohjalta tapahtuva ennakointi onnistumisesta/epäonnistumisesta</a:t>
            </a:r>
          </a:p>
          <a:p>
            <a:pPr lvl="0"/>
            <a:r>
              <a:rPr lang="fi-FI" sz="2400" dirty="0"/>
              <a:t>pystyvyysuskomukset = omaan itseen ja suoriutumiseen liittyviä uskomuksia</a:t>
            </a:r>
          </a:p>
          <a:p>
            <a:pPr lvl="0"/>
            <a:r>
              <a:rPr lang="fi-FI" sz="2400" dirty="0"/>
              <a:t>tavoitteiden laatiminen ja tiedostaminen</a:t>
            </a:r>
          </a:p>
          <a:p>
            <a:pPr lvl="0"/>
            <a:r>
              <a:rPr lang="fi-FI" sz="2400" dirty="0"/>
              <a:t>taito asettaa asiat tärkeysjärjestykseen</a:t>
            </a:r>
          </a:p>
          <a:p>
            <a:pPr lvl="0"/>
            <a:r>
              <a:rPr lang="fi-FI" sz="2400" dirty="0"/>
              <a:t>välitavoitteiden asettaminen</a:t>
            </a:r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395</TotalTime>
  <Words>630</Words>
  <Application>Microsoft Office PowerPoint</Application>
  <PresentationFormat>Näytössä katseltava diaesitys (4:3)</PresentationFormat>
  <Paragraphs>96</Paragraphs>
  <Slides>18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 3</vt:lpstr>
      <vt:lpstr>Pinta</vt:lpstr>
      <vt:lpstr>Oppimismotivaatio ja tehokas oppiminen</vt:lpstr>
      <vt:lpstr>Käsitys itsestä oppijana</vt:lpstr>
      <vt:lpstr>Käsitys itsestä oppijana (Dweck)</vt:lpstr>
      <vt:lpstr>PowerPoint-esitys</vt:lpstr>
      <vt:lpstr>Oppimismotivaatio</vt:lpstr>
      <vt:lpstr>VASTAA KYSYMYKSIIN VIHKOOSI:</vt:lpstr>
      <vt:lpstr>Itseohjautuvuusteoria (Ryan &amp; Deci) </vt:lpstr>
      <vt:lpstr>Virtaus eli flow (Csikszentmihályi)</vt:lpstr>
      <vt:lpstr>Oppimismotivaatioon vaikuttavia tekijöitä</vt:lpstr>
      <vt:lpstr>Tehokas oppiminen</vt:lpstr>
      <vt:lpstr>Opiskelumenetelmien tehokkuus (Dunlosky ym., 2013)</vt:lpstr>
      <vt:lpstr>Tavoiteorientaatiot</vt:lpstr>
      <vt:lpstr>Erilaisia tavoiteorientaatiota</vt:lpstr>
      <vt:lpstr>Muistin toiminnan tehostaminen (s.105-107)</vt:lpstr>
      <vt:lpstr>Muistin toiminnan tehostaminen (s.105-107)</vt:lpstr>
      <vt:lpstr>Oppimiseen liittyviä huolia ja haasteita</vt:lpstr>
      <vt:lpstr>Oppimiseen liittyviä haasteita ja onnistumisia</vt:lpstr>
      <vt:lpstr>OPISKELUMENETELMIEN TEHOKKUUS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Ikonen Marko</cp:lastModifiedBy>
  <cp:revision>86</cp:revision>
  <dcterms:created xsi:type="dcterms:W3CDTF">2016-04-22T12:08:07Z</dcterms:created>
  <dcterms:modified xsi:type="dcterms:W3CDTF">2018-11-16T10:42:48Z</dcterms:modified>
</cp:coreProperties>
</file>