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3"/>
  </p:notesMasterIdLst>
  <p:sldIdLst>
    <p:sldId id="256" r:id="rId2"/>
    <p:sldId id="269" r:id="rId3"/>
    <p:sldId id="257" r:id="rId4"/>
    <p:sldId id="259" r:id="rId5"/>
    <p:sldId id="267" r:id="rId6"/>
    <p:sldId id="266" r:id="rId7"/>
    <p:sldId id="260" r:id="rId8"/>
    <p:sldId id="261" r:id="rId9"/>
    <p:sldId id="264" r:id="rId10"/>
    <p:sldId id="265" r:id="rId11"/>
    <p:sldId id="268" r:id="rId12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ula Degerman" initials="PD" lastIdx="3" clrIdx="0">
    <p:extLst/>
  </p:cmAuthor>
  <p:cmAuthor id="2" name="Paula Degerman" initials="PD [2]" lastIdx="0" clrIdx="1">
    <p:extLst/>
  </p:cmAuthor>
  <p:cmAuthor id="3" name="Paula Degerman" initials="PD [3]" lastIdx="0" clrIdx="2">
    <p:extLst/>
  </p:cmAuthor>
  <p:cmAuthor id="4" name="Paula Degerman" initials="PD [4]" lastIdx="1" clrIdx="3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8640"/>
    <p:restoredTop sz="94674"/>
  </p:normalViewPr>
  <p:slideViewPr>
    <p:cSldViewPr snapToGrid="0" snapToObjects="1">
      <p:cViewPr varScale="1">
        <p:scale>
          <a:sx n="82" d="100"/>
          <a:sy n="82" d="100"/>
        </p:scale>
        <p:origin x="893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289AC4-A32B-714F-9F96-3D389C63A89A}" type="datetimeFigureOut">
              <a:rPr lang="fi-FI" smtClean="0"/>
              <a:t>11.11.2018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669939-1E8E-3D4C-93E8-47AEED8C0B5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76775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669939-1E8E-3D4C-93E8-47AEED8C0B59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156123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8E63BDBB-990C-4640-A20A-F8C20DA46A46}" type="datetimeFigureOut">
              <a:rPr lang="fi-FI" smtClean="0"/>
              <a:t>11.11.2018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02115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11.11.2018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3857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8E63BDBB-990C-4640-A20A-F8C20DA46A46}" type="datetimeFigureOut">
              <a:rPr lang="fi-FI" smtClean="0"/>
              <a:t>11.11.2018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457546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8E63BDBB-990C-4640-A20A-F8C20DA46A46}" type="datetimeFigureOut">
              <a:rPr lang="fi-FI" smtClean="0"/>
              <a:t>11.11.2018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393970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8E63BDBB-990C-4640-A20A-F8C20DA46A46}" type="datetimeFigureOut">
              <a:rPr lang="fi-FI" smtClean="0"/>
              <a:t>11.11.2018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682353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11.11.2018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581115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11.11.2018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993420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11.11.2018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983087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8E63BDBB-990C-4640-A20A-F8C20DA46A46}" type="datetimeFigureOut">
              <a:rPr lang="fi-FI" smtClean="0"/>
              <a:t>11.11.2018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32218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11.11.2018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74274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8E63BDBB-990C-4640-A20A-F8C20DA46A46}" type="datetimeFigureOut">
              <a:rPr lang="fi-FI" smtClean="0"/>
              <a:t>11.11.2018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99576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11.11.2018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52362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11.11.2018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67344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11.11.2018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72920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11.11.2018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82304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11.11.2018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72695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11.11.2018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3426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63BDBB-990C-4640-A20A-F8C20DA46A46}" type="datetimeFigureOut">
              <a:rPr lang="fi-FI" smtClean="0"/>
              <a:t>11.11.2018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8257479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b="1" dirty="0"/>
              <a:t>10. Oppimisen lajit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/>
              <a:t>(s. 112-123</a:t>
            </a:r>
            <a:r>
              <a:rPr lang="fi-FI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1669034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Mallioppiminen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z="2800" dirty="0"/>
              <a:t>toisen havainnointiin perustuvaa oppimista</a:t>
            </a:r>
          </a:p>
          <a:p>
            <a:pPr marL="0" lvl="0" indent="0">
              <a:buNone/>
            </a:pPr>
            <a:r>
              <a:rPr lang="fi-FI" sz="2800" dirty="0"/>
              <a:t>   → mallin jäljittely riippuu oletetuista seurauksista</a:t>
            </a:r>
          </a:p>
          <a:p>
            <a:pPr lvl="0"/>
            <a:r>
              <a:rPr lang="fi-FI" sz="2800" dirty="0"/>
              <a:t>sosiaalisen oppimisen teorian mukaan suurin osa ihmisen käyttäytymisestä malliopitaan</a:t>
            </a:r>
          </a:p>
          <a:p>
            <a:pPr lvl="0"/>
            <a:r>
              <a:rPr lang="fi-FI" sz="2800" dirty="0" err="1"/>
              <a:t>Banduran</a:t>
            </a:r>
            <a:r>
              <a:rPr lang="fi-FI" sz="2800" dirty="0"/>
              <a:t> </a:t>
            </a:r>
            <a:r>
              <a:rPr lang="fi-FI" sz="2800" dirty="0" err="1"/>
              <a:t>Bobo</a:t>
            </a:r>
            <a:r>
              <a:rPr lang="fi-FI" sz="2800" dirty="0"/>
              <a:t>-nukkekokeet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81980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800" dirty="0"/>
              <a:t>Kirjasta tehtävät s.123</a:t>
            </a:r>
          </a:p>
        </p:txBody>
      </p:sp>
    </p:spTree>
    <p:extLst>
      <p:ext uri="{BB962C8B-B14F-4D97-AF65-F5344CB8AC3E}">
        <p14:creationId xmlns:p14="http://schemas.microsoft.com/office/powerpoint/2010/main" val="25081525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Oppimiseen liittyviä huolia ja haasteita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800" dirty="0"/>
              <a:t>Miettikää ryhmissä tämän hetkiseen opiskeluun liittyviä huolia ja koettuja haasteita… listatkaa niitä paperille</a:t>
            </a:r>
          </a:p>
          <a:p>
            <a:r>
              <a:rPr lang="fi-FI" sz="2800" dirty="0"/>
              <a:t>Miettikää ryhmissä opiskeluun liittyviä hyviä kokemuksia ja onnistumisia… listatkaa niitä.</a:t>
            </a:r>
          </a:p>
        </p:txBody>
      </p:sp>
    </p:spTree>
    <p:extLst>
      <p:ext uri="{BB962C8B-B14F-4D97-AF65-F5344CB8AC3E}">
        <p14:creationId xmlns:p14="http://schemas.microsoft.com/office/powerpoint/2010/main" val="871910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Määritelmä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z="2800" dirty="0"/>
              <a:t>oppimisen laji = tapa oppia</a:t>
            </a:r>
          </a:p>
          <a:p>
            <a:pPr lvl="1"/>
            <a:r>
              <a:rPr lang="fi-FI" sz="2800" dirty="0"/>
              <a:t>esim. </a:t>
            </a:r>
            <a:r>
              <a:rPr lang="fi-FI" sz="2800" dirty="0" err="1"/>
              <a:t>habituaatio</a:t>
            </a:r>
            <a:r>
              <a:rPr lang="fi-FI" sz="2800" dirty="0"/>
              <a:t>, klassinen ja väline-ehdollistuminen, mallioppiminen (sosiaalinen oppiminen)sekä kognitiivinen oppiminen (</a:t>
            </a:r>
            <a:r>
              <a:rPr lang="fi-FI" sz="2800"/>
              <a:t>tavoitteellinen oppiminen)</a:t>
            </a:r>
            <a:endParaRPr lang="fi-FI" sz="2800" dirty="0"/>
          </a:p>
          <a:p>
            <a:pPr lvl="0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26415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err="1"/>
              <a:t>Habituaatio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fi-FI" sz="2800" dirty="0"/>
              <a:t>tottumista samanlaisina esiintyviin ympäristön ärsykkeisiin</a:t>
            </a:r>
          </a:p>
          <a:p>
            <a:pPr marL="0" lvl="0" indent="0">
              <a:buNone/>
            </a:pPr>
            <a:r>
              <a:rPr lang="fi-FI" sz="2800" dirty="0"/>
              <a:t>   → toistuviin ärsykkeisiin reagointi vähenee tai loppuu kokonaan</a:t>
            </a:r>
          </a:p>
          <a:p>
            <a:pPr lvl="0"/>
            <a:r>
              <a:rPr lang="fi-FI" sz="2800" dirty="0"/>
              <a:t>tahatonta oppimista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95835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Tutkikaa 3 hengen ryhmissä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lang="fi-FI" sz="2800" dirty="0"/>
              <a:t>Klassinen ehdollistuminen 112 - 116</a:t>
            </a:r>
          </a:p>
          <a:p>
            <a:pPr marL="457200" indent="-457200">
              <a:buAutoNum type="arabicPeriod"/>
            </a:pPr>
            <a:r>
              <a:rPr lang="fi-FI" sz="2800" dirty="0"/>
              <a:t>Välineellinen ehdollistuminen 11 7- 119</a:t>
            </a:r>
          </a:p>
          <a:p>
            <a:pPr marL="457200" indent="-457200">
              <a:buAutoNum type="arabicPeriod"/>
            </a:pPr>
            <a:r>
              <a:rPr lang="fi-FI" sz="2800" dirty="0"/>
              <a:t>Sosiaalisen oppimisen teoria ja mallioppiminen 120 - 122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Ydinasiat kirjasta vihkoon , lue ja selvitä </a:t>
            </a:r>
            <a:r>
              <a:rPr lang="fi-FI" b="1" dirty="0"/>
              <a:t>myös oppimisen lajeihin liittyvät tutkimukset</a:t>
            </a:r>
          </a:p>
          <a:p>
            <a:pPr marL="0" indent="0">
              <a:buNone/>
            </a:pPr>
            <a:r>
              <a:rPr lang="fi-FI" dirty="0"/>
              <a:t>Opettaminen muille pienryhmäläisille</a:t>
            </a:r>
          </a:p>
        </p:txBody>
      </p:sp>
    </p:spTree>
    <p:extLst>
      <p:ext uri="{BB962C8B-B14F-4D97-AF65-F5344CB8AC3E}">
        <p14:creationId xmlns:p14="http://schemas.microsoft.com/office/powerpoint/2010/main" val="23005573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Tutkimuksia oppimisen lajeista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arenR"/>
            </a:pPr>
            <a:r>
              <a:rPr lang="fi-FI" sz="2800" dirty="0"/>
              <a:t>Klassinen ehdollistuminen koiralla (s.113-114)</a:t>
            </a:r>
          </a:p>
          <a:p>
            <a:pPr marL="457200" indent="-457200">
              <a:buAutoNum type="arabicParenR"/>
            </a:pPr>
            <a:r>
              <a:rPr lang="fi-FI" sz="2800" dirty="0"/>
              <a:t>Klassinen ehdollistuminen: Watson &amp; </a:t>
            </a:r>
            <a:r>
              <a:rPr lang="fi-FI" sz="2800" dirty="0" err="1"/>
              <a:t>Rayner</a:t>
            </a:r>
            <a:r>
              <a:rPr lang="fi-FI" sz="2800" dirty="0"/>
              <a:t>, Pikku Albert-koe (s.116) </a:t>
            </a:r>
          </a:p>
          <a:p>
            <a:pPr marL="457200" indent="-457200">
              <a:buAutoNum type="arabicParenR"/>
            </a:pPr>
            <a:r>
              <a:rPr lang="fi-FI" sz="2800" dirty="0"/>
              <a:t>Välineellinen ehdollistuminen: </a:t>
            </a:r>
            <a:r>
              <a:rPr lang="fi-FI" sz="2800" dirty="0" err="1"/>
              <a:t>B.F.Skinner</a:t>
            </a:r>
            <a:r>
              <a:rPr lang="fi-FI" sz="2800" dirty="0"/>
              <a:t>, eläinkokeet kyyhkysillä</a:t>
            </a:r>
          </a:p>
          <a:p>
            <a:pPr marL="457200" indent="-457200">
              <a:buAutoNum type="arabicParenR"/>
            </a:pPr>
            <a:r>
              <a:rPr lang="fi-FI" sz="2800" dirty="0"/>
              <a:t>Sosiaalinen oppiminen, mallioppiminen, </a:t>
            </a:r>
            <a:r>
              <a:rPr lang="fi-FI" sz="2800" dirty="0" err="1"/>
              <a:t>Bandura</a:t>
            </a:r>
            <a:r>
              <a:rPr lang="fi-FI" sz="2800" dirty="0"/>
              <a:t>: </a:t>
            </a:r>
            <a:r>
              <a:rPr lang="fi-FI" sz="2800" dirty="0" err="1"/>
              <a:t>Bobo</a:t>
            </a:r>
            <a:r>
              <a:rPr lang="fi-FI" sz="2800" dirty="0"/>
              <a:t>-nukke koe</a:t>
            </a:r>
          </a:p>
        </p:txBody>
      </p:sp>
    </p:spTree>
    <p:extLst>
      <p:ext uri="{BB962C8B-B14F-4D97-AF65-F5344CB8AC3E}">
        <p14:creationId xmlns:p14="http://schemas.microsoft.com/office/powerpoint/2010/main" val="34487832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Klassinen ehdollistuminen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z="2800" dirty="0"/>
              <a:t>opitaan reagoimaan ärsykkeisiin, joihin ei ole aikaisemmin reagoitu</a:t>
            </a:r>
          </a:p>
          <a:p>
            <a:pPr lvl="0"/>
            <a:r>
              <a:rPr lang="fi-FI" sz="2800" dirty="0"/>
              <a:t>tahatonta oppimista</a:t>
            </a:r>
          </a:p>
          <a:p>
            <a:pPr lvl="0"/>
            <a:r>
              <a:rPr lang="fi-FI" sz="2800" dirty="0"/>
              <a:t>ehdollistamisen vaiheet</a:t>
            </a:r>
          </a:p>
          <a:p>
            <a:pPr marL="457200" lvl="1" indent="0">
              <a:buNone/>
            </a:pPr>
            <a:r>
              <a:rPr lang="fi-FI" sz="2800" dirty="0"/>
              <a:t>1. ehdoton ärsyke → ehdoton refleksi</a:t>
            </a:r>
          </a:p>
          <a:p>
            <a:pPr marL="457200" lvl="1" indent="0">
              <a:buNone/>
            </a:pPr>
            <a:r>
              <a:rPr lang="fi-FI" sz="2800" dirty="0"/>
              <a:t>2. neutraali ärsyke + ehdoton ärsyke → ehdoton refleksi</a:t>
            </a:r>
          </a:p>
          <a:p>
            <a:pPr marL="457200" lvl="1" indent="0">
              <a:buNone/>
            </a:pPr>
            <a:r>
              <a:rPr lang="fi-FI" sz="2800" dirty="0"/>
              <a:t>3. ehdollinen ärsyke (ent. neutraali ärsyke) → ehdollinen refleksi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06481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fi-FI" sz="2800" dirty="0"/>
              <a:t>keskeisiä periaatteita</a:t>
            </a:r>
          </a:p>
          <a:p>
            <a:pPr lvl="1"/>
            <a:r>
              <a:rPr lang="fi-FI" sz="2800" dirty="0"/>
              <a:t>ärsykkeen yleistyminen </a:t>
            </a:r>
          </a:p>
          <a:p>
            <a:pPr lvl="1"/>
            <a:r>
              <a:rPr lang="fi-FI" sz="2800" dirty="0"/>
              <a:t>ärsykkeen erottelu </a:t>
            </a:r>
          </a:p>
          <a:p>
            <a:pPr lvl="1"/>
            <a:r>
              <a:rPr lang="fi-FI" sz="2800" dirty="0"/>
              <a:t>ehdollisen refleksin sammuminen </a:t>
            </a:r>
          </a:p>
          <a:p>
            <a:pPr lvl="0"/>
            <a:r>
              <a:rPr lang="fi-FI" sz="2800" dirty="0"/>
              <a:t>Pavlovin koirakokeet</a:t>
            </a:r>
          </a:p>
          <a:p>
            <a:pPr lvl="0"/>
            <a:r>
              <a:rPr lang="fi-FI" sz="2800" dirty="0"/>
              <a:t>Watsonin ja </a:t>
            </a:r>
            <a:r>
              <a:rPr lang="fi-FI" sz="2800" dirty="0" err="1"/>
              <a:t>Raynerin</a:t>
            </a:r>
            <a:r>
              <a:rPr lang="fi-FI" sz="2800" dirty="0"/>
              <a:t> Pikku Albert -kokeet</a:t>
            </a:r>
          </a:p>
          <a:p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350099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Välineellinen ehdollistuminen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z="2800" dirty="0"/>
              <a:t>opitaan käyttäytymisen seurauksista</a:t>
            </a:r>
          </a:p>
          <a:p>
            <a:pPr lvl="0"/>
            <a:r>
              <a:rPr lang="fi-FI" sz="2800" dirty="0"/>
              <a:t>keskeisiä periaatteita</a:t>
            </a:r>
          </a:p>
          <a:p>
            <a:pPr lvl="1"/>
            <a:r>
              <a:rPr lang="fi-FI" sz="2800" dirty="0"/>
              <a:t>vaikutuksen laki </a:t>
            </a:r>
          </a:p>
          <a:p>
            <a:pPr lvl="1"/>
            <a:r>
              <a:rPr lang="fi-FI" sz="2800" dirty="0"/>
              <a:t>vahvistaminen (palkitsemista)</a:t>
            </a:r>
          </a:p>
          <a:p>
            <a:pPr lvl="1"/>
            <a:r>
              <a:rPr lang="fi-FI" sz="2800" dirty="0"/>
              <a:t>rankaiseminen</a:t>
            </a:r>
          </a:p>
          <a:p>
            <a:pPr lvl="0"/>
            <a:r>
              <a:rPr lang="fi-FI" sz="2800" dirty="0" err="1"/>
              <a:t>Thorndiken</a:t>
            </a:r>
            <a:r>
              <a:rPr lang="fi-FI" sz="2800" dirty="0"/>
              <a:t> kissakokeet, Skinnerin kyyhkyskokeet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53613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iivistymisjuova">
  <a:themeElements>
    <a:clrScheme name="Tiivistymisjuova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Tiivistymisjuova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iivistymisjuova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Tiivistymisjuova</Template>
  <TotalTime>118</TotalTime>
  <Words>276</Words>
  <Application>Microsoft Office PowerPoint</Application>
  <PresentationFormat>Näytössä katseltava diaesitys (4:3)</PresentationFormat>
  <Paragraphs>51</Paragraphs>
  <Slides>11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5" baseType="lpstr">
      <vt:lpstr>Arial</vt:lpstr>
      <vt:lpstr>Calibri</vt:lpstr>
      <vt:lpstr>Century Gothic</vt:lpstr>
      <vt:lpstr>Tiivistymisjuova</vt:lpstr>
      <vt:lpstr>10. Oppimisen lajit</vt:lpstr>
      <vt:lpstr>Oppimiseen liittyviä huolia ja haasteita</vt:lpstr>
      <vt:lpstr>Määritelmä</vt:lpstr>
      <vt:lpstr>Habituaatio</vt:lpstr>
      <vt:lpstr>Tutkikaa 3 hengen ryhmissä</vt:lpstr>
      <vt:lpstr>Tutkimuksia oppimisen lajeista</vt:lpstr>
      <vt:lpstr>Klassinen ehdollistuminen</vt:lpstr>
      <vt:lpstr>PowerPoint-esitys</vt:lpstr>
      <vt:lpstr>Välineellinen ehdollistuminen</vt:lpstr>
      <vt:lpstr>Mallioppiminen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Paula Degerman</dc:creator>
  <cp:lastModifiedBy>marko ikonen</cp:lastModifiedBy>
  <cp:revision>74</cp:revision>
  <dcterms:created xsi:type="dcterms:W3CDTF">2016-04-22T12:08:07Z</dcterms:created>
  <dcterms:modified xsi:type="dcterms:W3CDTF">2018-11-11T14:08:41Z</dcterms:modified>
</cp:coreProperties>
</file>