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258" r:id="rId6"/>
    <p:sldId id="259" r:id="rId7"/>
    <p:sldId id="260" r:id="rId8"/>
    <p:sldId id="263" r:id="rId9"/>
    <p:sldId id="261" r:id="rId10"/>
  </p:sldIdLst>
  <p:sldSz cx="12192000" cy="6858000"/>
  <p:notesSz cx="6669088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7" autoAdjust="0"/>
  </p:normalViewPr>
  <p:slideViewPr>
    <p:cSldViewPr showGuides="1">
      <p:cViewPr varScale="1">
        <p:scale>
          <a:sx n="76" d="100"/>
          <a:sy n="76" d="100"/>
        </p:scale>
        <p:origin x="318" y="102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10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11.12.2023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11.12.2023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11.12.2023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11.12.2023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11.12.2023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11.12.2023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11.12.2023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11.12.2023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11.12.2023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11.12.2023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11.12.2023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11.12.2023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11.12.2023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11.12.2023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11.12.2023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id/ec8adef48bb" TargetMode="External"/><Relationship Id="rId2" Type="http://schemas.openxmlformats.org/officeDocument/2006/relationships/hyperlink" Target="https://peda.net/id/ee56d8868bb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eda.net/jyu/okl/ko/kpa/pienryhmien-sivut/lukuvuoden-2021-2022-pienryhmien-omat-sivut22/nitan-ryhm%C3%A4" TargetMode="External"/><Relationship Id="rId4" Type="http://schemas.openxmlformats.org/officeDocument/2006/relationships/hyperlink" Target="https://peda.net/id/4a597e0814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jyu/okl/ko/kpa/pienryhmien-sivut/lukuvuoden-2021-2022-pienryhmien-omat-sivut22/nitan-ryhm%C3%A4" TargetMode="External"/><Relationship Id="rId2" Type="http://schemas.openxmlformats.org/officeDocument/2006/relationships/hyperlink" Target="https://peda.net/id/cb179bc0148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KTKP050 Vuorovaikutus ja yhteistyö</a:t>
            </a:r>
            <a:br>
              <a:rPr lang="fi-FI" dirty="0"/>
            </a:br>
            <a:r>
              <a:rPr lang="fi-FI" dirty="0"/>
              <a:t>Opehuone 3</a:t>
            </a:r>
            <a:br>
              <a:rPr lang="fi-FI" dirty="0"/>
            </a:br>
            <a:r>
              <a:rPr lang="fi-FI" dirty="0"/>
              <a:t>Matti Itkonen (Mikko Hiljanen)</a:t>
            </a:r>
            <a:endParaRPr lang="fi-FI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5" y="4941168"/>
            <a:ext cx="11233150" cy="1080120"/>
          </a:xfrm>
        </p:spPr>
        <p:txBody>
          <a:bodyPr/>
          <a:lstStyle/>
          <a:p>
            <a:r>
              <a:rPr lang="fi-FI" dirty="0"/>
              <a:t>11.12.2023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11.12.2023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249D07-61B9-4852-B9A4-09459837F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Messujen tarkastelu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F7AB745-6F70-45F1-8215-D4666BCB4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64B7D88-3C28-4003-A306-8574D3CCB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809119E-A889-4E96-888D-C84E1100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D8296D02-1F26-4089-A9D1-75BC6C5043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3383954"/>
          </a:xfrm>
        </p:spPr>
        <p:txBody>
          <a:bodyPr/>
          <a:lstStyle/>
          <a:p>
            <a:r>
              <a:rPr lang="fi-FI" dirty="0"/>
              <a:t>Messupisteiden esittely</a:t>
            </a:r>
          </a:p>
          <a:p>
            <a:pPr lvl="1"/>
            <a:r>
              <a:rPr lang="fi-FI" dirty="0"/>
              <a:t>Luonnehtikaa lyhyesti messupisteitä, joihin tutustuitte.</a:t>
            </a:r>
          </a:p>
          <a:p>
            <a:pPr lvl="2"/>
            <a:r>
              <a:rPr lang="fi-FI" dirty="0"/>
              <a:t>Aihe tiivistetysti. Mitä teidän piti tehdä? Millaisia aktivoivia tehtäviä oli? Miten ne onnistuivat? Jne.</a:t>
            </a:r>
          </a:p>
          <a:p>
            <a:pPr lvl="1"/>
            <a:r>
              <a:rPr lang="fi-FI" dirty="0"/>
              <a:t>Yhteinen keskustelu:</a:t>
            </a:r>
          </a:p>
          <a:p>
            <a:pPr lvl="2"/>
            <a:r>
              <a:rPr lang="fi-FI" dirty="0"/>
              <a:t>Oliko jokin messupiste erityisen toimiva? Millaiset tehtävät tai aktiviteetit messuilla toimivat?</a:t>
            </a:r>
          </a:p>
          <a:p>
            <a:pPr lvl="3"/>
            <a:r>
              <a:rPr lang="fi-FI" dirty="0"/>
              <a:t>Miksi?</a:t>
            </a:r>
          </a:p>
          <a:p>
            <a:pPr lvl="2"/>
            <a:r>
              <a:rPr lang="fi-FI" dirty="0"/>
              <a:t>Millaiset tehtävät tai aktiviteetit eivät olleet onnistuneita?</a:t>
            </a:r>
          </a:p>
          <a:p>
            <a:pPr lvl="2"/>
            <a:r>
              <a:rPr lang="fi-FI" dirty="0"/>
              <a:t>Miten ryhmänne toimi messuilla?</a:t>
            </a:r>
          </a:p>
          <a:p>
            <a:pPr lvl="3"/>
            <a:r>
              <a:rPr lang="fi-FI" dirty="0"/>
              <a:t>Osallistuivatko kaikki jäsenet tasapuolisesti ja aktiivisesti? Jne.</a:t>
            </a:r>
          </a:p>
          <a:p>
            <a:pPr lvl="2"/>
            <a:r>
              <a:rPr lang="fi-FI" dirty="0"/>
              <a:t>Mitä opitte vuorovaikutuksesta ja ryhmäilmiöistä?</a:t>
            </a:r>
          </a:p>
          <a:p>
            <a:pPr lvl="3"/>
            <a:r>
              <a:rPr lang="fi-FI" dirty="0"/>
              <a:t>Syventyikö osaamisenne? Syventyi/ei syventynyt – mistä syystä?</a:t>
            </a:r>
          </a:p>
        </p:txBody>
      </p:sp>
    </p:spTree>
    <p:extLst>
      <p:ext uri="{BB962C8B-B14F-4D97-AF65-F5344CB8AC3E}">
        <p14:creationId xmlns:p14="http://schemas.microsoft.com/office/powerpoint/2010/main" val="130333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A483CA-A709-4873-B53B-F7969825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Oman messupisteen </a:t>
            </a:r>
            <a:r>
              <a:rPr lang="fi-FI" dirty="0"/>
              <a:t>puntarointi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1166A2A-A4CF-4021-A281-702CF8E1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1ABF856-894E-405E-9978-29ED8CE80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6395E2E-2F34-48F2-A278-94302BDE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364AAF0-65B0-401A-BE00-A3CF502FB2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39" y="1772643"/>
            <a:ext cx="10657135" cy="4392612"/>
          </a:xfrm>
        </p:spPr>
        <p:txBody>
          <a:bodyPr/>
          <a:lstStyle/>
          <a:p>
            <a:pPr marL="0" indent="0" algn="l">
              <a:buNone/>
            </a:pP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TEHTÄVÄNANTO: Ryhmä syventyy teemaansa luentojen, kirjallisuuden, opehuone- ja suurryhmätapaamisten herättämien ajatusten sekä ajankohtaisten media-aineistojen avulla. Teeman sisällä valitaan jokin/joitakin ilmiöitä, jotka kiinnostavat ja vaativat </a:t>
            </a:r>
            <a:r>
              <a:rPr lang="fi-FI" sz="1400" dirty="0">
                <a:solidFill>
                  <a:srgbClr val="333333"/>
                </a:solidFill>
                <a:latin typeface="Ubuntu"/>
              </a:rPr>
              <a:t>lisätarkastelua</a:t>
            </a: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, herättävät ihmetystä/ahdistusta/kummastusta tai josta ette tiedä tarpeeksi. </a:t>
            </a:r>
            <a:r>
              <a:rPr lang="fi-FI" sz="1400" dirty="0">
                <a:solidFill>
                  <a:srgbClr val="333333"/>
                </a:solidFill>
                <a:latin typeface="Ubuntu"/>
              </a:rPr>
              <a:t>Opehuone</a:t>
            </a: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 jakaantuu </a:t>
            </a:r>
            <a:r>
              <a:rPr lang="fi-FI" sz="1400" dirty="0">
                <a:solidFill>
                  <a:srgbClr val="333333"/>
                </a:solidFill>
                <a:latin typeface="Ubuntu"/>
              </a:rPr>
              <a:t>pienryhmiin</a:t>
            </a: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, jotka </a:t>
            </a:r>
            <a:r>
              <a:rPr lang="fi-FI" sz="1400" dirty="0">
                <a:solidFill>
                  <a:srgbClr val="333333"/>
                </a:solidFill>
                <a:latin typeface="Ubuntu"/>
              </a:rPr>
              <a:t>tutkiskelevat</a:t>
            </a: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 näitä ilmiöitä.</a:t>
            </a:r>
          </a:p>
          <a:p>
            <a:pPr marL="0" indent="0" algn="l">
              <a:buNone/>
            </a:pPr>
            <a:r>
              <a:rPr lang="fi-FI" sz="1400" b="0" i="0" dirty="0">
                <a:solidFill>
                  <a:srgbClr val="333333"/>
                </a:solidFill>
                <a:effectLst/>
                <a:latin typeface="Ubuntu"/>
              </a:rPr>
              <a:t>Laaditte omasta teemastanne ilmiöidenne avulla muita aineenopettajaopiskelijoita aktivoivan oppimistuokion sekä oppimistuokioon orientoivan ennakkomateriaalin.</a:t>
            </a:r>
            <a:endParaRPr lang="fi-FI" sz="1400" dirty="0"/>
          </a:p>
          <a:p>
            <a:r>
              <a:rPr lang="fi-FI" sz="1400" dirty="0"/>
              <a:t>Yleinen keskustelu messupisteestä</a:t>
            </a:r>
          </a:p>
          <a:p>
            <a:pPr lvl="1"/>
            <a:r>
              <a:rPr lang="fi-FI" sz="1400" dirty="0"/>
              <a:t>Oletteko tyytyväisiä messupisteeseenne?</a:t>
            </a:r>
          </a:p>
          <a:p>
            <a:pPr lvl="2"/>
            <a:r>
              <a:rPr lang="fi-FI" sz="1400" dirty="0"/>
              <a:t>Miksi, miksette?</a:t>
            </a:r>
          </a:p>
          <a:p>
            <a:pPr lvl="2"/>
            <a:r>
              <a:rPr lang="fi-FI" sz="1400" dirty="0"/>
              <a:t>Miten se täytti tehtävänannon?</a:t>
            </a:r>
          </a:p>
          <a:p>
            <a:pPr lvl="2"/>
            <a:r>
              <a:rPr lang="fi-FI" sz="1400" dirty="0"/>
              <a:t>Perustuen messujen kokemukseen, mitä olisi voinut tehdä toisin?</a:t>
            </a:r>
          </a:p>
          <a:p>
            <a:pPr lvl="1"/>
            <a:r>
              <a:rPr lang="fi-FI" sz="1400" dirty="0"/>
              <a:t>Syvenikö osaamisenne messupistettä tehdessänne?</a:t>
            </a:r>
          </a:p>
          <a:p>
            <a:pPr lvl="2"/>
            <a:r>
              <a:rPr lang="fi-FI" sz="1400" dirty="0"/>
              <a:t>Miksi, miksei?</a:t>
            </a:r>
          </a:p>
          <a:p>
            <a:pPr lvl="1"/>
            <a:r>
              <a:rPr lang="fi-FI" sz="1400" dirty="0"/>
              <a:t>Mitä mieltä olette koko opehuoneen toiminnasta ryhmänä tehtävää tehdessänne?</a:t>
            </a:r>
          </a:p>
          <a:p>
            <a:pPr lvl="2"/>
            <a:endParaRPr lang="fi-FI" sz="1400" dirty="0"/>
          </a:p>
          <a:p>
            <a:pPr lvl="1"/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80036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702208-4DB2-4F0B-A73F-108DBBC18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ja teematehtävän arviointi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50328A7-4FA0-43A7-B829-592AADF40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0ABE5A6-8391-473F-A6A7-9410C8D5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7F7C175-A1EC-410B-BF5D-4D5E1BA2A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B51D2821-C2BD-4B3E-871F-B38E5F02D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3599978"/>
          </a:xfrm>
        </p:spPr>
        <p:txBody>
          <a:bodyPr/>
          <a:lstStyle/>
          <a:p>
            <a:pPr marL="0" indent="0">
              <a:buNone/>
            </a:pPr>
            <a:endParaRPr lang="fi-FI" dirty="0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1445FD5D-06F8-41BC-B692-1AF6198C8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49345"/>
              </p:ext>
            </p:extLst>
          </p:nvPr>
        </p:nvGraphicFramePr>
        <p:xfrm>
          <a:off x="1040433" y="1783080"/>
          <a:ext cx="10657134" cy="3291840"/>
        </p:xfrm>
        <a:graphic>
          <a:graphicData uri="http://schemas.openxmlformats.org/drawingml/2006/table">
            <a:tbl>
              <a:tblPr/>
              <a:tblGrid>
                <a:gridCol w="3552378">
                  <a:extLst>
                    <a:ext uri="{9D8B030D-6E8A-4147-A177-3AD203B41FA5}">
                      <a16:colId xmlns:a16="http://schemas.microsoft.com/office/drawing/2014/main" val="2074033075"/>
                    </a:ext>
                  </a:extLst>
                </a:gridCol>
                <a:gridCol w="3552378">
                  <a:extLst>
                    <a:ext uri="{9D8B030D-6E8A-4147-A177-3AD203B41FA5}">
                      <a16:colId xmlns:a16="http://schemas.microsoft.com/office/drawing/2014/main" val="90814692"/>
                    </a:ext>
                  </a:extLst>
                </a:gridCol>
                <a:gridCol w="3552378">
                  <a:extLst>
                    <a:ext uri="{9D8B030D-6E8A-4147-A177-3AD203B41FA5}">
                      <a16:colId xmlns:a16="http://schemas.microsoft.com/office/drawing/2014/main" val="1024133189"/>
                    </a:ext>
                  </a:extLst>
                </a:gridCol>
              </a:tblGrid>
              <a:tr h="635169">
                <a:tc>
                  <a:txBody>
                    <a:bodyPr/>
                    <a:lstStyle/>
                    <a:p>
                      <a:pPr algn="l" fontAlgn="t"/>
                      <a:r>
                        <a:rPr lang="fi-FI">
                          <a:effectLst/>
                        </a:rPr>
                        <a:t>Arvioinnin kohde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>
                          <a:effectLst/>
                        </a:rPr>
                        <a:t>Arvioinnin tapa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>
                          <a:effectLst/>
                        </a:rPr>
                        <a:t>Osuus opintojakson</a:t>
                      </a:r>
                      <a:br>
                        <a:rPr lang="fi-FI">
                          <a:effectLst/>
                        </a:rPr>
                      </a:br>
                      <a:r>
                        <a:rPr lang="fi-FI">
                          <a:effectLst/>
                        </a:rPr>
                        <a:t>kokonaisarvosanasta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512091"/>
                  </a:ext>
                </a:extLst>
              </a:tr>
              <a:tr h="907384">
                <a:tc>
                  <a:txBody>
                    <a:bodyPr/>
                    <a:lstStyle/>
                    <a:p>
                      <a:pPr algn="l" fontAlgn="t"/>
                      <a:r>
                        <a:rPr lang="fi-FI" dirty="0">
                          <a:effectLst/>
                        </a:rPr>
                        <a:t>Opehuoneen/pienryhmänne</a:t>
                      </a:r>
                      <a:br>
                        <a:rPr lang="fi-FI" dirty="0">
                          <a:effectLst/>
                        </a:rPr>
                      </a:br>
                      <a:r>
                        <a:rPr lang="fi-FI" dirty="0">
                          <a:effectLst/>
                        </a:rPr>
                        <a:t>työskentely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dirty="0">
                          <a:effectLst/>
                        </a:rPr>
                        <a:t>kriteeriperustainen</a:t>
                      </a:r>
                      <a:br>
                        <a:rPr lang="fi-FI" dirty="0">
                          <a:effectLst/>
                        </a:rPr>
                      </a:br>
                      <a:r>
                        <a:rPr lang="fi-FI" dirty="0">
                          <a:effectLst/>
                        </a:rPr>
                        <a:t>sanallinen ja numeerinen</a:t>
                      </a:r>
                      <a:br>
                        <a:rPr lang="fi-FI" dirty="0">
                          <a:effectLst/>
                        </a:rPr>
                      </a:br>
                      <a:r>
                        <a:rPr lang="fi-FI" dirty="0">
                          <a:effectLst/>
                        </a:rPr>
                        <a:t>pienryhmän itsearviointi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dirty="0">
                          <a:effectLst/>
                        </a:rPr>
                        <a:t>20%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015841"/>
                  </a:ext>
                </a:extLst>
              </a:tr>
              <a:tr h="1724030">
                <a:tc>
                  <a:txBody>
                    <a:bodyPr/>
                    <a:lstStyle/>
                    <a:p>
                      <a:pPr algn="l" fontAlgn="t"/>
                      <a:r>
                        <a:rPr lang="fi-FI" dirty="0" err="1">
                          <a:effectLst/>
                        </a:rPr>
                        <a:t>PROpe</a:t>
                      </a:r>
                      <a:r>
                        <a:rPr lang="fi-FI" dirty="0">
                          <a:effectLst/>
                        </a:rPr>
                        <a:t>-työskentely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>
                          <a:effectLst/>
                        </a:rPr>
                        <a:t>kriteeriperustainen sanallinen</a:t>
                      </a:r>
                      <a:br>
                        <a:rPr lang="fi-FI">
                          <a:effectLst/>
                        </a:rPr>
                      </a:br>
                      <a:r>
                        <a:rPr lang="fi-FI">
                          <a:effectLst/>
                        </a:rPr>
                        <a:t>ja numeerinen henkilökohtainen </a:t>
                      </a:r>
                      <a:br>
                        <a:rPr lang="fi-FI">
                          <a:effectLst/>
                        </a:rPr>
                      </a:br>
                      <a:r>
                        <a:rPr lang="fi-FI">
                          <a:effectLst/>
                        </a:rPr>
                        <a:t>itsearviointi</a:t>
                      </a:r>
                      <a:br>
                        <a:rPr lang="fi-FI">
                          <a:effectLst/>
                        </a:rPr>
                      </a:br>
                      <a:br>
                        <a:rPr lang="fi-FI">
                          <a:effectLst/>
                        </a:rPr>
                      </a:br>
                      <a:r>
                        <a:rPr lang="fi-FI">
                          <a:effectLst/>
                        </a:rPr>
                        <a:t>kriteeriperustainen sanallinen ja</a:t>
                      </a:r>
                      <a:br>
                        <a:rPr lang="fi-FI">
                          <a:effectLst/>
                        </a:rPr>
                      </a:br>
                      <a:r>
                        <a:rPr lang="fi-FI">
                          <a:effectLst/>
                        </a:rPr>
                        <a:t>numeerinen opettaja-arviointi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dirty="0">
                          <a:effectLst/>
                        </a:rPr>
                        <a:t>20%</a:t>
                      </a:r>
                      <a:br>
                        <a:rPr lang="fi-FI" dirty="0">
                          <a:effectLst/>
                        </a:rPr>
                      </a:br>
                      <a:br>
                        <a:rPr lang="fi-FI" dirty="0">
                          <a:effectLst/>
                        </a:rPr>
                      </a:br>
                      <a:br>
                        <a:rPr lang="fi-FI" dirty="0">
                          <a:effectLst/>
                        </a:rPr>
                      </a:br>
                      <a:br>
                        <a:rPr lang="fi-FI" dirty="0">
                          <a:effectLst/>
                        </a:rPr>
                      </a:br>
                      <a:r>
                        <a:rPr lang="fi-FI" dirty="0">
                          <a:effectLst/>
                        </a:rPr>
                        <a:t>60%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532969"/>
                  </a:ext>
                </a:extLst>
              </a:tr>
            </a:tbl>
          </a:graphicData>
        </a:graphic>
      </p:graphicFrame>
      <p:sp>
        <p:nvSpPr>
          <p:cNvPr id="9" name="Tekstiruutu 8">
            <a:extLst>
              <a:ext uri="{FF2B5EF4-FFF2-40B4-BE49-F238E27FC236}">
                <a16:creationId xmlns:a16="http://schemas.microsoft.com/office/drawing/2014/main" id="{EF1EE52E-5042-40A0-8629-9761E6744088}"/>
              </a:ext>
            </a:extLst>
          </p:cNvPr>
          <p:cNvSpPr txBox="1"/>
          <p:nvPr/>
        </p:nvSpPr>
        <p:spPr>
          <a:xfrm>
            <a:off x="1055439" y="5661248"/>
            <a:ext cx="9793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0" i="0" dirty="0">
                <a:solidFill>
                  <a:srgbClr val="333333"/>
                </a:solidFill>
                <a:effectLst/>
                <a:latin typeface="Ubuntu"/>
              </a:rPr>
              <a:t>HUOM. Opettajalla on mahdollisuus arviointikriteerien perusteella nostaa tai laskea kokonaisarvosanaa tai palauttaa opiskelijan itsearviointi ja/tai </a:t>
            </a:r>
            <a:r>
              <a:rPr lang="fi-FI" b="0" i="0" dirty="0" err="1">
                <a:solidFill>
                  <a:srgbClr val="333333"/>
                </a:solidFill>
                <a:effectLst/>
                <a:latin typeface="Ubuntu"/>
              </a:rPr>
              <a:t>PROpe</a:t>
            </a:r>
            <a:r>
              <a:rPr lang="fi-FI" b="0" i="0" dirty="0">
                <a:solidFill>
                  <a:srgbClr val="333333"/>
                </a:solidFill>
                <a:effectLst/>
                <a:latin typeface="Ubuntu"/>
              </a:rPr>
              <a:t> takaisin uudelleen tarkistettavaksi/täydennettäväksi.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107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4E1BA3-80F1-4BD6-B66A-A695675A0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Tähdennyksiä </a:t>
            </a:r>
            <a:r>
              <a:rPr lang="fi-FI" dirty="0" err="1"/>
              <a:t>Propesta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4B59954-8BD5-4213-BAAB-508C1AABF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C89C7E0-CC0D-4B4A-ABE6-82F79C4F4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166B660-48C9-44FC-886C-5B74EDDF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B5DB20B1-CA57-4C66-9353-A538A1E1DC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40" y="1412776"/>
            <a:ext cx="10657135" cy="4753074"/>
          </a:xfrm>
        </p:spPr>
        <p:txBody>
          <a:bodyPr/>
          <a:lstStyle/>
          <a:p>
            <a:r>
              <a:rPr lang="fi-FI" dirty="0"/>
              <a:t>Kaksi kirjoitusta: 1. </a:t>
            </a:r>
            <a:r>
              <a:rPr lang="fi-FI" sz="1800" dirty="0"/>
              <a:t>Vuorovaikutus- ja moninaisuuteen liittyvä osaaminen </a:t>
            </a:r>
            <a:r>
              <a:rPr lang="fi-FI" dirty="0"/>
              <a:t>sekä</a:t>
            </a:r>
            <a:r>
              <a:rPr lang="fi-FI" sz="1800" dirty="0"/>
              <a:t> 2. eettinen osaaminen</a:t>
            </a:r>
          </a:p>
          <a:p>
            <a:pPr lvl="1"/>
            <a:r>
              <a:rPr lang="fi-FI" dirty="0"/>
              <a:t>Vuorovaikutus ja moninaisuus: </a:t>
            </a:r>
            <a:r>
              <a:rPr lang="fi-FI" dirty="0">
                <a:hlinkClick r:id="rId2"/>
              </a:rPr>
              <a:t>https://peda.net/id/ee56d8868bb</a:t>
            </a:r>
            <a:r>
              <a:rPr lang="fi-FI" dirty="0"/>
              <a:t> Eettinen osaaminen: </a:t>
            </a:r>
            <a:r>
              <a:rPr lang="fi-FI" dirty="0">
                <a:hlinkClick r:id="rId3"/>
              </a:rPr>
              <a:t>https://peda.net/id/ec8adef48bb</a:t>
            </a:r>
            <a:r>
              <a:rPr lang="fi-FI" dirty="0"/>
              <a:t> </a:t>
            </a:r>
          </a:p>
          <a:p>
            <a:r>
              <a:rPr lang="fi-FI" dirty="0"/>
              <a:t>Hyödyntäkää apukysymyksiä!</a:t>
            </a:r>
          </a:p>
          <a:p>
            <a:r>
              <a:rPr lang="fi-FI" dirty="0"/>
              <a:t>Hyödyntäkää myös ydinosaamisalueiden kuvauksissa mainittua kirjallisuutta (vähintään yksi lähde/ydinosaamisalue mainittava)</a:t>
            </a:r>
          </a:p>
          <a:p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Palautus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omaan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PROpeen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takaraja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8.1. 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suositeltu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takaraja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31.12.)</a:t>
            </a:r>
          </a:p>
          <a:p>
            <a:pPr lvl="1"/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Palauttakaa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PROpen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suora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linkki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peda.netin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palautuskansioon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ja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myös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sähköpostitse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fi-FI" dirty="0"/>
              <a:t>Henkilökohtainen itsearviointi</a:t>
            </a:r>
          </a:p>
          <a:p>
            <a:pPr lvl="1"/>
            <a:r>
              <a:rPr lang="fi-FI" dirty="0"/>
              <a:t>Linkki kriteereihin: </a:t>
            </a:r>
            <a:r>
              <a:rPr lang="fi-FI" dirty="0">
                <a:hlinkClick r:id="rId4"/>
              </a:rPr>
              <a:t>https://peda.net/id/4a597e08148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Linkki palautuskansioon:  löytyy opehuone kolmen oman sivun oikeasta </a:t>
            </a:r>
            <a:r>
              <a:rPr lang="fi-FI" dirty="0" err="1"/>
              <a:t>seunasta</a:t>
            </a:r>
            <a:endParaRPr lang="fi-FI" dirty="0"/>
          </a:p>
          <a:p>
            <a:pPr marL="269875" lvl="1" indent="0">
              <a:buNone/>
            </a:pPr>
            <a:r>
              <a:rPr lang="fi-FI" dirty="0">
                <a:hlinkClick r:id="rId5"/>
              </a:rPr>
              <a:t>https://peda.net/jyu/okl/ko/kpa/pienryhmien-sivut/lukuvuoden-2021-2022-pienryhmien-omat-sivut22/nitan-ryhm%C3%A4</a:t>
            </a:r>
            <a:endParaRPr lang="fi-FI" dirty="0"/>
          </a:p>
          <a:p>
            <a:pPr marL="269875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773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59A2C-AECF-4A1C-8C5C-D7F8E296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Teematehtävän ryhmän </a:t>
            </a:r>
            <a:r>
              <a:rPr lang="fi-FI" dirty="0" err="1"/>
              <a:t>itsearvionti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4147D61-A63B-4D28-8144-02D5AAF07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11.12.2023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6BF19A8-77A8-49D4-B5FC-E237FD6F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F5EE9A4-E114-4AA7-9FEC-8914B9E1F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1A75E240-7EE8-4EA2-9990-E3BAE8CA2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Arvioinnin kohteet:</a:t>
            </a:r>
          </a:p>
          <a:p>
            <a:pPr lvl="1"/>
            <a:r>
              <a:rPr lang="fi-FI" dirty="0"/>
              <a:t>Teemaan perehtyminen ja taustatiedon (kirjallisuus, luennot) soveltaminen sekä oma ajattelu</a:t>
            </a:r>
          </a:p>
          <a:p>
            <a:pPr lvl="1"/>
            <a:r>
              <a:rPr lang="fi-FI" dirty="0"/>
              <a:t>Pyrkimys oman ja toisten ajattelun sekä osaamisen uudistamiseen ja syventämiseen</a:t>
            </a:r>
          </a:p>
          <a:p>
            <a:pPr lvl="1"/>
            <a:r>
              <a:rPr lang="fi-FI" dirty="0"/>
              <a:t>Oppimistilanne</a:t>
            </a:r>
          </a:p>
          <a:p>
            <a:r>
              <a:rPr lang="fi-FI" dirty="0"/>
              <a:t>Arviointikriteerit:</a:t>
            </a:r>
          </a:p>
          <a:p>
            <a:pPr lvl="1"/>
            <a:r>
              <a:rPr lang="fi-FI" dirty="0">
                <a:hlinkClick r:id="rId2"/>
              </a:rPr>
              <a:t>https://peda.net/id/cb179bc0148</a:t>
            </a:r>
            <a:endParaRPr lang="fi-FI" dirty="0"/>
          </a:p>
          <a:p>
            <a:r>
              <a:rPr lang="fi-FI" dirty="0"/>
              <a:t>Palautuskansio:</a:t>
            </a:r>
          </a:p>
          <a:p>
            <a:pPr lvl="1"/>
            <a:r>
              <a:rPr lang="fi-FI" dirty="0"/>
              <a:t> Löytyy opehuone kolmen oman sivun oikeasta reunasta</a:t>
            </a:r>
          </a:p>
          <a:p>
            <a:pPr marL="269875" lvl="1" indent="0">
              <a:buNone/>
            </a:pPr>
            <a:r>
              <a:rPr lang="fi-FI" dirty="0">
                <a:hlinkClick r:id="rId3"/>
              </a:rPr>
              <a:t>https://peda.net/jyu/okl/ko/kpa/pienryhmien-sivut/lukuvuoden-2021-2022-pienryhmien-omat-sivut22/nitan-ryhm%C3%A4</a:t>
            </a:r>
            <a:endParaRPr lang="fi-FI" dirty="0"/>
          </a:p>
          <a:p>
            <a:pPr marL="269875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058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5" ma:contentTypeDescription="Luo uusi asiakirja." ma:contentTypeScope="" ma:versionID="0e4ef846f8075d56e91e7ad2eae5ec56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84b0567c4c64054340826622de21906c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4361DA-DB14-4821-B5F4-325942894D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A0107F-2716-4A90-8C6E-B32A1066D2F4}">
  <ds:schemaRefs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147fadf-6a35-4d5a-a1a7-6883be85a1de"/>
    <ds:schemaRef ds:uri="5cbd0460-457c-4247-9905-b686aa5705d7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ED7A71C-7C22-47CF-83C8-58EA591950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1423</TotalTime>
  <Words>534</Words>
  <Application>Microsoft Office PowerPoint</Application>
  <PresentationFormat>Widescreen</PresentationFormat>
  <Paragraphs>75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Aleo</vt:lpstr>
      <vt:lpstr>Calibri</vt:lpstr>
      <vt:lpstr>Lato</vt:lpstr>
      <vt:lpstr>Lato Black</vt:lpstr>
      <vt:lpstr>Ubuntu</vt:lpstr>
      <vt:lpstr>Wingdings</vt:lpstr>
      <vt:lpstr>JYO</vt:lpstr>
      <vt:lpstr>KTKP050 Vuorovaikutus ja yhteistyö Opehuone 3 Matti Itkonen (Mikko Hiljanen)</vt:lpstr>
      <vt:lpstr>Messujen tarkastelu</vt:lpstr>
      <vt:lpstr>Oman messupisteen puntarointi</vt:lpstr>
      <vt:lpstr>Opintojakson ja teematehtävän arviointi</vt:lpstr>
      <vt:lpstr>Tähdennyksiä Propesta</vt:lpstr>
      <vt:lpstr>Teematehtävän ryhmän itsearvionti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Aikon perusopinnot: ensimmäinen kotiryhmä</dc:title>
  <dc:creator>Hiljanen, Mikko</dc:creator>
  <cp:lastModifiedBy>Matti Tapani</cp:lastModifiedBy>
  <cp:revision>60</cp:revision>
  <cp:lastPrinted>2023-12-11T07:16:16Z</cp:lastPrinted>
  <dcterms:created xsi:type="dcterms:W3CDTF">2020-10-27T06:41:34Z</dcterms:created>
  <dcterms:modified xsi:type="dcterms:W3CDTF">2023-12-11T13:15:43Z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