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  <p:sldMasterId id="2147483672" r:id="rId2"/>
    <p:sldMasterId id="2147483733" r:id="rId3"/>
  </p:sldMasterIdLst>
  <p:notesMasterIdLst>
    <p:notesMasterId r:id="rId22"/>
  </p:notesMasterIdLst>
  <p:handoutMasterIdLst>
    <p:handoutMasterId r:id="rId23"/>
  </p:handoutMasterIdLst>
  <p:sldIdLst>
    <p:sldId id="273" r:id="rId4"/>
    <p:sldId id="276" r:id="rId5"/>
    <p:sldId id="275" r:id="rId6"/>
    <p:sldId id="277" r:id="rId7"/>
    <p:sldId id="284" r:id="rId8"/>
    <p:sldId id="286" r:id="rId9"/>
    <p:sldId id="285" r:id="rId10"/>
    <p:sldId id="299" r:id="rId11"/>
    <p:sldId id="296" r:id="rId12"/>
    <p:sldId id="297" r:id="rId13"/>
    <p:sldId id="295" r:id="rId14"/>
    <p:sldId id="282" r:id="rId15"/>
    <p:sldId id="290" r:id="rId16"/>
    <p:sldId id="291" r:id="rId17"/>
    <p:sldId id="292" r:id="rId18"/>
    <p:sldId id="293" r:id="rId19"/>
    <p:sldId id="294" r:id="rId20"/>
    <p:sldId id="298" r:id="rId21"/>
  </p:sldIdLst>
  <p:sldSz cx="9144000" cy="6858000" type="screen4x3"/>
  <p:notesSz cx="6742113" cy="9872663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63F"/>
    <a:srgbClr val="EB3E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6" autoAdjust="0"/>
    <p:restoredTop sz="94411" autoAdjust="0"/>
  </p:normalViewPr>
  <p:slideViewPr>
    <p:cSldViewPr snapToGrid="0" snapToObjects="1">
      <p:cViewPr varScale="1">
        <p:scale>
          <a:sx n="115" d="100"/>
          <a:sy n="115" d="100"/>
        </p:scale>
        <p:origin x="135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18971" y="1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4DB44-8318-4D4B-A31D-C4D63F772ACF}" type="datetimeFigureOut">
              <a:rPr lang="fi-FI" smtClean="0"/>
              <a:pPr/>
              <a:t>10.2.2020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18971" y="9377317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1F986-3D21-744C-B29A-EF5715DA12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78860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8971" y="1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4C18A-DE29-3744-A6F5-E9453D76A132}" type="datetimeFigureOut">
              <a:rPr lang="fi-FI" smtClean="0"/>
              <a:pPr/>
              <a:t>10.2.2020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871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8225D-FEDE-FA47-A1F1-95B654695E9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6766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Tukikysymykset</a:t>
            </a:r>
          </a:p>
          <a:p>
            <a:pPr lvl="1"/>
            <a:r>
              <a:rPr lang="fi-FI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Millä kaikilla tavoilla palaute toteutuu opetustilanteessa?</a:t>
            </a:r>
            <a:br>
              <a:rPr lang="fi-FI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Millaista palautetta annetaan/saadaan?</a:t>
            </a:r>
            <a:br>
              <a:rPr lang="fi-FI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Palauteen laatu ja määrä</a:t>
            </a:r>
            <a:br>
              <a:rPr lang="fi-FI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Palautteen ajoitus</a:t>
            </a:r>
            <a:br>
              <a:rPr lang="fi-FI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Miten opettaja tuottaa puheessa arvioivaa palautetta?</a:t>
            </a:r>
            <a:br>
              <a:rPr lang="fi-FI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Miten opettaja antaa palautetta/ Millaista se on laadultaan?</a:t>
            </a:r>
            <a:br>
              <a:rPr lang="fi-FI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Miten vertaispalautetta annetaan? Millaista se on laadultaan?</a:t>
            </a:r>
            <a:br>
              <a:rPr lang="fi-FI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Miten palaute ohjaa oppilasta?</a:t>
            </a:r>
            <a:br>
              <a:rPr lang="fi-FI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Palautteen yhteys motivaatioon, oppijaminäkuvaan ja suoritusstrategioihin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F9FF5-8DA1-4DC2-BD9D-8D85D57693C6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1619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708375" y="2403286"/>
            <a:ext cx="5727252" cy="1906777"/>
          </a:xfrm>
          <a:effectLst/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708374" y="4539932"/>
            <a:ext cx="5727252" cy="875930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C7C9C8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360" y="1045883"/>
            <a:ext cx="2047442" cy="1332265"/>
          </a:xfrm>
          <a:prstGeom prst="rect">
            <a:avLst/>
          </a:prstGeom>
        </p:spPr>
      </p:pic>
      <p:sp>
        <p:nvSpPr>
          <p:cNvPr id="13" name="Suorakulmio 12"/>
          <p:cNvSpPr/>
          <p:nvPr userDrawn="1"/>
        </p:nvSpPr>
        <p:spPr>
          <a:xfrm>
            <a:off x="0" y="6693646"/>
            <a:ext cx="9144000" cy="1704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0000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424451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/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424451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7" name="Suora yhdysviiva 16"/>
          <p:cNvCxnSpPr/>
          <p:nvPr userDrawn="1"/>
        </p:nvCxnSpPr>
        <p:spPr>
          <a:xfrm>
            <a:off x="8503899" y="6424451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/>
          <p:cNvCxnSpPr/>
          <p:nvPr userDrawn="1"/>
        </p:nvCxnSpPr>
        <p:spPr>
          <a:xfrm>
            <a:off x="7552916" y="6424451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424380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10.2.2020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0111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rgbClr val="FF0000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10.2.2020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2733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rgbClr val="FF0000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341344"/>
            <a:ext cx="3008313" cy="1162050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1341344"/>
            <a:ext cx="5111750" cy="5001185"/>
          </a:xfrm>
        </p:spPr>
        <p:txBody>
          <a:bodyPr>
            <a:normAutofit/>
          </a:bodyPr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2503394"/>
            <a:ext cx="3008313" cy="3839135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10.2.2020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07054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rgbClr val="FF0000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Helvetic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10.2.2020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7522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rgbClr val="FF0000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10.2.2020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6268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1E56-800E-4360-AEF8-D13B41510602}" type="datetimeFigureOut">
              <a:rPr lang="fi-FI" smtClean="0"/>
              <a:t>10.2.2020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2444-873D-41E0-916B-DF737879CB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6122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_DSC7698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8613" y="0"/>
            <a:ext cx="5265388" cy="6540486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1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6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17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2F6C6FE-2BCB-574D-9E89-D023255ACA90}" type="datetime1">
              <a:rPr lang="fi-FI" smtClean="0"/>
              <a:t>10.2.2020</a:t>
            </a:fld>
            <a:endParaRPr lang="fi-FI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2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3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1192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rgbClr val="FF0000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5753100" y="274638"/>
            <a:ext cx="2057400" cy="5851525"/>
          </a:xfrm>
        </p:spPr>
        <p:txBody>
          <a:bodyPr vert="eaVert"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43500" cy="5851525"/>
          </a:xfrm>
        </p:spPr>
        <p:txBody>
          <a:bodyPr vert="eaVert"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uorakulmio 14"/>
          <p:cNvSpPr/>
          <p:nvPr userDrawn="1"/>
        </p:nvSpPr>
        <p:spPr>
          <a:xfrm rot="5400000">
            <a:off x="8248258" y="142284"/>
            <a:ext cx="763388" cy="102809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48116" y="288127"/>
            <a:ext cx="323551" cy="736410"/>
          </a:xfrm>
          <a:prstGeom prst="rect">
            <a:avLst/>
          </a:prstGeom>
        </p:spPr>
      </p:pic>
      <p:sp>
        <p:nvSpPr>
          <p:cNvPr id="17" name="Päivämäärän paikkamerkki 3"/>
          <p:cNvSpPr>
            <a:spLocks noGrp="1"/>
          </p:cNvSpPr>
          <p:nvPr userDrawn="1"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10.2.2020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65545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3"/>
          </p:nvPr>
        </p:nvSpPr>
        <p:spPr>
          <a:xfrm>
            <a:off x="3945499" y="0"/>
            <a:ext cx="5198502" cy="6540500"/>
          </a:xfrm>
          <a:custGeom>
            <a:avLst/>
            <a:gdLst>
              <a:gd name="connsiteX0" fmla="*/ 0 w 5198502"/>
              <a:gd name="connsiteY0" fmla="*/ 0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0 w 5198502"/>
              <a:gd name="connsiteY4" fmla="*/ 0 h 6540500"/>
              <a:gd name="connsiteX0" fmla="*/ 2422782 w 5198502"/>
              <a:gd name="connsiteY0" fmla="*/ 18496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2782 w 5198502"/>
              <a:gd name="connsiteY4" fmla="*/ 18496 h 6540500"/>
              <a:gd name="connsiteX0" fmla="*/ 2694035 w 5198502"/>
              <a:gd name="connsiteY0" fmla="*/ 0 h 6583656"/>
              <a:gd name="connsiteX1" fmla="*/ 5198502 w 5198502"/>
              <a:gd name="connsiteY1" fmla="*/ 43156 h 6583656"/>
              <a:gd name="connsiteX2" fmla="*/ 5198502 w 5198502"/>
              <a:gd name="connsiteY2" fmla="*/ 6583656 h 6583656"/>
              <a:gd name="connsiteX3" fmla="*/ 0 w 5198502"/>
              <a:gd name="connsiteY3" fmla="*/ 6583656 h 6583656"/>
              <a:gd name="connsiteX4" fmla="*/ 2694035 w 5198502"/>
              <a:gd name="connsiteY4" fmla="*/ 0 h 6583656"/>
              <a:gd name="connsiteX0" fmla="*/ 2435112 w 5198502"/>
              <a:gd name="connsiteY0" fmla="*/ 36991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35112 w 5198502"/>
              <a:gd name="connsiteY4" fmla="*/ 36991 h 6540500"/>
              <a:gd name="connsiteX0" fmla="*/ 2428947 w 5198502"/>
              <a:gd name="connsiteY0" fmla="*/ 6165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8947 w 5198502"/>
              <a:gd name="connsiteY4" fmla="*/ 6165 h 654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8502" h="6540500">
                <a:moveTo>
                  <a:pt x="2428947" y="6165"/>
                </a:moveTo>
                <a:lnTo>
                  <a:pt x="5198502" y="0"/>
                </a:lnTo>
                <a:lnTo>
                  <a:pt x="5198502" y="6540500"/>
                </a:lnTo>
                <a:lnTo>
                  <a:pt x="0" y="6540500"/>
                </a:lnTo>
                <a:lnTo>
                  <a:pt x="2428947" y="6165"/>
                </a:lnTo>
                <a:close/>
              </a:path>
            </a:pathLst>
          </a:custGeo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/>
          <a:lstStyle>
            <a:lvl1pPr algn="l">
              <a:defRPr b="1" i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9144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1E27FF40-B8EF-44D5-A1E0-87F23FB88C8B}" type="datetime1">
              <a:rPr lang="fi-FI" smtClean="0"/>
              <a:pPr/>
              <a:t>10.2.2020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</a:t>
            </a:r>
            <a:r>
              <a:rPr lang="fi-FI" b="1" dirty="0" smtClean="0"/>
              <a:t>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0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1" name="Kuva 2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0906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3473450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473450">
                <a:moveTo>
                  <a:pt x="0" y="0"/>
                </a:moveTo>
                <a:lnTo>
                  <a:pt x="460678" y="2505"/>
                </a:lnTo>
                <a:cubicBezTo>
                  <a:pt x="467258" y="181367"/>
                  <a:pt x="460712" y="888442"/>
                  <a:pt x="463631" y="1023384"/>
                </a:cubicBezTo>
                <a:lnTo>
                  <a:pt x="1217523" y="1024449"/>
                </a:lnTo>
                <a:cubicBezTo>
                  <a:pt x="1217622" y="1021952"/>
                  <a:pt x="1212357" y="439565"/>
                  <a:pt x="1213464" y="1935"/>
                </a:cubicBezTo>
                <a:lnTo>
                  <a:pt x="9144000" y="0"/>
                </a:lnTo>
                <a:lnTo>
                  <a:pt x="9144000" y="3473450"/>
                </a:lnTo>
                <a:lnTo>
                  <a:pt x="4776273" y="3473378"/>
                </a:lnTo>
                <a:lnTo>
                  <a:pt x="4776273" y="2723070"/>
                </a:lnTo>
                <a:lnTo>
                  <a:pt x="424558" y="2719410"/>
                </a:lnTo>
                <a:lnTo>
                  <a:pt x="428218" y="3473378"/>
                </a:lnTo>
                <a:lnTo>
                  <a:pt x="0" y="3473450"/>
                </a:lnTo>
                <a:lnTo>
                  <a:pt x="0" y="0"/>
                </a:ln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13" name="Suorakulmio 12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1" name="Suorakulmio 10"/>
          <p:cNvSpPr/>
          <p:nvPr userDrawn="1"/>
        </p:nvSpPr>
        <p:spPr>
          <a:xfrm>
            <a:off x="425824" y="2719294"/>
            <a:ext cx="4347882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1764" y="3227296"/>
            <a:ext cx="3541059" cy="1763058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21764" y="5162831"/>
            <a:ext cx="3541059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 smtClean="0">
                <a:solidFill>
                  <a:schemeClr val="accent1"/>
                </a:solidFill>
              </a:rPr>
              <a:t>JYU. </a:t>
            </a:r>
            <a:r>
              <a:rPr lang="fi-FI" dirty="0" err="1" smtClean="0"/>
              <a:t>Since</a:t>
            </a:r>
            <a:r>
              <a:rPr lang="fi-FI" dirty="0" smtClean="0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4908176" y="3937000"/>
            <a:ext cx="3904130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10.2.2020</a:t>
            </a:fld>
            <a:endParaRPr lang="fi-FI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3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4" name="Kuva 2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2793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orakulmio 6"/>
          <p:cNvSpPr/>
          <p:nvPr userDrawn="1"/>
        </p:nvSpPr>
        <p:spPr>
          <a:xfrm>
            <a:off x="0" y="3877234"/>
            <a:ext cx="9144000" cy="2980766"/>
          </a:xfrm>
          <a:prstGeom prst="rect">
            <a:avLst/>
          </a:prstGeom>
          <a:solidFill>
            <a:srgbClr val="F15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-2" y="-1"/>
            <a:ext cx="9144001" cy="3769783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363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991824 w 9144000"/>
              <a:gd name="connsiteY9" fmla="*/ 31427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1008757 w 9144000"/>
              <a:gd name="connsiteY9" fmla="*/ 31512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473450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769783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638684 h 3769783"/>
              <a:gd name="connsiteX8" fmla="*/ 0 w 9144000"/>
              <a:gd name="connsiteY8" fmla="*/ 0 h 3769783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763813 h 3769783"/>
              <a:gd name="connsiteX8" fmla="*/ 0 w 9144000"/>
              <a:gd name="connsiteY8" fmla="*/ 0 h 3769783"/>
              <a:gd name="connsiteX0" fmla="*/ 1 w 9144001"/>
              <a:gd name="connsiteY0" fmla="*/ 0 h 3769783"/>
              <a:gd name="connsiteX1" fmla="*/ 460679 w 9144001"/>
              <a:gd name="connsiteY1" fmla="*/ 2505 h 3769783"/>
              <a:gd name="connsiteX2" fmla="*/ 463632 w 9144001"/>
              <a:gd name="connsiteY2" fmla="*/ 1023384 h 3769783"/>
              <a:gd name="connsiteX3" fmla="*/ 1217524 w 9144001"/>
              <a:gd name="connsiteY3" fmla="*/ 1024449 h 3769783"/>
              <a:gd name="connsiteX4" fmla="*/ 1213465 w 9144001"/>
              <a:gd name="connsiteY4" fmla="*/ 1935 h 3769783"/>
              <a:gd name="connsiteX5" fmla="*/ 9144001 w 9144001"/>
              <a:gd name="connsiteY5" fmla="*/ 0 h 3769783"/>
              <a:gd name="connsiteX6" fmla="*/ 9144001 w 9144001"/>
              <a:gd name="connsiteY6" fmla="*/ 3769783 h 3769783"/>
              <a:gd name="connsiteX7" fmla="*/ 0 w 9144001"/>
              <a:gd name="connsiteY7" fmla="*/ 3768626 h 3769783"/>
              <a:gd name="connsiteX8" fmla="*/ 1 w 9144001"/>
              <a:gd name="connsiteY8" fmla="*/ 0 h 376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1" h="3769783">
                <a:moveTo>
                  <a:pt x="1" y="0"/>
                </a:moveTo>
                <a:lnTo>
                  <a:pt x="460679" y="2505"/>
                </a:lnTo>
                <a:cubicBezTo>
                  <a:pt x="467259" y="181367"/>
                  <a:pt x="460713" y="888442"/>
                  <a:pt x="463632" y="1023384"/>
                </a:cubicBezTo>
                <a:lnTo>
                  <a:pt x="1217524" y="1024449"/>
                </a:lnTo>
                <a:cubicBezTo>
                  <a:pt x="1217623" y="1021952"/>
                  <a:pt x="1212358" y="439565"/>
                  <a:pt x="1213465" y="1935"/>
                </a:cubicBezTo>
                <a:lnTo>
                  <a:pt x="9144001" y="0"/>
                </a:lnTo>
                <a:lnTo>
                  <a:pt x="9144001" y="3769783"/>
                </a:lnTo>
                <a:lnTo>
                  <a:pt x="0" y="3768626"/>
                </a:lnTo>
                <a:cubicBezTo>
                  <a:pt x="0" y="2512417"/>
                  <a:pt x="1" y="1256209"/>
                  <a:pt x="1" y="0"/>
                </a:cubicBez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10.2.2020</a:t>
            </a:fld>
            <a:endParaRPr lang="fi-FI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457201" y="0"/>
            <a:ext cx="763388" cy="1028096"/>
            <a:chOff x="457201" y="0"/>
            <a:chExt cx="763388" cy="1028096"/>
          </a:xfrm>
        </p:grpSpPr>
        <p:sp>
          <p:nvSpPr>
            <p:cNvPr id="19" name="Suorakulmio 18"/>
            <p:cNvSpPr/>
            <p:nvPr userDrawn="1"/>
          </p:nvSpPr>
          <p:spPr>
            <a:xfrm>
              <a:off x="457201" y="0"/>
              <a:ext cx="763388" cy="10280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1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8" y="165903"/>
              <a:ext cx="323551" cy="736410"/>
            </a:xfrm>
            <a:prstGeom prst="rect">
              <a:avLst/>
            </a:prstGeom>
          </p:spPr>
        </p:pic>
      </p:grpSp>
      <p:sp>
        <p:nvSpPr>
          <p:cNvPr id="26" name="Otsikko 1"/>
          <p:cNvSpPr>
            <a:spLocks noGrp="1"/>
          </p:cNvSpPr>
          <p:nvPr>
            <p:ph type="title"/>
          </p:nvPr>
        </p:nvSpPr>
        <p:spPr>
          <a:xfrm>
            <a:off x="722313" y="4085663"/>
            <a:ext cx="77724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27" name="Suorakulmio 7"/>
          <p:cNvSpPr/>
          <p:nvPr userDrawn="1"/>
        </p:nvSpPr>
        <p:spPr>
          <a:xfrm>
            <a:off x="0" y="3764582"/>
            <a:ext cx="9144000" cy="112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8" name="Tekstin paikkamerkki 2"/>
          <p:cNvSpPr>
            <a:spLocks noGrp="1"/>
          </p:cNvSpPr>
          <p:nvPr>
            <p:ph idx="13" hasCustomPrompt="1"/>
          </p:nvPr>
        </p:nvSpPr>
        <p:spPr>
          <a:xfrm>
            <a:off x="722312" y="5314392"/>
            <a:ext cx="7842663" cy="117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bg1"/>
              </a:buClr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orakulmio 6"/>
          <p:cNvSpPr/>
          <p:nvPr userDrawn="1"/>
        </p:nvSpPr>
        <p:spPr>
          <a:xfrm>
            <a:off x="0" y="3877234"/>
            <a:ext cx="9144000" cy="298076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-2" y="-1"/>
            <a:ext cx="9144001" cy="3769783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363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991824 w 9144000"/>
              <a:gd name="connsiteY9" fmla="*/ 31427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1008757 w 9144000"/>
              <a:gd name="connsiteY9" fmla="*/ 31512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473450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769783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638684 h 3769783"/>
              <a:gd name="connsiteX8" fmla="*/ 0 w 9144000"/>
              <a:gd name="connsiteY8" fmla="*/ 0 h 3769783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763813 h 3769783"/>
              <a:gd name="connsiteX8" fmla="*/ 0 w 9144000"/>
              <a:gd name="connsiteY8" fmla="*/ 0 h 3769783"/>
              <a:gd name="connsiteX0" fmla="*/ 1 w 9144001"/>
              <a:gd name="connsiteY0" fmla="*/ 0 h 3769783"/>
              <a:gd name="connsiteX1" fmla="*/ 460679 w 9144001"/>
              <a:gd name="connsiteY1" fmla="*/ 2505 h 3769783"/>
              <a:gd name="connsiteX2" fmla="*/ 463632 w 9144001"/>
              <a:gd name="connsiteY2" fmla="*/ 1023384 h 3769783"/>
              <a:gd name="connsiteX3" fmla="*/ 1217524 w 9144001"/>
              <a:gd name="connsiteY3" fmla="*/ 1024449 h 3769783"/>
              <a:gd name="connsiteX4" fmla="*/ 1213465 w 9144001"/>
              <a:gd name="connsiteY4" fmla="*/ 1935 h 3769783"/>
              <a:gd name="connsiteX5" fmla="*/ 9144001 w 9144001"/>
              <a:gd name="connsiteY5" fmla="*/ 0 h 3769783"/>
              <a:gd name="connsiteX6" fmla="*/ 9144001 w 9144001"/>
              <a:gd name="connsiteY6" fmla="*/ 3769783 h 3769783"/>
              <a:gd name="connsiteX7" fmla="*/ 0 w 9144001"/>
              <a:gd name="connsiteY7" fmla="*/ 3768626 h 3769783"/>
              <a:gd name="connsiteX8" fmla="*/ 1 w 9144001"/>
              <a:gd name="connsiteY8" fmla="*/ 0 h 376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1" h="3769783">
                <a:moveTo>
                  <a:pt x="1" y="0"/>
                </a:moveTo>
                <a:lnTo>
                  <a:pt x="460679" y="2505"/>
                </a:lnTo>
                <a:cubicBezTo>
                  <a:pt x="467259" y="181367"/>
                  <a:pt x="460713" y="888442"/>
                  <a:pt x="463632" y="1023384"/>
                </a:cubicBezTo>
                <a:lnTo>
                  <a:pt x="1217524" y="1024449"/>
                </a:lnTo>
                <a:cubicBezTo>
                  <a:pt x="1217623" y="1021952"/>
                  <a:pt x="1212358" y="439565"/>
                  <a:pt x="1213465" y="1935"/>
                </a:cubicBezTo>
                <a:lnTo>
                  <a:pt x="9144001" y="0"/>
                </a:lnTo>
                <a:lnTo>
                  <a:pt x="9144001" y="3769783"/>
                </a:lnTo>
                <a:lnTo>
                  <a:pt x="0" y="3768626"/>
                </a:lnTo>
                <a:cubicBezTo>
                  <a:pt x="0" y="2512417"/>
                  <a:pt x="1" y="1256209"/>
                  <a:pt x="1" y="0"/>
                </a:cubicBez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rgbClr val="FF0000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10.2.2020</a:t>
            </a:fld>
            <a:endParaRPr lang="fi-FI" dirty="0"/>
          </a:p>
        </p:txBody>
      </p:sp>
      <p:sp>
        <p:nvSpPr>
          <p:cNvPr id="26" name="Otsikko 1"/>
          <p:cNvSpPr>
            <a:spLocks noGrp="1"/>
          </p:cNvSpPr>
          <p:nvPr>
            <p:ph type="title"/>
          </p:nvPr>
        </p:nvSpPr>
        <p:spPr>
          <a:xfrm>
            <a:off x="722313" y="4085663"/>
            <a:ext cx="77724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27" name="Suorakulmio 7"/>
          <p:cNvSpPr/>
          <p:nvPr userDrawn="1"/>
        </p:nvSpPr>
        <p:spPr>
          <a:xfrm>
            <a:off x="0" y="3764582"/>
            <a:ext cx="9144000" cy="11265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8" name="Tekstin paikkamerkki 2"/>
          <p:cNvSpPr>
            <a:spLocks noGrp="1"/>
          </p:cNvSpPr>
          <p:nvPr>
            <p:ph idx="13" hasCustomPrompt="1"/>
          </p:nvPr>
        </p:nvSpPr>
        <p:spPr>
          <a:xfrm>
            <a:off x="722312" y="5314392"/>
            <a:ext cx="7842663" cy="117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bg1"/>
              </a:buClr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2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3" name="Kuva 2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rgbClr val="FF0000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tsikon paikkamerkki 1"/>
          <p:cNvSpPr>
            <a:spLocks noGrp="1"/>
          </p:cNvSpPr>
          <p:nvPr>
            <p:ph type="title"/>
          </p:nvPr>
        </p:nvSpPr>
        <p:spPr>
          <a:xfrm>
            <a:off x="457200" y="637578"/>
            <a:ext cx="7368419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3" name="Tekstin paikkamerkki 2"/>
          <p:cNvSpPr>
            <a:spLocks noGrp="1"/>
          </p:cNvSpPr>
          <p:nvPr>
            <p:ph idx="1"/>
          </p:nvPr>
        </p:nvSpPr>
        <p:spPr>
          <a:xfrm>
            <a:off x="457200" y="1844699"/>
            <a:ext cx="82296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10.2.2020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8678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844698"/>
            <a:ext cx="40386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844698"/>
            <a:ext cx="40386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10.2.2020</a:t>
            </a:fld>
            <a:endParaRPr lang="fi-FI" dirty="0"/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rgbClr val="FF0000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</p:spTree>
    <p:extLst>
      <p:ext uri="{BB962C8B-B14F-4D97-AF65-F5344CB8AC3E}">
        <p14:creationId xmlns:p14="http://schemas.microsoft.com/office/powerpoint/2010/main" val="31263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rgbClr val="FF0000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44698"/>
            <a:ext cx="4040188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697089"/>
            <a:ext cx="4040188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844698"/>
            <a:ext cx="4041775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697089"/>
            <a:ext cx="4041775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10.2.2020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37577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4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rgbClr val="FF0000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0" name="Suora yhdysviiva 9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10.2.2020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6148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9362FDF5-0D5A-45F3-A2FF-CDA2E3444C38}" type="datetime1">
              <a:rPr lang="fi-FI" smtClean="0"/>
              <a:pPr/>
              <a:t>10.2.2020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</a:t>
            </a:r>
            <a:r>
              <a:rPr lang="fi-FI" b="1" dirty="0" smtClean="0"/>
              <a:t>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  <a:endParaRPr lang="fi-FI" b="1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BC065B45-614E-E14D-B4BE-ACD22F60824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2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bg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•"/>
        <a:defRPr sz="3200" kern="1200">
          <a:solidFill>
            <a:srgbClr val="FFFFFF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–"/>
        <a:defRPr sz="2800" kern="1200">
          <a:solidFill>
            <a:srgbClr val="FFFFFF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•"/>
        <a:defRPr sz="2400" kern="1200">
          <a:solidFill>
            <a:srgbClr val="FFFFFF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–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»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637578"/>
            <a:ext cx="7356324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44699"/>
            <a:ext cx="82296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18F083AE-6A17-432F-8D0A-64661EFCEDA8}" type="datetime1">
              <a:rPr lang="fi-FI" smtClean="0"/>
              <a:pPr/>
              <a:t>10.2.2020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dirty="0" smtClean="0">
                <a:solidFill>
                  <a:schemeClr val="accent1"/>
                </a:solidFill>
              </a:rPr>
              <a:t>JYU.</a:t>
            </a:r>
            <a:r>
              <a:rPr lang="fi-FI" dirty="0" smtClean="0"/>
              <a:t> </a:t>
            </a:r>
            <a:r>
              <a:rPr lang="fi-FI" dirty="0" err="1" smtClean="0"/>
              <a:t>Since</a:t>
            </a:r>
            <a:r>
              <a:rPr lang="fi-FI" dirty="0" smtClean="0"/>
              <a:t> 1863.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1" name="Suora yhdysviiva 1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 userDrawn="1"/>
        </p:nvGrpSpPr>
        <p:grpSpPr>
          <a:xfrm>
            <a:off x="7923412" y="0"/>
            <a:ext cx="763388" cy="1028096"/>
            <a:chOff x="457200" y="0"/>
            <a:chExt cx="763388" cy="1028096"/>
          </a:xfrm>
        </p:grpSpPr>
        <p:sp>
          <p:nvSpPr>
            <p:cNvPr id="17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8" name="Kuva 21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698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17" r:id="rId2"/>
    <p:sldLayoutId id="2147483751" r:id="rId3"/>
    <p:sldLayoutId id="2147483752" r:id="rId4"/>
    <p:sldLayoutId id="2147483718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753" r:id="rId13"/>
    <p:sldLayoutId id="2147483754" r:id="rId1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•"/>
        <a:defRPr sz="32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Tx/>
        <a:buBlip>
          <a:blip r:embed="rId17"/>
        </a:buBlip>
        <a:defRPr sz="28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48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SzPct val="80000"/>
        <a:buFontTx/>
        <a:buBlip>
          <a:blip r:embed="rId18"/>
        </a:buBlip>
        <a:defRPr sz="24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»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fi-FI" dirty="0" smtClean="0"/>
              <a:t>25.4.2017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smtClean="0"/>
              <a:t>JYU. Since 1863.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D0733F34-F495-8241-B2FA-79989A32123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033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hf hdr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•"/>
        <a:defRPr sz="32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SzPct val="100000"/>
        <a:buFontTx/>
        <a:buBlip>
          <a:blip r:embed="rId3"/>
        </a:buBlip>
        <a:defRPr sz="28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SzPct val="100000"/>
        <a:buFontTx/>
        <a:buBlip>
          <a:blip r:embed="rId4"/>
        </a:buBlip>
        <a:defRPr sz="24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»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2nhEixi" TargetMode="Externa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2nhEixi" TargetMode="Externa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457TEA4YU5U?utm_source=unsplash&amp;utm_medium=referral&amp;utm_content=creditCopyText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nsplash.com/search/photos/people?utm_source=unsplash&amp;utm_medium=referral&amp;utm_content=creditCopyText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P56F7-0WKM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tTFFzcvqfE" TargetMode="Externa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ctrTitle"/>
          </p:nvPr>
        </p:nvSpPr>
        <p:spPr>
          <a:xfrm>
            <a:off x="1708375" y="1655141"/>
            <a:ext cx="5727252" cy="1906777"/>
          </a:xfrm>
        </p:spPr>
        <p:txBody>
          <a:bodyPr/>
          <a:lstStyle/>
          <a:p>
            <a:r>
              <a:rPr lang="fi-FI" dirty="0" smtClean="0"/>
              <a:t>Video Club 5</a:t>
            </a:r>
            <a:endParaRPr lang="fi-FI" dirty="0"/>
          </a:p>
        </p:txBody>
      </p:sp>
      <p:sp>
        <p:nvSpPr>
          <p:cNvPr id="8" name="Alaotsikko 7"/>
          <p:cNvSpPr>
            <a:spLocks noGrp="1"/>
          </p:cNvSpPr>
          <p:nvPr>
            <p:ph type="subTitle" idx="1"/>
          </p:nvPr>
        </p:nvSpPr>
        <p:spPr>
          <a:xfrm>
            <a:off x="1708374" y="3791787"/>
            <a:ext cx="5727252" cy="1597632"/>
          </a:xfrm>
        </p:spPr>
        <p:txBody>
          <a:bodyPr>
            <a:noAutofit/>
          </a:bodyPr>
          <a:lstStyle/>
          <a:p>
            <a:r>
              <a:rPr lang="fi-FI" sz="3200" dirty="0" smtClean="0"/>
              <a:t>Ajatteluprosessien tukeminen</a:t>
            </a:r>
          </a:p>
          <a:p>
            <a:r>
              <a:rPr lang="fi-FI" sz="3200" dirty="0" smtClean="0"/>
              <a:t>14.2.2020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AE7497-FCC6-499B-8A48-461A9CB1CD77}" type="datetime1">
              <a:rPr lang="fi-FI" altLang="fi-FI" smtClean="0"/>
              <a:t>10.2.2020</a:t>
            </a:fld>
            <a:endParaRPr lang="fi-FI" alt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294967295"/>
          </p:nvPr>
        </p:nvSpPr>
        <p:spPr>
          <a:xfrm>
            <a:off x="8689975" y="6592888"/>
            <a:ext cx="454025" cy="180975"/>
          </a:xfrm>
        </p:spPr>
        <p:txBody>
          <a:bodyPr/>
          <a:lstStyle/>
          <a:p>
            <a:pPr>
              <a:defRPr/>
            </a:pPr>
            <a:fld id="{4DC26BFD-5BA9-4C1A-B0B9-7A4DB1EE8C15}" type="slidenum">
              <a:rPr lang="en-US" altLang="fi-FI" smtClean="0"/>
              <a:pPr>
                <a:defRPr/>
              </a:pPr>
              <a:t>1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35334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chemeClr val="accent1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6518" y="2556749"/>
            <a:ext cx="4741260" cy="1589105"/>
          </a:xfrm>
        </p:spPr>
        <p:txBody>
          <a:bodyPr>
            <a:normAutofit fontScale="90000"/>
          </a:bodyPr>
          <a:lstStyle/>
          <a:p>
            <a:r>
              <a:rPr lang="fi-FI" dirty="0"/>
              <a:t>Kirjaa ylös havaintojasi oso</a:t>
            </a:r>
            <a:r>
              <a:rPr lang="fi-FI" dirty="0">
                <a:solidFill>
                  <a:srgbClr val="002060"/>
                </a:solidFill>
              </a:rPr>
              <a:t>itteessa:</a:t>
            </a:r>
            <a:br>
              <a:rPr lang="fi-FI" dirty="0">
                <a:solidFill>
                  <a:srgbClr val="002060"/>
                </a:solidFill>
              </a:rPr>
            </a:br>
            <a:r>
              <a:rPr lang="fi-FI" b="0" u="sng" dirty="0">
                <a:hlinkClick r:id="rId2"/>
              </a:rPr>
              <a:t>https://bit.ly/2nhEixi</a:t>
            </a:r>
            <a:r>
              <a:rPr lang="fi-FI" b="0" dirty="0"/>
              <a:t> 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C6FE-2BCB-574D-9E89-D023255ACA90}" type="datetime1">
              <a:rPr lang="fi-FI" smtClean="0"/>
              <a:t>10.2.2020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5272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rgbClr val="FF0000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Pienryhmäkeskustelu</a:t>
            </a:r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fi-FI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Miten </a:t>
            </a:r>
            <a:r>
              <a:rPr lang="fi-FI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oppilas </a:t>
            </a:r>
            <a:r>
              <a:rPr lang="fi-FI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mielestänne pyrki </a:t>
            </a:r>
            <a:r>
              <a:rPr lang="fi-FI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ratkaisemaan tehtävää? </a:t>
            </a:r>
          </a:p>
          <a:p>
            <a:pPr>
              <a:spcAft>
                <a:spcPts val="600"/>
              </a:spcAft>
            </a:pPr>
            <a:r>
              <a:rPr lang="fi-FI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Millaisia ajattelun strategioita oppilailla </a:t>
            </a:r>
            <a:r>
              <a:rPr lang="fi-FI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oli?</a:t>
            </a:r>
            <a:endParaRPr lang="fi-FI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fi-FI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Miten opettaja </a:t>
            </a:r>
            <a:r>
              <a:rPr lang="fi-FI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pyrkii saamaan selville oppilaiden laskustrategioita? </a:t>
            </a:r>
            <a:endParaRPr lang="fi-FI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10.2.2020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23682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rgbClr val="FF0000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Koonti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10.2.2020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1420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chemeClr val="accent1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7369" y="1020313"/>
            <a:ext cx="4741260" cy="901894"/>
          </a:xfrm>
        </p:spPr>
        <p:txBody>
          <a:bodyPr>
            <a:normAutofit/>
          </a:bodyPr>
          <a:lstStyle/>
          <a:p>
            <a:r>
              <a:rPr lang="fi-FI" dirty="0"/>
              <a:t>Video </a:t>
            </a:r>
            <a:r>
              <a:rPr lang="fi-FI" dirty="0" smtClean="0"/>
              <a:t>II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C6FE-2BCB-574D-9E89-D023255ACA90}" type="datetime1">
              <a:rPr lang="fi-FI" smtClean="0"/>
              <a:t>14.2.2020</a:t>
            </a:fld>
            <a:endParaRPr lang="fi-FI" dirty="0"/>
          </a:p>
        </p:txBody>
      </p:sp>
      <p:sp>
        <p:nvSpPr>
          <p:cNvPr id="5" name="TextBox 4"/>
          <p:cNvSpPr txBox="1"/>
          <p:nvPr/>
        </p:nvSpPr>
        <p:spPr>
          <a:xfrm>
            <a:off x="331074" y="1922207"/>
            <a:ext cx="4481995" cy="34470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i-FI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fi-FI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ulmapäättelytehtäviä</a:t>
            </a:r>
            <a:r>
              <a:rPr lang="fi-FI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fi-FI" sz="24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fi-FI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Havainnoi miten oppilas pyrkii ratkaisemaan tehtävää? </a:t>
            </a:r>
          </a:p>
          <a:p>
            <a:pPr>
              <a:spcAft>
                <a:spcPts val="1200"/>
              </a:spcAft>
            </a:pPr>
            <a:r>
              <a:rPr lang="fi-FI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Millaisia laskustrategioita oppilailla on?</a:t>
            </a:r>
          </a:p>
          <a:p>
            <a:pPr>
              <a:spcAft>
                <a:spcPts val="1200"/>
              </a:spcAft>
            </a:pPr>
            <a:r>
              <a:rPr lang="fi-FI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Miten opettaja pyrkii saamaan selville oppilaan laskustrategioita?</a:t>
            </a:r>
          </a:p>
          <a:p>
            <a:pPr>
              <a:spcAft>
                <a:spcPts val="1200"/>
              </a:spcAft>
            </a:pPr>
            <a:r>
              <a:rPr lang="fi-FI" sz="2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Varaudu </a:t>
            </a:r>
            <a:r>
              <a:rPr lang="fi-FI" sz="2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keskustelemaan ajatuksistasi</a:t>
            </a:r>
            <a:r>
              <a:rPr lang="fi-FI" sz="1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i-FI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62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42901" y="2414913"/>
            <a:ext cx="4741260" cy="1589105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Kirjaa ylös havaintojasi </a:t>
            </a:r>
            <a:r>
              <a:rPr lang="fi-FI" dirty="0"/>
              <a:t>oso</a:t>
            </a:r>
            <a:r>
              <a:rPr lang="fi-FI" dirty="0">
                <a:solidFill>
                  <a:srgbClr val="002060"/>
                </a:solidFill>
              </a:rPr>
              <a:t>itteessa:</a:t>
            </a:r>
            <a:br>
              <a:rPr lang="fi-FI" dirty="0">
                <a:solidFill>
                  <a:srgbClr val="002060"/>
                </a:solidFill>
              </a:rPr>
            </a:br>
            <a:r>
              <a:rPr lang="fi-FI" b="0" u="sng" dirty="0">
                <a:hlinkClick r:id="rId2"/>
              </a:rPr>
              <a:t>https://bit.ly/2nhEixi</a:t>
            </a:r>
            <a:r>
              <a:rPr lang="fi-FI" b="0" dirty="0"/>
              <a:t> </a:t>
            </a:r>
            <a:br>
              <a:rPr lang="fi-FI" b="0" dirty="0"/>
            </a:b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610AC-C6DC-4040-B5DB-3FDA4B18D1E3}" type="datetime1">
              <a:rPr lang="fi-FI" smtClean="0"/>
              <a:t>10.2.2020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chemeClr val="tx2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863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" b="8062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1" y="1715924"/>
            <a:ext cx="4610340" cy="351602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spcAft>
                <a:spcPts val="1200"/>
              </a:spcAft>
              <a:tabLst>
                <a:tab pos="-19357340" algn="l"/>
                <a:tab pos="-18533110" algn="l"/>
                <a:tab pos="-17708880" algn="l"/>
                <a:tab pos="824230" algn="l"/>
                <a:tab pos="1648460" algn="l"/>
                <a:tab pos="2473325" algn="l"/>
                <a:tab pos="3296920" algn="l"/>
                <a:tab pos="4121150" algn="l"/>
                <a:tab pos="4946015" algn="l"/>
                <a:tab pos="5770245" algn="l"/>
                <a:tab pos="6595110" algn="l"/>
                <a:tab pos="7419340" algn="l"/>
                <a:tab pos="8243570" algn="l"/>
                <a:tab pos="9068435" algn="l"/>
                <a:tab pos="9892030" algn="l"/>
                <a:tab pos="10716260" algn="l"/>
                <a:tab pos="11541125" algn="l"/>
                <a:tab pos="12365355" algn="l"/>
                <a:tab pos="13190220" algn="l"/>
                <a:tab pos="14014450" algn="l"/>
                <a:tab pos="14838680" algn="l"/>
                <a:tab pos="15662910" algn="l"/>
                <a:tab pos="16487140" algn="l"/>
                <a:tab pos="17311370" algn="l"/>
                <a:tab pos="18136235" algn="l"/>
                <a:tab pos="18960465" algn="l"/>
                <a:tab pos="19785330" algn="l"/>
              </a:tabLst>
            </a:pPr>
            <a:r>
              <a:rPr lang="fi-FI" sz="3200" dirty="0" smtClean="0">
                <a:latin typeface="Times New Roman Normaali"/>
                <a:ea typeface="Times New Roman" panose="02020603050405020304" pitchFamily="18" charset="0"/>
                <a:cs typeface="Times New Roman" panose="02020603050405020304" pitchFamily="18" charset="0"/>
              </a:rPr>
              <a:t>Pienryhmäkeskustelu</a:t>
            </a:r>
            <a:br>
              <a:rPr lang="fi-FI" sz="3200" dirty="0" smtClean="0">
                <a:latin typeface="Times New Roman Normaali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3200" dirty="0">
                <a:latin typeface="Times New Roman Normaali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i-FI" sz="3200" dirty="0">
                <a:latin typeface="Times New Roman Normaali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Tähän </a:t>
            </a:r>
            <a:r>
              <a:rPr lang="fi-FI" sz="28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instruktio</a:t>
            </a:r>
            <a:r>
              <a:rPr lang="fi-FI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keskusteluun</a:t>
            </a:r>
            <a:r>
              <a:rPr lang="fi-FI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i-FI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3200" dirty="0" smtClean="0">
                <a:latin typeface="Times New Roman Normaali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i-FI" sz="3200" b="0" dirty="0">
              <a:latin typeface="Times New Roman Normaali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905CFF-917D-A547-A88A-94A61F8F474F}" type="datetime1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10.2.2020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34" charset="0"/>
              <a:ea typeface="+mn-ea"/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1563F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JYU.</a:t>
            </a:r>
            <a:r>
              <a:rPr kumimoji="0" lang="fi-FI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</a:t>
            </a:r>
            <a:r>
              <a:rPr kumimoji="0" lang="fi-FI" sz="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Since</a:t>
            </a:r>
            <a:r>
              <a:rPr kumimoji="0" lang="fi-FI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1863.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3988A-0109-0B40-965D-9E0ED41EFEE4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34" charset="0"/>
              <a:ea typeface="+mn-ea"/>
              <a:cs typeface="Helvetica"/>
            </a:endParaRPr>
          </a:p>
        </p:txBody>
      </p:sp>
      <p:sp>
        <p:nvSpPr>
          <p:cNvPr id="9" name="Rectangle 8"/>
          <p:cNvSpPr/>
          <p:nvPr/>
        </p:nvSpPr>
        <p:spPr>
          <a:xfrm rot="17489520">
            <a:off x="4429809" y="2195978"/>
            <a:ext cx="235192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Photo </a:t>
            </a:r>
            <a:r>
              <a:rPr kumimoji="0" lang="fi-FI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by</a:t>
            </a: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 </a:t>
            </a: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-apple-system"/>
                <a:ea typeface="+mn-ea"/>
                <a:cs typeface="+mn-cs"/>
                <a:hlinkClick r:id="rId3"/>
              </a:rPr>
              <a:t>Nikita </a:t>
            </a:r>
            <a:r>
              <a:rPr kumimoji="0" lang="fi-FI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-apple-system"/>
                <a:ea typeface="+mn-ea"/>
                <a:cs typeface="+mn-cs"/>
                <a:hlinkClick r:id="rId3"/>
              </a:rPr>
              <a:t>Kachanovsky</a:t>
            </a: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 on </a:t>
            </a:r>
            <a:r>
              <a:rPr kumimoji="0" lang="fi-FI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-apple-system"/>
                <a:ea typeface="+mn-ea"/>
                <a:cs typeface="+mn-cs"/>
                <a:hlinkClick r:id="rId4"/>
              </a:rPr>
              <a:t>Unsplash</a:t>
            </a: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092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Koonti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B751-1C73-F140-8F4C-4EAC8C7B914C}" type="datetime1">
              <a:rPr lang="fi-FI" smtClean="0"/>
              <a:t>10.2.2020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29572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chemeClr val="accent1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17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2468" y="445156"/>
            <a:ext cx="7368419" cy="628514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Ohjeistus itsenäiseen havainnointiin</a:t>
            </a:r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2468" y="1192632"/>
            <a:ext cx="8771531" cy="377397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fi-FI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Observaatio 1 (ajatteluprosessien havainnointi):</a:t>
            </a:r>
            <a:r>
              <a:rPr lang="fi-FI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Tarkkaile oppilaita opetuksen aikana ja pyri tunnistamaan pysyvätkö he opetuksessa mukana. Millä tavalla yhtäältä osaaminen ja oivallukset tai hämmennys ja ymmärtämisen vaikeudet on havaittavissa oppilaiden kielellisessä tai ei-kielellisessä ilmaisussa? 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fi-FI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Observaatio 2 (”</a:t>
            </a:r>
            <a:r>
              <a:rPr lang="fi-FI" sz="2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checking</a:t>
            </a:r>
            <a:r>
              <a:rPr lang="fi-FI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fi-FI" sz="2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understanding</a:t>
            </a:r>
            <a:r>
              <a:rPr lang="fi-FI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”): </a:t>
            </a:r>
            <a:r>
              <a:rPr lang="fi-FI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Havainnoi, miten opettaja oppitunnin aikana tarkistaa ovatko oppilaat ymmärtäneet opittavan asian. Jos oppilailla huomataan vaikeuksia ymmärtää, miten niitä huomioidaan oppimisen ohjauksessa?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fi-FI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Observaatio 3 </a:t>
            </a:r>
            <a:r>
              <a:rPr lang="fi-FI" sz="2200" b="1" dirty="0">
                <a:latin typeface="Calibri" panose="020F0502020204030204" pitchFamily="34" charset="0"/>
                <a:cs typeface="Calibri" panose="020F0502020204030204" pitchFamily="34" charset="0"/>
              </a:rPr>
              <a:t>(ryhmä, vertaissuhteet</a:t>
            </a:r>
            <a:r>
              <a:rPr lang="fi-FI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): </a:t>
            </a:r>
            <a:r>
              <a:rPr lang="fi-FI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Tee </a:t>
            </a:r>
            <a:r>
              <a:rPr lang="fi-FI" sz="2200" dirty="0">
                <a:latin typeface="Calibri" panose="020F0502020204030204" pitchFamily="34" charset="0"/>
                <a:cs typeface="Calibri" panose="020F0502020204030204" pitchFamily="34" charset="0"/>
              </a:rPr>
              <a:t>havaintoja luokan ryhmädynamiikasta ja vertaissuhteista. Miten oppilaat toimivat keskenään? Miltä vertaissuhteet näyttävät? Kiinnitä myös huomiota vertaisoppimiseen. Luodaanko oppitunnilla mahdollisuuksia siihen? Miten?</a:t>
            </a:r>
            <a:endParaRPr lang="fi-FI" sz="2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fi-FI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Observaatio 4 ja 5:</a:t>
            </a:r>
            <a:r>
              <a:rPr lang="fi-FI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vapaavalintainen havainnointi edellisistä teemoista.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fi-FI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Itsenäinen </a:t>
            </a:r>
            <a:r>
              <a:rPr lang="fi-FI" sz="2200" dirty="0">
                <a:latin typeface="Calibri" panose="020F0502020204030204" pitchFamily="34" charset="0"/>
                <a:cs typeface="Calibri" panose="020F0502020204030204" pitchFamily="34" charset="0"/>
              </a:rPr>
              <a:t>havainnointi Norssilla </a:t>
            </a:r>
            <a:r>
              <a:rPr lang="fi-FI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fi-FI" sz="2200" dirty="0">
                <a:latin typeface="Calibri" panose="020F0502020204030204" pitchFamily="34" charset="0"/>
                <a:cs typeface="Calibri" panose="020F0502020204030204" pitchFamily="34" charset="0"/>
              </a:rPr>
              <a:t>x 75 </a:t>
            </a:r>
            <a:r>
              <a:rPr lang="fi-FI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min 26.3.2020 mennessä.</a:t>
            </a:r>
            <a:endParaRPr lang="fi-FI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6576-D913-A841-B054-014875DAA31A}" type="datetime1">
              <a:rPr lang="fi-FI" smtClean="0"/>
              <a:t>10.2.2020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685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rgbClr val="FF0000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18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Seuraava Video Club 6.3. </a:t>
            </a:r>
            <a:r>
              <a:rPr lang="fi-FI" smtClean="0"/>
              <a:t>klo 12:30-14 </a:t>
            </a:r>
            <a:r>
              <a:rPr lang="fi-FI" dirty="0" smtClean="0"/>
              <a:t>(Ruusupuiston </a:t>
            </a:r>
            <a:r>
              <a:rPr lang="fi-FI" dirty="0" err="1" smtClean="0"/>
              <a:t>Labra</a:t>
            </a:r>
            <a:r>
              <a:rPr lang="fi-FI" dirty="0" smtClean="0"/>
              <a:t>, Diana)</a:t>
            </a:r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Muistathan täyttää </a:t>
            </a:r>
            <a:r>
              <a:rPr lang="fi-FI" dirty="0" err="1" smtClean="0"/>
              <a:t>InSitun</a:t>
            </a:r>
            <a:r>
              <a:rPr lang="fi-FI" dirty="0" smtClean="0"/>
              <a:t>!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10.2.2020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2254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296684"/>
            <a:ext cx="8292353" cy="1019912"/>
          </a:xfrm>
        </p:spPr>
        <p:txBody>
          <a:bodyPr>
            <a:noAutofit/>
          </a:bodyPr>
          <a:lstStyle/>
          <a:p>
            <a:r>
              <a:rPr lang="fi-FI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Ennakkotehtävä</a:t>
            </a:r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5. Video Clubiin </a:t>
            </a:r>
            <a:br>
              <a:rPr lang="fi-FI" sz="3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14.2. klo 12:15-14 (Ruusupuiston </a:t>
            </a:r>
            <a:r>
              <a:rPr lang="fi-FI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Labra</a:t>
            </a:r>
            <a:r>
              <a:rPr lang="fi-FI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, Diana)</a:t>
            </a:r>
            <a:br>
              <a:rPr lang="fi-FI" sz="3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i-FI" sz="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2800" b="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Checking</a:t>
            </a:r>
            <a:r>
              <a:rPr lang="fi-FI" sz="28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fi-FI" sz="2800" b="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understanding</a:t>
            </a:r>
            <a:r>
              <a:rPr lang="fi-FI" sz="28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800" b="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fi-FI" sz="28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Helena </a:t>
            </a:r>
            <a:r>
              <a:rPr lang="fi-FI" sz="2800" b="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Curtain</a:t>
            </a:r>
            <a:endParaRPr lang="fi-FI" sz="2800" b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770440"/>
            <a:ext cx="8229600" cy="659139"/>
          </a:xfrm>
        </p:spPr>
        <p:txBody>
          <a:bodyPr/>
          <a:lstStyle/>
          <a:p>
            <a:pPr marL="0" indent="0">
              <a:buNone/>
            </a:pPr>
            <a:r>
              <a:rPr lang="fi-FI" sz="2800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</a:t>
            </a:r>
            <a:r>
              <a:rPr lang="fi-FI" sz="28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://</a:t>
            </a:r>
            <a:r>
              <a:rPr lang="fi-FI" sz="2800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www.youtube.com/watch?v=sP56F7-0WKM</a:t>
            </a:r>
            <a:endParaRPr lang="fi-FI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183CB-FA8B-4E87-8446-1E562A8B0866}" type="datetime1">
              <a:rPr lang="fi-FI" smtClean="0"/>
              <a:t>10.2.2020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2444-873D-41E0-916B-DF737879CB25}" type="slidenum">
              <a:rPr lang="fi-FI" smtClean="0"/>
              <a:t>2</a:t>
            </a:fld>
            <a:endParaRPr lang="fi-FI"/>
          </a:p>
        </p:txBody>
      </p:sp>
      <p:sp>
        <p:nvSpPr>
          <p:cNvPr id="10" name="TextBox 9"/>
          <p:cNvSpPr txBox="1"/>
          <p:nvPr/>
        </p:nvSpPr>
        <p:spPr>
          <a:xfrm>
            <a:off x="448234" y="3888462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Yhteinen keskustelu ennakkotehtävästä</a:t>
            </a:r>
          </a:p>
          <a:p>
            <a:r>
              <a:rPr lang="fi-FI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Miksi oppilaiden ymmärryksen seuraaminen ja tarkistaminen on tärkeää</a:t>
            </a:r>
            <a:r>
              <a:rPr lang="fi-FI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r>
              <a:rPr lang="fi-FI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Miten opettaja voi tarkistaa ovatko oppilaat mukana opetuksessa ja ymmärtävätkö he opittavan asian?</a:t>
            </a:r>
            <a:endParaRPr lang="fi-FI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865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Checking</a:t>
            </a:r>
            <a:r>
              <a:rPr lang="fi-FI" dirty="0" smtClean="0"/>
              <a:t> for </a:t>
            </a:r>
            <a:r>
              <a:rPr lang="fi-FI" dirty="0" err="1" smtClean="0"/>
              <a:t>understanding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>
                <a:hlinkClick r:id="rId2"/>
              </a:rPr>
              <a:t>https://www.youtube.com/watch?v=atTFFzcvqfE</a:t>
            </a:r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(00:00-2:17)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Miten opettaja voi tunnistaa oppilaiden kielellisestä tai ei-kielellisestä ilmaisusta että he eivät ymmärrä tai osaa opittavaa asiaa?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20192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37578"/>
            <a:ext cx="7991480" cy="634638"/>
          </a:xfrm>
        </p:spPr>
        <p:txBody>
          <a:bodyPr>
            <a:noAutofit/>
          </a:bodyPr>
          <a:lstStyle/>
          <a:p>
            <a:r>
              <a:rPr lang="fi-FI" sz="2400" dirty="0" smtClean="0"/>
              <a:t>Havainnoinnin, tunnistamisen ja päätöksenteon prosessit matematiikan oppiaineesta</a:t>
            </a:r>
            <a:endParaRPr lang="fi-FI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519198"/>
            <a:ext cx="8229600" cy="45571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Opettaja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 marL="514350" indent="-514350">
              <a:buFont typeface="+mj-lt"/>
              <a:buAutoNum type="arabicParenR"/>
            </a:pPr>
            <a:r>
              <a:rPr lang="fi-FI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Havainnoi ja huomaa oppilaiden yrityksiä (laskustrategioita</a:t>
            </a:r>
            <a:r>
              <a:rPr lang="fi-FI" sz="28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fi-FI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ratkoa matikkatehtäviä</a:t>
            </a:r>
            <a:endParaRPr lang="fi-FI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fi-FI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Suhteuttaa havainnoimiaan oppilaiden laskustrategioita matematiikan oppimista koskevaan tietoon ja pyrkii tunnistamaan oppilaan tavan ymmärtää asia</a:t>
            </a:r>
            <a:endParaRPr lang="fi-FI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fi-FI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Päättää saamansa tiedon perusteella oman toimintatapansa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10.2.2020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996113" y="6424613"/>
            <a:ext cx="2147887" cy="180975"/>
          </a:xfrm>
        </p:spPr>
        <p:txBody>
          <a:bodyPr/>
          <a:lstStyle/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89975" y="6424613"/>
            <a:ext cx="454025" cy="180975"/>
          </a:xfrm>
        </p:spPr>
        <p:txBody>
          <a:bodyPr/>
          <a:lstStyle/>
          <a:p>
            <a:fld id="{0FE3988A-0109-0B40-965D-9E0ED41EFEE4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2" name="Rectangle 1"/>
          <p:cNvSpPr/>
          <p:nvPr/>
        </p:nvSpPr>
        <p:spPr>
          <a:xfrm>
            <a:off x="457200" y="5925662"/>
            <a:ext cx="8444753" cy="5232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Jacobs, V. R., Lamb, L. L., Philipp, R. A., &amp;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Schappelle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B. P. (2011). Deciding how to respond on the basis of children’s understandings. 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Mathematics teacher noticing: Seeing through teachers’ eyes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97-116.</a:t>
            </a:r>
            <a:endParaRPr lang="fi-FI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33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rgbClr val="FF0000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Esikoululainen Rex ratkoo kolmea matikkatehtävää</a:t>
            </a:r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Sinulla on 13 keksiä. Syöt niistä 6. Kuinka monta sinulla on jäljellä?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Rex laskee ääneen sormien avulla takaperin 13 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6 ja päätyy oikeaan ratkaisuun: ”Seitsemän”.</a:t>
            </a:r>
            <a:endParaRPr lang="fi-FI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Tänään on 5. päivä kesäkuuta ja syntymäpäiväsi on 19. päivä. Kuinka monta päivää on syntymäpäivääsi?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Rex laskee ääneen sormien avulla eteenpäin 5.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 Viidentoista kohdalla sormet loppuivat, ja Rex totesi ”kymmenen”, mutta jatkoi laskemista vielä 19. saakka toisen käden neljällä sormella päätyen oikeaan ratkaisuun: ”Neljätoista”. </a:t>
            </a:r>
            <a:endParaRPr lang="fi-FI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Sinulla on 15 nuijapääsammakkoa. Laitat aina kolme nuijapääsammakkoa yhteen purkkiin. Kuinka moneen purkkiin laitat sammakot?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Rex toteaa ”En edes ymmärrä tätä. On vaikea”.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10.2.2020</a:t>
            </a:fld>
            <a:endParaRPr lang="fi-FI" dirty="0"/>
          </a:p>
        </p:txBody>
      </p:sp>
      <p:sp>
        <p:nvSpPr>
          <p:cNvPr id="7" name="Rectangle 6"/>
          <p:cNvSpPr/>
          <p:nvPr/>
        </p:nvSpPr>
        <p:spPr>
          <a:xfrm>
            <a:off x="0" y="6343751"/>
            <a:ext cx="9144000" cy="5232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Jacobs, V. R., Lamb, L. L., Philipp, R. A., &amp;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Schappelle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B. P. (2011). Deciding how to respond on the basis of children’s understandings. 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Mathematics teacher noticing: Seeing through teachers’ eyes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97-116.</a:t>
            </a:r>
            <a:endParaRPr lang="fi-FI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15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rgbClr val="FF0000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62383" y="1297852"/>
            <a:ext cx="8229600" cy="4557156"/>
          </a:xfrm>
        </p:spPr>
        <p:txBody>
          <a:bodyPr/>
          <a:lstStyle/>
          <a:p>
            <a:r>
              <a:rPr lang="fi-FI" sz="2800" dirty="0" smtClean="0"/>
              <a:t>Kahden ensimmäisen tehtävän perusteella Rexin opettajalla on tietoa Rexin tavoista (laskustrategioista) ja kyvyistä ratkoa matikkatehtäviä</a:t>
            </a:r>
          </a:p>
          <a:p>
            <a:r>
              <a:rPr lang="fi-FI" sz="2800" dirty="0" smtClean="0"/>
              <a:t>Rex: </a:t>
            </a:r>
          </a:p>
          <a:p>
            <a:pPr lvl="1"/>
            <a:r>
              <a:rPr lang="fi-FI" sz="2400" dirty="0" smtClean="0"/>
              <a:t>Ymmärtää vähennyslaskun idean</a:t>
            </a:r>
          </a:p>
          <a:p>
            <a:pPr lvl="1"/>
            <a:r>
              <a:rPr lang="fi-FI" sz="2400" dirty="0" smtClean="0"/>
              <a:t>Ymmärtää kymmenlukuja</a:t>
            </a:r>
          </a:p>
          <a:p>
            <a:pPr lvl="1"/>
            <a:r>
              <a:rPr lang="fi-FI" sz="2400" dirty="0" smtClean="0"/>
              <a:t>Osaa käyttää sormia laskemisen apuna</a:t>
            </a:r>
          </a:p>
          <a:p>
            <a:pPr lvl="1"/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10.2.2020</a:t>
            </a:fld>
            <a:endParaRPr lang="fi-FI" dirty="0"/>
          </a:p>
        </p:txBody>
      </p:sp>
      <p:sp>
        <p:nvSpPr>
          <p:cNvPr id="7" name="Rectangle 6"/>
          <p:cNvSpPr/>
          <p:nvPr/>
        </p:nvSpPr>
        <p:spPr>
          <a:xfrm>
            <a:off x="0" y="6352716"/>
            <a:ext cx="9144000" cy="5232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Jacobs, V. R., Lamb, L. L., Philipp, R. A., &amp;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Schappelle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B. P. (2011). Deciding how to respond on the basis of children’s understandings. 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Mathematics teacher noticing: Seeing through teachers’ eyes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97-116.</a:t>
            </a:r>
            <a:endParaRPr lang="fi-FI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83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rgbClr val="FF0000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Pienryhmäkeskutelu</a:t>
            </a: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Rexin tapaukseen liittyvässä tutkimuksessa opettajilta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kysyttiin: ”Kerro miten toimisit ja miksi.”</a:t>
            </a:r>
          </a:p>
          <a:p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Lue kolmen opettajan vastauksia kysymykseen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ja pohdi pienryhmässä:</a:t>
            </a:r>
          </a:p>
          <a:p>
            <a:pPr lvl="1"/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Millä tavalla opettajat huomioivat Rexin ratkaisustrategiat? </a:t>
            </a:r>
          </a:p>
          <a:p>
            <a:pPr lvl="1"/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Kenen toimintaan opettajat fokusoivat vastauksessaan (opettajan vai Rexin)?</a:t>
            </a:r>
          </a:p>
          <a:p>
            <a:pPr lvl="1"/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Millaisia vahvuuksia eri vastauksissa on suhteessa Rexin oppimisen tukemiseen?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10.2.2020</a:t>
            </a:fld>
            <a:endParaRPr lang="fi-FI" dirty="0"/>
          </a:p>
        </p:txBody>
      </p:sp>
      <p:sp>
        <p:nvSpPr>
          <p:cNvPr id="7" name="Rectangle 6"/>
          <p:cNvSpPr/>
          <p:nvPr/>
        </p:nvSpPr>
        <p:spPr>
          <a:xfrm>
            <a:off x="0" y="6343751"/>
            <a:ext cx="9144000" cy="5232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Jacobs, V. R., Lamb, L. L., Philipp, R. A., &amp;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Schappelle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B. P. (2011). Deciding how to respond on the basis of children’s understandings. 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Mathematics teacher noticing: Seeing through teachers’ eyes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97-116.</a:t>
            </a:r>
            <a:endParaRPr lang="fi-FI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61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rgbClr val="FF0000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Koonti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10.2.2020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84622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chemeClr val="accent1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7369" y="1020313"/>
            <a:ext cx="4741260" cy="901894"/>
          </a:xfrm>
        </p:spPr>
        <p:txBody>
          <a:bodyPr>
            <a:normAutofit/>
          </a:bodyPr>
          <a:lstStyle/>
          <a:p>
            <a:r>
              <a:rPr lang="fi-FI" dirty="0"/>
              <a:t>Video </a:t>
            </a:r>
            <a:r>
              <a:rPr lang="fi-FI" dirty="0" smtClean="0"/>
              <a:t>I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C6FE-2BCB-574D-9E89-D023255ACA90}" type="datetime1">
              <a:rPr lang="fi-FI" smtClean="0"/>
              <a:t>10.2.2020</a:t>
            </a:fld>
            <a:endParaRPr lang="fi-FI" dirty="0"/>
          </a:p>
        </p:txBody>
      </p:sp>
      <p:sp>
        <p:nvSpPr>
          <p:cNvPr id="5" name="TextBox 4"/>
          <p:cNvSpPr txBox="1"/>
          <p:nvPr/>
        </p:nvSpPr>
        <p:spPr>
          <a:xfrm>
            <a:off x="331074" y="1922207"/>
            <a:ext cx="5155326" cy="372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i-FI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Rexin matikkatehtävät:</a:t>
            </a:r>
            <a:endParaRPr lang="fi-FI" sz="24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fi-FI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Havainnoi miten oppilas pyrkii ratkaisemaan tehtävää? </a:t>
            </a:r>
          </a:p>
          <a:p>
            <a:pPr>
              <a:spcAft>
                <a:spcPts val="600"/>
              </a:spcAft>
            </a:pPr>
            <a:r>
              <a:rPr lang="fi-FI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Millaisia laskustrategioita oppilailla on?</a:t>
            </a:r>
          </a:p>
          <a:p>
            <a:pPr>
              <a:spcAft>
                <a:spcPts val="600"/>
              </a:spcAft>
            </a:pPr>
            <a:r>
              <a:rPr lang="fi-FI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Miten opettaja pyrkii saamaan selville oppilaan laskustrategioita?</a:t>
            </a:r>
          </a:p>
          <a:p>
            <a:pPr>
              <a:spcAft>
                <a:spcPts val="600"/>
              </a:spcAft>
            </a:pPr>
            <a:r>
              <a:rPr lang="fi-FI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Varaudu kirjoittamaan ja keskustelemaan havainnoistasi.</a:t>
            </a:r>
            <a:endParaRPr lang="fi-FI" sz="2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80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YU Otsikkodi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ppt-eikuvia_kevyt_Helvetica.potx" id="{9280246C-8154-4742-BA74-FA58D652E538}" vid="{AF9E5D57-5B5E-401D-B2CE-10D92039A025}"/>
    </a:ext>
  </a:extLst>
</a:theme>
</file>

<file path=ppt/theme/theme2.xml><?xml version="1.0" encoding="utf-8"?>
<a:theme xmlns:a="http://schemas.openxmlformats.org/drawingml/2006/main" name="JYU sisältö pohj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ppt-eikuvia_kevyt_Helvetica.potx" id="{9280246C-8154-4742-BA74-FA58D652E538}" vid="{2DE237A3-F387-42F7-8438-1775296BE603}"/>
    </a:ext>
  </a:extLst>
</a:theme>
</file>

<file path=ppt/theme/theme3.xml><?xml version="1.0" encoding="utf-8"?>
<a:theme xmlns:a="http://schemas.openxmlformats.org/drawingml/2006/main" name="2_Mukautettu suunnittelumalli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ppt-eikuvia_kevyt_Helvetica.potx" id="{9280246C-8154-4742-BA74-FA58D652E538}" vid="{7C106CE1-9F54-4332-819A-B1E99B1D9E08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 JYU ei kuvia kevyt Helvetica</Template>
  <TotalTime>8727</TotalTime>
  <Words>982</Words>
  <Application>Microsoft Office PowerPoint</Application>
  <PresentationFormat>On-screen Show (4:3)</PresentationFormat>
  <Paragraphs>124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-apple-system</vt:lpstr>
      <vt:lpstr>Arial</vt:lpstr>
      <vt:lpstr>Calibri</vt:lpstr>
      <vt:lpstr>Helvetica</vt:lpstr>
      <vt:lpstr>Palatino Linotype</vt:lpstr>
      <vt:lpstr>Times New Roman</vt:lpstr>
      <vt:lpstr>Times New Roman Normaali</vt:lpstr>
      <vt:lpstr>Wingdings</vt:lpstr>
      <vt:lpstr>JYU Otsikkodiat</vt:lpstr>
      <vt:lpstr>JYU sisältö pohjat</vt:lpstr>
      <vt:lpstr>2_Mukautettu suunnittelumalli</vt:lpstr>
      <vt:lpstr>Video Club 5</vt:lpstr>
      <vt:lpstr>Ennakkotehtävä 5. Video Clubiin  14.2. klo 12:15-14 (Ruusupuiston Labra, Diana)  Checking for understanding by Helena Curtain</vt:lpstr>
      <vt:lpstr>Checking for understanding</vt:lpstr>
      <vt:lpstr>Havainnoinnin, tunnistamisen ja päätöksenteon prosessit matematiikan oppiaineesta</vt:lpstr>
      <vt:lpstr>Esikoululainen Rex ratkoo kolmea matikkatehtävää</vt:lpstr>
      <vt:lpstr>PowerPoint Presentation</vt:lpstr>
      <vt:lpstr>Pienryhmäkeskutelu </vt:lpstr>
      <vt:lpstr>PowerPoint Presentation</vt:lpstr>
      <vt:lpstr>Video I</vt:lpstr>
      <vt:lpstr>Kirjaa ylös havaintojasi osoitteessa: https://bit.ly/2nhEixi </vt:lpstr>
      <vt:lpstr>Pienryhmäkeskustelu</vt:lpstr>
      <vt:lpstr>Koonti</vt:lpstr>
      <vt:lpstr>Video II</vt:lpstr>
      <vt:lpstr>Kirjaa ylös havaintojasi osoitteessa: https://bit.ly/2nhEixi  </vt:lpstr>
      <vt:lpstr>Pienryhmäkeskustelu  Tähän instruktio keskusteluun  </vt:lpstr>
      <vt:lpstr>Koonti</vt:lpstr>
      <vt:lpstr>Ohjeistus itsenäiseen havainnointiin</vt:lpstr>
      <vt:lpstr>Seuraava Video Club 6.3. klo 12:30-14 (Ruusupuiston Labra, Diana)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Vuorovaikutus luokkahuoneessa</dc:title>
  <dc:creator>Pöysä, Sanni</dc:creator>
  <cp:lastModifiedBy>Pakarinen, Sanna</cp:lastModifiedBy>
  <cp:revision>180</cp:revision>
  <cp:lastPrinted>2020-02-10T12:38:17Z</cp:lastPrinted>
  <dcterms:created xsi:type="dcterms:W3CDTF">2019-08-20T07:57:08Z</dcterms:created>
  <dcterms:modified xsi:type="dcterms:W3CDTF">2020-02-14T09:10:09Z</dcterms:modified>
</cp:coreProperties>
</file>