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media/image1.png" ContentType="image/png"/>
  <Override PartName="/ppt/media/image2.png" ContentType="image/png"/>
  <Override PartName="/ppt/media/image9.jpeg" ContentType="image/jpeg"/>
  <Override PartName="/ppt/media/image17.jpeg" ContentType="image/jpe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lang="fi-FI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 lang="fi-FI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 lang="fi-FI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lang="fi-FI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lang="fi-FI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lang="fi-FI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lang="fi-FI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lang="fi-FI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lang="fi-FI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 lang="fi-FI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 lang="fi-FI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lang="fi-FI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fi-FI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lang="fi-FI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 lang="fi-FI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lang="fi-FI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lang="fi-FI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lang="fi-FI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lang="fi-FI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fi-FI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lang="fi-FI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lang="fi-FI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lang="fi-FI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lang="fi-FI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lang="fi-FI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fi-FI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lang="fi-FI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lang="fi-FI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lang="fi-FI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lang="fi-FI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lang="fi-FI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lang="fi-FI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lang="fi-FI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 lang="fi-FI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lang="fi-FI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 lang="fi-FI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 lang="fi-FI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lang="fi-FI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lang="fi-FI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lang="fi-FI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lang="fi-FI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lang="fi-FI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lang="fi-FI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 lang="fi-FI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 lang="fi-FI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76" name="" descr="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3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lang="fi-FI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fi-FI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lang="fi-FI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 lang="fi-FI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lang="fi-FI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lang="fi-FI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lang="fi-FI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lang="fi-FI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lang="fi-FI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 lang="fi-FI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fi-FI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lang="fi-FI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lang="fi-FI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lang="fi-FI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lang="fi-FI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lang="fi-FI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lang="fi-FI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lang="fi-FI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lang="fi-FI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lang="fi-FI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lang="fi-FI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lang="fi-FI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 lang="fi-FI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lang="fi-FI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 lang="fi-FI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 lang="fi-FI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lang="fi-FI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lang="fi-FI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lang="fi-FI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lang="fi-FI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lang="fi-FI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lang="fi-FI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 lang="fi-FI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 lang="fi-FI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15" name="" descr="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116" name="" descr=""/>
          <p:cNvPicPr/>
          <p:nvPr/>
        </p:nvPicPr>
        <p:blipFill>
          <a:blip r:embed="rId3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lang="fi-FI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fi-FI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lang="fi-FI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 lang="fi-FI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lang="fi-FI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lang="fi-FI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lang="fi-FI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lang="fi-FI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lang="fi-FI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lang="fi-FI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lang="fi-FI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fi-FI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lang="fi-FI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lang="fi-FI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lang="fi-FI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lang="fi-FI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lang="fi-FI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lang="fi-FI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lang="fi-FI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lang="fi-FI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lang="fi-FI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lang="fi-FI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lang="fi-FI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 lang="fi-FI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lang="fi-FI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 lang="fi-FI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 lang="fi-FI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lang="fi-FI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lang="fi-FI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lang="fi-FI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lang="fi-FI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0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lang="fi-FI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lang="fi-FI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 lang="fi-FI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 lang="fi-FI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54" name="" descr="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155" name="" descr=""/>
          <p:cNvPicPr/>
          <p:nvPr/>
        </p:nvPicPr>
        <p:blipFill>
          <a:blip r:embed="rId3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lang="fi-FI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fi-FI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lang="fi-FI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lang="fi-FI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lang="fi-FI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lang="fi-FI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lang="fi-FI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lang="fi-FI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lang="fi-FI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lang="fi-FI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lang="fi-FI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lang="fi-FI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lang="fi-FI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 lang="fi-FI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lang="fi-FI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Muokkaa perustyyl. napsautt.</a:t>
            </a:r>
            <a:endParaRPr lang="fi-FI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fi-FI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6.3.2018</a:t>
            </a:r>
            <a:endParaRPr lang="fi-FI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 lang="fi-FI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08D9DA27-0AAD-4876-84B9-6482582AB1BC}" type="slidenum">
              <a:rPr lang="fi-FI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&lt;numero&gt;</a:t>
            </a:fld>
            <a:endParaRPr lang="fi-FI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Muokkaa jäsennyksen tekstimuotoa napsauttamalla</a:t>
            </a:r>
            <a:endParaRPr lang="fi-FI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i-FI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Toinen jäsennystaso</a:t>
            </a:r>
            <a:endParaRPr lang="fi-FI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Kolmas jäsennystaso</a:t>
            </a:r>
            <a:endParaRPr lang="fi-FI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i-FI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Neljäs jäsennystaso</a:t>
            </a:r>
            <a:endParaRPr lang="fi-FI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Viides jäsennystaso</a:t>
            </a:r>
            <a:endParaRPr lang="fi-FI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Kuudes jäsennystaso</a:t>
            </a:r>
            <a:endParaRPr lang="fi-FI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Seitsemäs jäsennystaso</a:t>
            </a:r>
            <a:endParaRPr lang="fi-FI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lang="fi-FI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Muokkaa perustyyl. napsautt.</a:t>
            </a:r>
            <a:endParaRPr lang="fi-FI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fi-FI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6.3.2018</a:t>
            </a:r>
            <a:endParaRPr lang="fi-FI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 lang="fi-FI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F12AFD89-4B67-4784-AAC0-CF9E87860444}" type="slidenum">
              <a:rPr lang="fi-FI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&lt;numero&gt;</a:t>
            </a:fld>
            <a:endParaRPr lang="fi-FI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Muokkaa jäsennyksen tekstimuotoa napsauttamalla</a:t>
            </a:r>
            <a:endParaRPr lang="fi-FI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i-FI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Toinen jäsennystaso</a:t>
            </a:r>
            <a:endParaRPr lang="fi-FI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Kolmas jäsennystaso</a:t>
            </a:r>
            <a:endParaRPr lang="fi-FI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i-FI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Neljäs jäsennystaso</a:t>
            </a:r>
            <a:endParaRPr lang="fi-FI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Viides jäsennystaso</a:t>
            </a:r>
            <a:endParaRPr lang="fi-FI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Kuudes jäsennystaso</a:t>
            </a:r>
            <a:endParaRPr lang="fi-FI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Seitsemäs jäsennystaso</a:t>
            </a:r>
            <a:endParaRPr lang="fi-FI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lang="fi-FI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Muokkaa perustyyl. napsautt.</a:t>
            </a:r>
            <a:endParaRPr lang="fi-FI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Muokkaa jäsennyksen tekstimuotoa napsauttamalla</a:t>
            </a:r>
            <a:endParaRPr lang="fi-FI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i-FI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Toinen jäsennystaso</a:t>
            </a:r>
            <a:endParaRPr lang="fi-FI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Kolmas jäsennystaso</a:t>
            </a:r>
            <a:endParaRPr lang="fi-FI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i-FI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Neljäs jäsennystaso</a:t>
            </a:r>
            <a:endParaRPr lang="fi-FI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Viides jäsennystaso</a:t>
            </a:r>
            <a:endParaRPr lang="fi-FI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Kuudes jäsennystaso</a:t>
            </a:r>
            <a:endParaRPr lang="fi-FI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i-FI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Seitsemäs jäsennystasoMuokkaa tekstin perustyylejä</a:t>
            </a:r>
            <a:endParaRPr lang="fi-FI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6858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i-FI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toinen taso</a:t>
            </a:r>
            <a:endParaRPr lang="fi-FI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1430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i-FI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kolmas taso</a:t>
            </a:r>
            <a:endParaRPr lang="fi-FI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6002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i-FI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neljäs taso</a:t>
            </a:r>
            <a:endParaRPr lang="fi-FI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0574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i-FI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viides taso</a:t>
            </a:r>
            <a:endParaRPr lang="fi-FI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fi-FI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6.3.2018</a:t>
            </a:r>
            <a:endParaRPr lang="fi-FI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 lang="fi-FI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78DA29AE-A7B0-4340-86A3-E379113B77E9}" type="slidenum">
              <a:rPr lang="fi-FI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&lt;numero&gt;</a:t>
            </a:fld>
            <a:endParaRPr lang="fi-FI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fi-FI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6.3.2018</a:t>
            </a:r>
            <a:endParaRPr lang="fi-FI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 lang="fi-FI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496BCCA7-CC03-49B8-88B8-836F4982098D}" type="slidenum">
              <a:rPr lang="fi-FI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&lt;numero&gt;</a:t>
            </a:fld>
            <a:endParaRPr lang="fi-FI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fi-FI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Muokkaa otsikon tekstimuotoa napsauttamalla</a:t>
            </a:r>
            <a:endParaRPr lang="fi-FI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Muokkaa jäsennyksen tekstimuotoa napsauttamalla</a:t>
            </a:r>
            <a:endParaRPr lang="fi-FI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i-FI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Toinen jäsennystaso</a:t>
            </a:r>
            <a:endParaRPr lang="fi-FI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Kolmas jäsennystaso</a:t>
            </a:r>
            <a:endParaRPr lang="fi-FI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i-FI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Neljäs jäsennystaso</a:t>
            </a:r>
            <a:endParaRPr lang="fi-FI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Viides jäsennystaso</a:t>
            </a:r>
            <a:endParaRPr lang="fi-FI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Kuudes jäsennystaso</a:t>
            </a:r>
            <a:endParaRPr lang="fi-FI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Seitsemäs jäsennystaso</a:t>
            </a:r>
            <a:endParaRPr lang="fi-FI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4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3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743400" y="493920"/>
            <a:ext cx="11134080" cy="5906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lang="fi-FI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Discussion to start the workshop (note for yourself)</a:t>
            </a:r>
            <a:r>
              <a:rPr lang="fi-FI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r>
              <a:rPr lang="fi-FI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r>
              <a:rPr lang="fi-FI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Ask for 2 answers from each table: Which food brands or advertisements do you remember? + tell your name, please</a:t>
            </a:r>
            <a:r>
              <a:rPr lang="fi-FI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r>
              <a:rPr lang="fi-FI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r>
              <a:rPr lang="fi-FI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Hands up: How many of you know what is a subvertisement?</a:t>
            </a:r>
            <a:r>
              <a:rPr lang="fi-FI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r>
              <a:rPr lang="fi-FI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r>
              <a:rPr lang="fi-FI" sz="3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Advertisement = advert = ad</a:t>
            </a:r>
            <a:r>
              <a:rPr lang="fi-FI" sz="3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r>
              <a:rPr lang="fi-FI" sz="3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Subvertisement = subvert</a:t>
            </a:r>
            <a:endParaRPr lang="fi-FI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57" name="Kuva 2" descr=""/>
          <p:cNvPicPr/>
          <p:nvPr/>
        </p:nvPicPr>
        <p:blipFill>
          <a:blip r:embed="rId1"/>
          <a:stretch/>
        </p:blipFill>
        <p:spPr>
          <a:xfrm>
            <a:off x="9770040" y="4562640"/>
            <a:ext cx="1977480" cy="1977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extShape 1"/>
          <p:cNvSpPr txBox="1"/>
          <p:nvPr/>
        </p:nvSpPr>
        <p:spPr>
          <a:xfrm>
            <a:off x="838080" y="36252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lang="fi-FI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Make your own subvertisement!</a:t>
            </a:r>
            <a:endParaRPr lang="fi-FI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2" name="TextShape 2"/>
          <p:cNvSpPr txBox="1"/>
          <p:nvPr/>
        </p:nvSpPr>
        <p:spPr>
          <a:xfrm>
            <a:off x="462960" y="1670040"/>
            <a:ext cx="11265840" cy="6051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fi-FI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Choose one or more ads that you think have an interesting or</a:t>
            </a:r>
            <a:r>
              <a:rPr lang="fi-FI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fi-FI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provocative message or design. What kind of comment</a:t>
            </a:r>
            <a:r>
              <a:rPr lang="fi-FI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fi-FI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would you like to make about the original product or ad?</a:t>
            </a:r>
            <a:endParaRPr lang="fi-FI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fi-FI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Think how the message of the ad could be changed: by modofying the logo, picture or text? By adding or erasing something? How can you make the modifications in style?</a:t>
            </a:r>
            <a:endParaRPr lang="fi-FI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fi-FI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Other options:</a:t>
            </a:r>
            <a:endParaRPr lang="fi-FI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fi-FI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6858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i-FI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parody made on a blank piece of paper, commenting on the language of advertising on a general level</a:t>
            </a:r>
            <a:endParaRPr lang="fi-FI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6858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i-FI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Cut imagery and text from ads and create a collage from them or create new meanings by combining them with your own drawings and sketches</a:t>
            </a:r>
            <a:r>
              <a:rPr lang="fi-FI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fi-FI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fi-FI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fi-FI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fi-FI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fi-FI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83" name="Kuva 4" descr=""/>
          <p:cNvPicPr/>
          <p:nvPr/>
        </p:nvPicPr>
        <p:blipFill>
          <a:blip r:embed="rId1"/>
          <a:stretch/>
        </p:blipFill>
        <p:spPr>
          <a:xfrm>
            <a:off x="9826200" y="365040"/>
            <a:ext cx="1977480" cy="1977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lang="fi-FI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Global Meal – subvertisement competition</a:t>
            </a:r>
            <a:endParaRPr lang="fi-FI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5" name="TextShape 2"/>
          <p:cNvSpPr txBox="1"/>
          <p:nvPr/>
        </p:nvSpPr>
        <p:spPr>
          <a:xfrm>
            <a:off x="838080" y="1825560"/>
            <a:ext cx="946476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fi-FI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If you want to participate in the competition with your work, please write on the back:</a:t>
            </a:r>
            <a:endParaRPr lang="fi-FI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fi-FI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6858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i-FI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Name of your piece of work</a:t>
            </a:r>
            <a:endParaRPr lang="fi-FI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6858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i-FI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Your name(s)</a:t>
            </a:r>
            <a:endParaRPr lang="fi-FI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6858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i-FI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Your age(s)</a:t>
            </a:r>
            <a:endParaRPr lang="fi-FI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6858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i-FI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Your teacher’s name</a:t>
            </a:r>
            <a:endParaRPr lang="fi-FI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6858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i-FI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note if you want to get your work back via post</a:t>
            </a:r>
            <a:endParaRPr lang="fi-FI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86" name="Kuva 3" descr=""/>
          <p:cNvPicPr/>
          <p:nvPr/>
        </p:nvPicPr>
        <p:blipFill>
          <a:blip r:embed="rId1"/>
          <a:stretch/>
        </p:blipFill>
        <p:spPr>
          <a:xfrm>
            <a:off x="9770040" y="4562640"/>
            <a:ext cx="1977480" cy="1977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Shape 1"/>
          <p:cNvSpPr txBox="1"/>
          <p:nvPr/>
        </p:nvSpPr>
        <p:spPr>
          <a:xfrm>
            <a:off x="1055160" y="37440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lang="fi-FI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What did we learn today?</a:t>
            </a:r>
            <a:endParaRPr lang="fi-FI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8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lang="fi-FI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Besides our health, the production and consumption of food have many kinds of impacts on the environment as well as the people and animals that are part of food production</a:t>
            </a:r>
            <a:endParaRPr lang="fi-FI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lang="fi-FI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consumer can make an impact by making choices between products, participating in societal/critical discussion and affecting the dicisions of companies and politicians</a:t>
            </a:r>
            <a:endParaRPr lang="fi-FI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lang="fi-FI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Ads aim at affecting our decisions on what to buy in various ways</a:t>
            </a:r>
            <a:r>
              <a:rPr lang="fi-FI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fi-FI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– let's keep media criticism in mind</a:t>
            </a:r>
            <a:endParaRPr lang="fi-FI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lang="fi-FI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Subvertising is one way to participate in discussion and comment</a:t>
            </a:r>
            <a:r>
              <a:rPr lang="fi-FI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fi-FI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on commercial messages</a:t>
            </a:r>
            <a:endParaRPr lang="fi-FI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89" name="Kuva 3" descr=""/>
          <p:cNvPicPr/>
          <p:nvPr/>
        </p:nvPicPr>
        <p:blipFill>
          <a:blip r:embed="rId1"/>
          <a:stretch/>
        </p:blipFill>
        <p:spPr>
          <a:xfrm>
            <a:off x="9770040" y="4562640"/>
            <a:ext cx="1977480" cy="1977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1234080" y="6043320"/>
            <a:ext cx="9596880" cy="71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/>
          <a:p>
            <a:pPr algn="ctr">
              <a:lnSpc>
                <a:spcPct val="90000"/>
              </a:lnSpc>
            </a:pPr>
            <a:r>
              <a:rPr lang="fi-FI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Eeva Kemppainen</a:t>
            </a:r>
            <a:endParaRPr lang="fi-FI" sz="6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9" name="Picture 3" descr=""/>
          <p:cNvPicPr/>
          <p:nvPr/>
        </p:nvPicPr>
        <p:blipFill>
          <a:blip r:embed="rId1"/>
          <a:stretch/>
        </p:blipFill>
        <p:spPr>
          <a:xfrm>
            <a:off x="2371680" y="214200"/>
            <a:ext cx="6699960" cy="5783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lang="fi-FI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Program of the workshop</a:t>
            </a:r>
            <a:endParaRPr lang="fi-FI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1" name="TextShape 2"/>
          <p:cNvSpPr txBox="1"/>
          <p:nvPr/>
        </p:nvSpPr>
        <p:spPr>
          <a:xfrm>
            <a:off x="640080" y="1806840"/>
            <a:ext cx="1135332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fi-FI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Examine questions about the production and consumption of food</a:t>
            </a:r>
            <a:endParaRPr lang="fi-FI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fi-FI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Analyse the ways advertisements try to affect us and communicate</a:t>
            </a:r>
            <a:endParaRPr lang="fi-FI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fi-FI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Get to know and learn subvertising </a:t>
            </a:r>
            <a:endParaRPr lang="fi-FI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fi-FI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Make own subvertisements about food</a:t>
            </a:r>
            <a:endParaRPr lang="fi-FI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lang="fi-FI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fi-FI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Wingdings"/>
              </a:rPr>
              <a:t></a:t>
            </a:r>
            <a:r>
              <a:rPr lang="fi-FI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fi-FI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subvertisement competition</a:t>
            </a:r>
            <a:endParaRPr lang="fi-FI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62" name="Kuva 3" descr=""/>
          <p:cNvPicPr/>
          <p:nvPr/>
        </p:nvPicPr>
        <p:blipFill>
          <a:blip r:embed="rId1"/>
          <a:stretch/>
        </p:blipFill>
        <p:spPr>
          <a:xfrm>
            <a:off x="9770040" y="4562640"/>
            <a:ext cx="1977480" cy="1977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Shape 1"/>
          <p:cNvSpPr txBox="1"/>
          <p:nvPr/>
        </p:nvSpPr>
        <p:spPr>
          <a:xfrm>
            <a:off x="962280" y="1690560"/>
            <a:ext cx="11076840" cy="41677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lang="fi-FI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In general, what is the aim of an advertisement?</a:t>
            </a:r>
            <a:r>
              <a:rPr lang="fi-FI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r>
              <a:rPr lang="fi-FI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r>
              <a:rPr lang="fi-FI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Which things interest or speak to you in food ads?</a:t>
            </a:r>
            <a:r>
              <a:rPr lang="fi-FI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r>
              <a:rPr lang="fi-FI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endParaRPr lang="fi-FI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64" name="Kuva 2" descr=""/>
          <p:cNvPicPr/>
          <p:nvPr/>
        </p:nvPicPr>
        <p:blipFill>
          <a:blip r:embed="rId1"/>
          <a:stretch/>
        </p:blipFill>
        <p:spPr>
          <a:xfrm>
            <a:off x="9770040" y="4562640"/>
            <a:ext cx="1977480" cy="1977480"/>
          </a:xfrm>
          <a:prstGeom prst="rect">
            <a:avLst/>
          </a:prstGeom>
          <a:ln>
            <a:noFill/>
          </a:ln>
        </p:spPr>
      </p:pic>
      <p:sp>
        <p:nvSpPr>
          <p:cNvPr id="165" name="CustomShape 2"/>
          <p:cNvSpPr/>
          <p:nvPr/>
        </p:nvSpPr>
        <p:spPr>
          <a:xfrm>
            <a:off x="962280" y="365040"/>
            <a:ext cx="10515240" cy="132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>
              <a:lnSpc>
                <a:spcPct val="90000"/>
              </a:lnSpc>
            </a:pPr>
            <a:r>
              <a:rPr lang="fi-FI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Let’s talk about advertising</a:t>
            </a:r>
            <a:endParaRPr lang="fi-FI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Shape 1"/>
          <p:cNvSpPr txBox="1"/>
          <p:nvPr/>
        </p:nvSpPr>
        <p:spPr>
          <a:xfrm>
            <a:off x="998640" y="3429360"/>
            <a:ext cx="8770680" cy="29239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lang="fi-FI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#wellbeing of the environment</a:t>
            </a:r>
            <a:r>
              <a:rPr lang="fi-FI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endParaRPr lang="fi-FI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i-FI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lang="fi-FI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#everyday life and work of people</a:t>
            </a:r>
            <a:endParaRPr lang="fi-FI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i-FI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#consumer choises</a:t>
            </a:r>
            <a:r>
              <a:rPr lang="fi-FI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lang="fi-FI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#animal rights</a:t>
            </a:r>
            <a:endParaRPr lang="fi-FI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i-FI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#politics</a:t>
            </a:r>
            <a:r>
              <a:rPr lang="fi-FI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lang="fi-FI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#grocery industry</a:t>
            </a:r>
            <a:r>
              <a:rPr lang="fi-FI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lang="fi-FI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#health</a:t>
            </a:r>
            <a:endParaRPr lang="fi-FI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i-FI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#agriculture </a:t>
            </a:r>
            <a:r>
              <a:rPr lang="fi-FI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lang="fi-FI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#impacts of ads</a:t>
            </a:r>
            <a:r>
              <a:rPr lang="fi-FI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endParaRPr lang="fi-FI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7" name="Kuva 2" descr=""/>
          <p:cNvPicPr/>
          <p:nvPr/>
        </p:nvPicPr>
        <p:blipFill>
          <a:blip r:embed="rId1"/>
          <a:stretch/>
        </p:blipFill>
        <p:spPr>
          <a:xfrm>
            <a:off x="9770040" y="4562640"/>
            <a:ext cx="1977480" cy="1977480"/>
          </a:xfrm>
          <a:prstGeom prst="rect">
            <a:avLst/>
          </a:prstGeom>
          <a:ln>
            <a:noFill/>
          </a:ln>
        </p:spPr>
      </p:pic>
      <p:sp>
        <p:nvSpPr>
          <p:cNvPr id="168" name="CustomShape 2"/>
          <p:cNvSpPr/>
          <p:nvPr/>
        </p:nvSpPr>
        <p:spPr>
          <a:xfrm>
            <a:off x="1133640" y="1084680"/>
            <a:ext cx="10515240" cy="132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>
              <a:lnSpc>
                <a:spcPct val="90000"/>
              </a:lnSpc>
            </a:pPr>
            <a:r>
              <a:rPr lang="fi-FI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What kinds of impacts do the production and consumption of food have on the world around us?</a:t>
            </a:r>
            <a:endParaRPr lang="fi-FI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Picture 3" descr=""/>
          <p:cNvPicPr/>
          <p:nvPr/>
        </p:nvPicPr>
        <p:blipFill>
          <a:blip r:embed="rId1"/>
          <a:stretch/>
        </p:blipFill>
        <p:spPr>
          <a:xfrm>
            <a:off x="2863800" y="0"/>
            <a:ext cx="6525720" cy="6857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625320" y="478080"/>
            <a:ext cx="5586480" cy="12992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lang="fi-FI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Message and ways of affecting in advertisements</a:t>
            </a:r>
            <a:endParaRPr lang="fi-FI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1" name="CustomShape 2"/>
          <p:cNvSpPr/>
          <p:nvPr/>
        </p:nvSpPr>
        <p:spPr>
          <a:xfrm>
            <a:off x="446040" y="2303280"/>
            <a:ext cx="4065840" cy="338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i-FI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Which product and brand can you see in the ad?</a:t>
            </a:r>
            <a:endParaRPr lang="fi-FI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i-FI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fi-FI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i-FI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Is there a special effect used in the ad catching your eye?</a:t>
            </a:r>
            <a:endParaRPr lang="fi-FI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i-FI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i-FI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What kind of image and message is the ad trying to convey to its viewer?</a:t>
            </a:r>
            <a:endParaRPr lang="fi-FI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2" name="Picture 4" descr=""/>
          <p:cNvPicPr/>
          <p:nvPr/>
        </p:nvPicPr>
        <p:blipFill>
          <a:blip r:embed="rId1"/>
          <a:stretch/>
        </p:blipFill>
        <p:spPr>
          <a:xfrm>
            <a:off x="6873120" y="107640"/>
            <a:ext cx="5088960" cy="6570360"/>
          </a:xfrm>
          <a:prstGeom prst="rect">
            <a:avLst/>
          </a:prstGeom>
          <a:ln>
            <a:noFill/>
          </a:ln>
        </p:spPr>
      </p:pic>
      <p:sp>
        <p:nvSpPr>
          <p:cNvPr id="173" name="CustomShape 3"/>
          <p:cNvSpPr/>
          <p:nvPr/>
        </p:nvSpPr>
        <p:spPr>
          <a:xfrm>
            <a:off x="4355640" y="5224320"/>
            <a:ext cx="2280960" cy="1453680"/>
          </a:xfrm>
          <a:prstGeom prst="wedgeEllipseCallout">
            <a:avLst>
              <a:gd name="adj1" fmla="val 52642"/>
              <a:gd name="adj2" fmla="val -40963"/>
            </a:avLst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endParaRPr lang="fi-FI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i="1" lang="fi-FI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”</a:t>
            </a:r>
            <a:r>
              <a:rPr i="1" lang="fi-FI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crunchy salty novelty…</a:t>
            </a:r>
            <a:endParaRPr lang="fi-FI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i="1" lang="fi-FI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 best has its colour. Blue.”</a:t>
            </a:r>
            <a:endParaRPr lang="fi-FI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i-FI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 txBox="1"/>
          <p:nvPr/>
        </p:nvSpPr>
        <p:spPr>
          <a:xfrm>
            <a:off x="725040" y="264240"/>
            <a:ext cx="5939280" cy="14227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lang="fi-FI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Message and ways of affecting in subvertisements</a:t>
            </a:r>
            <a:endParaRPr lang="fi-FI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5" name="CustomShape 2"/>
          <p:cNvSpPr/>
          <p:nvPr/>
        </p:nvSpPr>
        <p:spPr>
          <a:xfrm>
            <a:off x="725040" y="1640160"/>
            <a:ext cx="5816880" cy="4043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>
              <a:lnSpc>
                <a:spcPct val="100000"/>
              </a:lnSpc>
            </a:pPr>
            <a:r>
              <a:rPr lang="fi-FI" sz="2800" spc="-1" strike="noStrike">
                <a:solidFill>
                  <a:srgbClr val="e46c0a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The maker of a subvert</a:t>
            </a:r>
            <a:r>
              <a:rPr lang="fi-FI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fi-FI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ponders the message and ways of effecting in an ad</a:t>
            </a:r>
            <a:endParaRPr lang="fi-FI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i-FI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Font typeface="Wingdings" charset="2"/>
              <a:buChar char=""/>
            </a:pPr>
            <a:r>
              <a:rPr lang="fi-FI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fi-FI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modifies the picture, logo or text</a:t>
            </a:r>
            <a:endParaRPr lang="fi-FI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20">
              <a:lnSpc>
                <a:spcPct val="100000"/>
              </a:lnSpc>
            </a:pPr>
            <a:r>
              <a:rPr lang="fi-FI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Wingdings"/>
                <a:ea typeface="DejaVu Sans"/>
              </a:rPr>
              <a:t></a:t>
            </a:r>
            <a:r>
              <a:rPr lang="fi-FI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fi-FI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makes a comment or a question</a:t>
            </a:r>
            <a:endParaRPr lang="fi-FI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20">
              <a:lnSpc>
                <a:spcPct val="100000"/>
              </a:lnSpc>
            </a:pPr>
            <a:r>
              <a:rPr lang="fi-FI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Wingdings"/>
                <a:ea typeface="DejaVu Sans"/>
              </a:rPr>
              <a:t></a:t>
            </a:r>
            <a:r>
              <a:rPr lang="fi-FI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fi-FI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makes you laugh or challenges to think hidden things</a:t>
            </a:r>
            <a:endParaRPr lang="fi-FI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6" name="Picture 5" descr=""/>
          <p:cNvPicPr/>
          <p:nvPr/>
        </p:nvPicPr>
        <p:blipFill>
          <a:blip r:embed="rId1"/>
          <a:stretch/>
        </p:blipFill>
        <p:spPr>
          <a:xfrm>
            <a:off x="7428240" y="185040"/>
            <a:ext cx="4564440" cy="6483600"/>
          </a:xfrm>
          <a:prstGeom prst="rect">
            <a:avLst/>
          </a:prstGeom>
          <a:ln>
            <a:noFill/>
          </a:ln>
        </p:spPr>
      </p:pic>
      <p:sp>
        <p:nvSpPr>
          <p:cNvPr id="177" name="CustomShape 3"/>
          <p:cNvSpPr/>
          <p:nvPr/>
        </p:nvSpPr>
        <p:spPr>
          <a:xfrm>
            <a:off x="4901760" y="5214960"/>
            <a:ext cx="2299680" cy="1453680"/>
          </a:xfrm>
          <a:prstGeom prst="wedgeEllipseCallout">
            <a:avLst>
              <a:gd name="adj1" fmla="val 52642"/>
              <a:gd name="adj2" fmla="val -40963"/>
            </a:avLst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endParaRPr lang="fi-FI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i="1" lang="fi-FI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”</a:t>
            </a:r>
            <a:r>
              <a:rPr i="1" lang="fi-FI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small piece of slavery…</a:t>
            </a:r>
            <a:endParaRPr lang="fi-FI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i="1" lang="fi-FI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This is Finland.”</a:t>
            </a:r>
            <a:endParaRPr lang="fi-FI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i-FI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Shape 1"/>
          <p:cNvSpPr txBox="1"/>
          <p:nvPr/>
        </p:nvSpPr>
        <p:spPr>
          <a:xfrm>
            <a:off x="875880" y="56088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lang="fi-FI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Subvertisement gallery</a:t>
            </a:r>
            <a:endParaRPr lang="fi-FI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9" name="TextShape 2"/>
          <p:cNvSpPr txBox="1"/>
          <p:nvPr/>
        </p:nvSpPr>
        <p:spPr>
          <a:xfrm>
            <a:off x="687240" y="236088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fi-FI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Which product or brand has been modified in the picture?</a:t>
            </a:r>
            <a:r>
              <a:rPr lang="fi-FI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fi-FI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Is the modification funny or serious?</a:t>
            </a:r>
            <a:endParaRPr lang="fi-FI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fi-FI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What is the message of the subvert? What issue does it try to draw attention to or affect?</a:t>
            </a:r>
            <a:endParaRPr lang="fi-FI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fi-FI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Has the subvertisement been made in good taste? Which subverts do you like and which ones not? Why?</a:t>
            </a:r>
            <a:r>
              <a:rPr lang="fi-FI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fi-FI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fi-FI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fi-FI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fi-FI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fi-FI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80" name="Kuva 4" descr=""/>
          <p:cNvPicPr/>
          <p:nvPr/>
        </p:nvPicPr>
        <p:blipFill>
          <a:blip r:embed="rId1"/>
          <a:stretch/>
        </p:blipFill>
        <p:spPr>
          <a:xfrm>
            <a:off x="9826200" y="365040"/>
            <a:ext cx="1977480" cy="1977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otalTime>9807</TotalTime>
  <Application>LibreOffice/5.0.5.2$Windows_x86 LibreOffice_project/55b006a02d247b5f7215fc6ea0fde844b30035b3</Application>
  <Paragraphs>59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2017-09-01T13:50:03Z</dcterms:created>
  <dc:creator>Pinja Sipari</dc:creator>
  <dc:language>fi-FI</dc:language>
  <dcterms:modified xsi:type="dcterms:W3CDTF">2018-03-06T17:05:57Z</dcterms:modified>
  <cp:revision>66</cp:revision>
  <dc:title>PowerPoint-esitys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12</vt:i4>
  </property>
</Properties>
</file>