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Economica"/>
      <p:regular r:id="rId30"/>
      <p:bold r:id="rId31"/>
      <p:italic r:id="rId32"/>
      <p:boldItalic r:id="rId33"/>
    </p:embeddedFont>
    <p:embeddedFont>
      <p:font typeface="Open Sans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Economica-bold.fntdata"/><Relationship Id="rId30" Type="http://schemas.openxmlformats.org/officeDocument/2006/relationships/font" Target="fonts/Economica-regular.fntdata"/><Relationship Id="rId11" Type="http://schemas.openxmlformats.org/officeDocument/2006/relationships/slide" Target="slides/slide6.xml"/><Relationship Id="rId33" Type="http://schemas.openxmlformats.org/officeDocument/2006/relationships/font" Target="fonts/Economica-boldItalic.fntdata"/><Relationship Id="rId10" Type="http://schemas.openxmlformats.org/officeDocument/2006/relationships/slide" Target="slides/slide5.xml"/><Relationship Id="rId32" Type="http://schemas.openxmlformats.org/officeDocument/2006/relationships/font" Target="fonts/Economica-italic.fntdata"/><Relationship Id="rId13" Type="http://schemas.openxmlformats.org/officeDocument/2006/relationships/slide" Target="slides/slide8.xml"/><Relationship Id="rId35" Type="http://schemas.openxmlformats.org/officeDocument/2006/relationships/font" Target="fonts/OpenSans-bold.fntdata"/><Relationship Id="rId12" Type="http://schemas.openxmlformats.org/officeDocument/2006/relationships/slide" Target="slides/slide7.xml"/><Relationship Id="rId34" Type="http://schemas.openxmlformats.org/officeDocument/2006/relationships/font" Target="fonts/OpenSans-regular.fntdata"/><Relationship Id="rId15" Type="http://schemas.openxmlformats.org/officeDocument/2006/relationships/slide" Target="slides/slide10.xml"/><Relationship Id="rId37" Type="http://schemas.openxmlformats.org/officeDocument/2006/relationships/font" Target="fonts/OpenSans-boldItalic.fntdata"/><Relationship Id="rId14" Type="http://schemas.openxmlformats.org/officeDocument/2006/relationships/slide" Target="slides/slide9.xml"/><Relationship Id="rId36" Type="http://schemas.openxmlformats.org/officeDocument/2006/relationships/font" Target="fonts/OpenSans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3bb09df41a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3bb09df41a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c8622dd70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c8622dd70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c8622dd701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c8622dd70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c8622dd701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c8622dd701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bb09df41a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bb09df41a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c8622dd701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c8622dd701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c8622dd701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c8622dd701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c8622dd701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c8622dd701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c96d6b468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c96d6b468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c8622dd701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c8622dd701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3bb09df41a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3bb09df41a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3bb09df41a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3bb09df41a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3bb09df41a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3bb09df41a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3bb09df41a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3bb09df41a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3bb09df41a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3bb09df41a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c8622dd701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c8622dd701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3bb09df41a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3bb09df41a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3bb09df41a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3bb09df41a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3bb09df41a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3bb09df41a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3bb09df41a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3bb09df41a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3bb09df41a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3bb09df41a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3bb09df41a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3bb09df41a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3bb09df41a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3bb09df41a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4800"/>
              <a:t>Historian tentti</a:t>
            </a:r>
            <a:endParaRPr sz="4800"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3200"/>
              <a:t>3.3.2025</a:t>
            </a:r>
            <a:endParaRPr sz="3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Toistuvat aiheet kursseittain: HI1</a:t>
            </a:r>
            <a:endParaRPr/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fi" sz="2200"/>
              <a:t>Suuret muutokset toistuvat useina vuosina eli kaupungistuminen, väestönkasvun-, elinkeinorakenteen- ja yhteiskuntien muutokset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fi" sz="2200"/>
              <a:t>Tarkempia toistuvia aiheita ovat neoliittinen vallankumous, feodalismi, eurooppalaisten vaikutus muiden kulttuuripiirien kansoihin, antiikkiin ja Rooman liittyvät kysymykset, ihmisen suhde luontoon ja sen muutos, teollistuminen ja Ranskan suuri vallankumous</a:t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Euroopan väkiluku</a:t>
            </a:r>
            <a:endParaRPr/>
          </a:p>
        </p:txBody>
      </p:sp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311700" y="1225225"/>
            <a:ext cx="8520600" cy="141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i" sz="2000"/>
              <a:t>Mitä asioita taulukkoa </a:t>
            </a:r>
            <a:r>
              <a:rPr lang="fi" sz="2000"/>
              <a:t>käsiteltäessä</a:t>
            </a:r>
            <a:r>
              <a:rPr lang="fi" sz="2000"/>
              <a:t> tulisi ottaa huomioon?</a:t>
            </a:r>
            <a:endParaRPr sz="2000"/>
          </a:p>
          <a:p>
            <a:pPr indent="-3556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i" sz="2000"/>
              <a:t>Taulukkoon tutustumisen jälkeen pohdi, mistä muutokset kertovat? </a:t>
            </a:r>
            <a:endParaRPr sz="2000"/>
          </a:p>
          <a:p>
            <a:pPr indent="-3556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i" sz="2000"/>
              <a:t>Apukysymykset: </a:t>
            </a:r>
            <a:endParaRPr sz="2000"/>
          </a:p>
          <a:p>
            <a:pPr indent="-3302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fi" sz="1600"/>
              <a:t>Mistä syistä Euroopan väkiluku kasvaa?</a:t>
            </a:r>
            <a:endParaRPr sz="1600"/>
          </a:p>
          <a:p>
            <a:pPr indent="-3302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fi" sz="1600"/>
              <a:t>Toisaalta mistä syistä sen arvioidaan laskevan vuosien 2020-2050 välisenä aikana?</a:t>
            </a:r>
            <a:endParaRPr sz="1600"/>
          </a:p>
        </p:txBody>
      </p:sp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154100"/>
            <a:ext cx="9041525" cy="198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Kauppareitit YO-kokeessa</a:t>
            </a:r>
            <a:endParaRPr/>
          </a:p>
        </p:txBody>
      </p:sp>
      <p:sp>
        <p:nvSpPr>
          <p:cNvPr id="130" name="Google Shape;130;p2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Tutki alla olevaa kuvaa ja analysoi sitä. Mitä kuva kertoo globaalista kaupasta ja millaisia seurauksia globaalilla kaupalla oli?</a:t>
            </a:r>
            <a:endParaRPr/>
          </a:p>
        </p:txBody>
      </p:sp>
      <p:pic>
        <p:nvPicPr>
          <p:cNvPr id="131" name="Google Shape;1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8374" y="2456430"/>
            <a:ext cx="4785624" cy="2583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3488"/>
            <a:ext cx="9143999" cy="4936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Toistuvat aiheet kursseittain: HI2</a:t>
            </a:r>
            <a:endParaRPr/>
          </a:p>
        </p:txBody>
      </p:sp>
      <p:sp>
        <p:nvSpPr>
          <p:cNvPr id="142" name="Google Shape;142;p26"/>
          <p:cNvSpPr txBox="1"/>
          <p:nvPr>
            <p:ph idx="1" type="body"/>
          </p:nvPr>
        </p:nvSpPr>
        <p:spPr>
          <a:xfrm>
            <a:off x="311700" y="13698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fi" sz="2500"/>
              <a:t>Kylmä sota ja varsinkin USA ja NL väliset suhteet (EU + USA + Venäjä suhteet?)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fi" sz="2500"/>
              <a:t>Imperialismi ja siirtomaat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fi" sz="2500"/>
              <a:t>Dekolonisaatio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fi" sz="2500"/>
              <a:t>Talouspolitiikka</a:t>
            </a:r>
            <a:endParaRPr sz="2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81253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7"/>
          <p:cNvSpPr txBox="1"/>
          <p:nvPr/>
        </p:nvSpPr>
        <p:spPr>
          <a:xfrm>
            <a:off x="6812525" y="113800"/>
            <a:ext cx="22341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Analysoi kuvaa</a:t>
            </a:r>
            <a:endParaRPr b="1"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fi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Ajoita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fi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Tunnista hahmot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fi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Mistä tapahtumasta kuva kertoo?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fi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Mitä muistat tapahtumasta?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5375" y="15650"/>
            <a:ext cx="6433261" cy="511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HI2: keskeiset aatteet ja niiden kertaus</a:t>
            </a:r>
            <a:endParaRPr/>
          </a:p>
        </p:txBody>
      </p:sp>
      <p:sp>
        <p:nvSpPr>
          <p:cNvPr id="159" name="Google Shape;159;p29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Nationalismi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Imperialismi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Fasismi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Kansallissosialismi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Kommunismi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i"/>
              <a:t>Määrittele jokaisen aatteen keskeinen sisältö lyhyesti.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/>
          <p:nvPr>
            <p:ph idx="1" type="body"/>
          </p:nvPr>
        </p:nvSpPr>
        <p:spPr>
          <a:xfrm>
            <a:off x="311700" y="366225"/>
            <a:ext cx="8520600" cy="42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i" sz="2000"/>
              <a:t>Fasismi: </a:t>
            </a:r>
            <a:endParaRPr sz="2000"/>
          </a:p>
          <a:p>
            <a:pPr indent="-3302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fi" sz="1600"/>
              <a:t>Poliittinen ja totalitaarinen aate, joka syntyi Italiassa 1920-luvulla. Tyypillistä aatteelle on yksilön alistaminen ja valtion kontrolli, äärinationalismi, vahva johtaja ja auktoriteetin ja fyysisen voiman ihailu</a:t>
            </a:r>
            <a:endParaRPr sz="1600"/>
          </a:p>
          <a:p>
            <a:pPr indent="-3302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fi" sz="1600"/>
              <a:t>Esimerkki maa ja diktaattori: Italia ja Mussolini</a:t>
            </a:r>
            <a:endParaRPr sz="1600"/>
          </a:p>
          <a:p>
            <a:pPr indent="-355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i" sz="2000"/>
              <a:t>Kommunismi: </a:t>
            </a:r>
            <a:endParaRPr sz="2000"/>
          </a:p>
          <a:p>
            <a:pPr indent="-3302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fi" sz="1600"/>
              <a:t>Poliittinen aatesuunta, jonka tavoitteena on tuotantovälineiden ottaminen pois yksityisomistuksesta sekä luokkayhteiskunnan hävittäminen</a:t>
            </a:r>
            <a:endParaRPr sz="1600"/>
          </a:p>
          <a:p>
            <a:pPr indent="-3302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fi" sz="1600"/>
              <a:t>Kommunismi perustuu Karl Marxin ajatuksille, joita hän avaa kirjassaan kommunistinen manifesti</a:t>
            </a:r>
            <a:endParaRPr sz="1600"/>
          </a:p>
          <a:p>
            <a:pPr indent="-3302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fi" sz="1600"/>
              <a:t>Esimerkki maa ja diktaattori: Neuvostoliitto ja Stalin</a:t>
            </a:r>
            <a:endParaRPr sz="1600"/>
          </a:p>
          <a:p>
            <a:pPr indent="-355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i" sz="2000"/>
              <a:t>Kansallissosialismi: </a:t>
            </a:r>
            <a:endParaRPr sz="2000"/>
          </a:p>
          <a:p>
            <a:pPr indent="-3302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fi" sz="1600"/>
              <a:t>Fasismi kehittyi Saksassa kansallissosialismiksi, josta tuli Hitlerin johtaman puolueen aatesuunta</a:t>
            </a:r>
            <a:endParaRPr sz="1600"/>
          </a:p>
          <a:p>
            <a:pPr indent="-3302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fi" sz="1600"/>
              <a:t>Kansallissosialismiin liittyi fasismin piirteiden lisäksi voimakas antisemitismi</a:t>
            </a:r>
            <a:endParaRPr sz="1600"/>
          </a:p>
          <a:p>
            <a:pPr indent="-3302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fi" sz="1600"/>
              <a:t>Esimerkki maa ja diktaattori: Saksa ja Hitler</a:t>
            </a:r>
            <a:endParaRPr sz="1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Totalitarismi - vanha YO-koe</a:t>
            </a:r>
            <a:endParaRPr/>
          </a:p>
        </p:txBody>
      </p:sp>
      <p:sp>
        <p:nvSpPr>
          <p:cNvPr id="170" name="Google Shape;170;p3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fi" sz="2200"/>
              <a:t>Euroopan eräiden valtioiden poliittisia järjestelmiä 1930–1940-luvuilla luonnehditaan totalitaarisiksi. Selitä valitsemaasi valtiota esimerkkinä käyttäen, miten totalitaarinen järjestelmä syntyi kyseisessä valtiossa ja mitkä totalitarismin piirteet olivat sille tyypillisiä.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fi" sz="2200"/>
              <a:t>Valitkaa eri valtiot ja kertokaa niistä suullisesti koko ryhmälle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fi" sz="2200"/>
              <a:t>NL, Saksa ja Italia</a:t>
            </a:r>
            <a:endParaRPr sz="2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Millainen on historian YO-koe?</a:t>
            </a:r>
            <a:endParaRPr/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Kokeessa on yhdeksän tehtävää ja niistä saa vastata viiteen.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Osassa tehtäviä enimmäispistemäärä on 20 (6kpl) ja osassa 30 pistettä (3kpl) . Ensiksi mainittuja on kokeessa tarjolla kuusi ja jälkimmäisiä kolme. On tärkeää huomata, että kokelas saa vastata kokeessa enintään kahteen 30 pisteen tehtävään!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Historian kokeessa enimmäispistemäärä on 120 pistettä, jonka voi saada vastaamalla kahteen 30 pisteen ja kolmeen 20 pisteen tehtävään.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Tehtävä- sarjassa 30 pisteen tehtävät ovat sarjan lopussa (tehtävät 7-9).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Historian YO-kokeessa ei ole tehtäviä, joihin kokelaiden olisi pakko vastata. Kokeessa kukin koetehtävä kohdentuu kuitenkin ensisijaisesti johonkin tiettyyn kurssiin/opintojaksoon, mutta joskus tehtävän aihe sivuaa usean eri kurssin/opintojakson aluetta.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Toistuvat aiheet kursseittain: HI3</a:t>
            </a:r>
            <a:endParaRPr/>
          </a:p>
        </p:txBody>
      </p:sp>
      <p:sp>
        <p:nvSpPr>
          <p:cNvPr id="176" name="Google Shape;176;p32"/>
          <p:cNvSpPr txBox="1"/>
          <p:nvPr>
            <p:ph idx="1" type="body"/>
          </p:nvPr>
        </p:nvSpPr>
        <p:spPr>
          <a:xfrm>
            <a:off x="311700" y="13698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75443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i" sz="2500"/>
              <a:t>Poliittiset pilapiirrokset</a:t>
            </a:r>
            <a:endParaRPr sz="2500"/>
          </a:p>
          <a:p>
            <a:pPr indent="-375443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i" sz="2500"/>
              <a:t>Suomen ulko- ja turvallisuuspolitiikan kommentointi</a:t>
            </a:r>
            <a:endParaRPr sz="2500"/>
          </a:p>
          <a:p>
            <a:pPr indent="-375443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i" sz="2500"/>
              <a:t>1906-1980-Suomen rakennemuutos (talous, väestökehitys, vaurastuminen, kaupungistuminen, muuttoliike)</a:t>
            </a:r>
            <a:endParaRPr sz="2500"/>
          </a:p>
          <a:p>
            <a:pPr indent="-375443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i" sz="2500"/>
              <a:t>Tilastot ja suuret linjat</a:t>
            </a:r>
            <a:endParaRPr sz="2500"/>
          </a:p>
          <a:p>
            <a:pPr indent="-375443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i" sz="2500"/>
              <a:t>Sodat</a:t>
            </a:r>
            <a:endParaRPr sz="2500"/>
          </a:p>
          <a:p>
            <a:pPr indent="-375443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i" sz="2500"/>
              <a:t>Sisällissota, talvi- ja jatkosodat</a:t>
            </a:r>
            <a:endParaRPr sz="2500"/>
          </a:p>
          <a:p>
            <a:pPr indent="-375443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i" sz="2500"/>
              <a:t>Syyt ja seuraukset</a:t>
            </a:r>
            <a:endParaRPr sz="2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Toistuvat aiheet kursseittain: HI4</a:t>
            </a:r>
            <a:endParaRPr/>
          </a:p>
        </p:txBody>
      </p:sp>
      <p:sp>
        <p:nvSpPr>
          <p:cNvPr id="182" name="Google Shape;182;p33"/>
          <p:cNvSpPr txBox="1"/>
          <p:nvPr>
            <p:ph idx="1" type="body"/>
          </p:nvPr>
        </p:nvSpPr>
        <p:spPr>
          <a:xfrm>
            <a:off x="311700" y="13698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75443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i" sz="2500"/>
              <a:t>Naisen aseman muutos </a:t>
            </a:r>
            <a:endParaRPr sz="2500"/>
          </a:p>
          <a:p>
            <a:pPr indent="-375443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i" sz="2500"/>
              <a:t>Antiikin Kreikkaan ja Roomaan liittyvät kysymykset  (Rooman kasvu miljoonakaupungiksi, Kreikan kirjallisuus, Kreikan vaikutus Roomaan, naisen asema antiikissa, demokratia)</a:t>
            </a:r>
            <a:endParaRPr sz="2500"/>
          </a:p>
          <a:p>
            <a:pPr indent="-375443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i" sz="2500"/>
              <a:t>Luonnontieteiden kehityksen vaikutus maailmankuvaan</a:t>
            </a:r>
            <a:endParaRPr sz="2500"/>
          </a:p>
          <a:p>
            <a:pPr indent="-375443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i" sz="2500"/>
              <a:t>Aatteet ja niiden väliset erot (konservatismi, liberalismi, sosialismi)</a:t>
            </a:r>
            <a:endParaRPr sz="2500"/>
          </a:p>
          <a:p>
            <a:pPr indent="-375443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+"/>
            </a:pPr>
            <a:r>
              <a:rPr lang="fi" sz="2500"/>
              <a:t>Maalauksien ja tekstien tulkinnat, renessanssi ja valitus</a:t>
            </a:r>
            <a:endParaRPr sz="2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Toistuvat aiheet kursseittain: HI5</a:t>
            </a:r>
            <a:endParaRPr/>
          </a:p>
        </p:txBody>
      </p:sp>
      <p:sp>
        <p:nvSpPr>
          <p:cNvPr id="188" name="Google Shape;188;p34"/>
          <p:cNvSpPr txBox="1"/>
          <p:nvPr>
            <p:ph idx="1" type="body"/>
          </p:nvPr>
        </p:nvSpPr>
        <p:spPr>
          <a:xfrm>
            <a:off x="311700" y="13698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75443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i" sz="2500"/>
              <a:t>Hyödyn aika</a:t>
            </a:r>
            <a:endParaRPr sz="2500"/>
          </a:p>
          <a:p>
            <a:pPr indent="-375443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i" sz="2500"/>
              <a:t>Suomi osana Ruotsia ja Suomen kytkeytyminen osaksi läntistä kulttuuripiiriä</a:t>
            </a:r>
            <a:endParaRPr sz="2500"/>
          </a:p>
          <a:p>
            <a:pPr indent="-375443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i" sz="2500"/>
              <a:t>Miten Ruotsin aika näkyy ja vaikuttaa edelleen Suomessa?</a:t>
            </a:r>
            <a:endParaRPr sz="2500"/>
          </a:p>
          <a:p>
            <a:pPr indent="-375443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i" sz="2500"/>
              <a:t>Ruotsin suurvaltakausi</a:t>
            </a:r>
            <a:endParaRPr sz="2500"/>
          </a:p>
          <a:p>
            <a:pPr indent="-375443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i" sz="2500"/>
              <a:t>Miten Ruotsista tuli suurvalta, miten se vaikutti Suomeen ja miksi se romahti?</a:t>
            </a:r>
            <a:endParaRPr sz="2500"/>
          </a:p>
          <a:p>
            <a:pPr indent="-375443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i" sz="2500"/>
              <a:t>Suomen uskonnollisten olojen muuttuminen</a:t>
            </a:r>
            <a:endParaRPr sz="2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Toistuvat aiheet kursseittain: HI6</a:t>
            </a:r>
            <a:endParaRPr/>
          </a:p>
        </p:txBody>
      </p:sp>
      <p:sp>
        <p:nvSpPr>
          <p:cNvPr id="194" name="Google Shape;194;p35"/>
          <p:cNvSpPr txBox="1"/>
          <p:nvPr>
            <p:ph idx="1" type="body"/>
          </p:nvPr>
        </p:nvSpPr>
        <p:spPr>
          <a:xfrm>
            <a:off x="311700" y="13698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fi" sz="2500"/>
              <a:t>Imperialismi/kolonialismi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fi" sz="2500"/>
              <a:t>Dekolonisaatio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fi" sz="2500"/>
              <a:t>Alkuperäiskansat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fi" sz="2500"/>
              <a:t>Kulttuurien kohtaaminen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fi" sz="2500"/>
              <a:t>Suurin osa aineistotehtäviä</a:t>
            </a:r>
            <a:endParaRPr sz="2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HI6: kertaa käsitteet! </a:t>
            </a:r>
            <a:endParaRPr/>
          </a:p>
        </p:txBody>
      </p:sp>
      <p:sp>
        <p:nvSpPr>
          <p:cNvPr id="200" name="Google Shape;200;p3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i"/>
              <a:t>assimilaatio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i"/>
              <a:t>akkulturaatio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i"/>
              <a:t>orientalismi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i"/>
              <a:t>eurosentrismi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i"/>
              <a:t>etnosentrismi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i"/>
              <a:t>kulttuuri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i"/>
              <a:t>syklinen ja lineaarinen aikakäsitys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i"/>
              <a:t>eugeniikka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i"/>
              <a:t>jalo villi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i"/>
              <a:t>valkoisen miehen taakka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i"/>
              <a:t>integraatio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i"/>
              <a:t>segregaatio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i"/>
              <a:t>Valitse kolme joista kirjoitat kokonaiset historiallisesti pätevät lauseet, joissa käytät käsitettä.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30 pisteen tehtävät</a:t>
            </a:r>
            <a:endParaRPr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fi" sz="2200"/>
              <a:t>30 pisteen suhteellinen painoarvo kokeessa on suuri, koska niistä voi saada paljon pisteitä.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fi" sz="2200"/>
              <a:t>30 pisteen tehtävät tulevat todennäköisesti kursseista H11, HI2 tai HI3 tai useamman kurssin yhdistelmästä.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fi" sz="2200"/>
              <a:t>Laudaturin kirjoittaminen ilman 30 pisteen tehtäviä on vaikeaa mutta ei mahdotonta.</a:t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Kiitettävän vastauksen tunnusmerkit</a:t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fi"/>
              <a:t>Loogisuus</a:t>
            </a:r>
            <a:r>
              <a:rPr lang="fi"/>
              <a:t>: teksti etenee järkevällä tavalla ja kokelas vastaa annettuun tehtävään järkevästi.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fi"/>
              <a:t>Virheettömyys</a:t>
            </a:r>
            <a:r>
              <a:rPr lang="fi"/>
              <a:t>: Peruskäsitteiden ja –termien sekä käännekohtien hallinta on välttämätöntä vastauksen rakentamisessa.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fi"/>
              <a:t>Sujuvuus</a:t>
            </a:r>
            <a:r>
              <a:rPr lang="fi"/>
              <a:t>: Suomen kielen perusasioiden kanssa (yhdyssanat, isot ja pienet alkukirjaimet, yms.) kompuroiva kokelas ei anna kovin vakuuttavaa kuvaa osaamisestaan.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fi"/>
              <a:t>Perustelut</a:t>
            </a:r>
            <a:r>
              <a:rPr lang="fi"/>
              <a:t>: historian yo-kokeessa ei juurikaan kysytä omia mielipiteitä. Mutta jos tehtävä edellyttää kannanottoa, se pitää tehdä. Mielipiteet ilman faktoihin perustuvia perusteluita ovat kuitenkin arvottomia (“musta tuntuu, että...”).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Kiitettävän vastauksen tunnusmerkit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fi" sz="2200"/>
              <a:t>Lähteiden käyttö:</a:t>
            </a:r>
            <a:r>
              <a:rPr lang="fi" sz="2200"/>
              <a:t> monissa tehtävissä on oheismateriaalia kuten kuvia, dokumentteja ja tilastoja. Niitä on analysoitava ja käytettävänä apuna vastauksessa. 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fi" sz="2200"/>
              <a:t>Lähteiden kohdalla on aina kysyttävä:</a:t>
            </a:r>
            <a:endParaRPr sz="22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fi" sz="1800"/>
              <a:t>Kuka on kirjoittaja?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fi" sz="1800"/>
              <a:t>Mikä on hänen asemansa?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fi" sz="1800"/>
              <a:t>Milloin, miksi, ja missä tilanteessa lähde on syntynyt?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fi" sz="1800"/>
              <a:t>Onko lähde luotettavaa tietoa?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fi" sz="1800"/>
              <a:t>Jos lähdettä ei voi pitää puolueettomana ja paikkansa pitävänä, miksi?</a:t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Yleisimmät virheet</a:t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V</a:t>
            </a:r>
            <a:r>
              <a:rPr lang="fi"/>
              <a:t>astauksen aloitus: yleinen virhe on syöksyä suoraan yksityiskohtaan taustoittamatta tai liittämättä laajempaan yhteyteen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Ei muisteta ajoittaa </a:t>
            </a:r>
            <a:r>
              <a:rPr lang="fi"/>
              <a:t>kysyttyä</a:t>
            </a:r>
            <a:r>
              <a:rPr lang="fi"/>
              <a:t> asiaa (älä arvaa!)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Tehtävässä ilmenevä käsitteet jätetään määrittelemättä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Kirjoitetaan epäkypsää kieltä esim. puhekielisiä ilmaisuja, isojen ja pienten alkukirjainten käytössä horjuvuutta, ei osataa kirjoittaa Etelä-Suomi, Keski-Suomi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Viitataan henkilöön etunimellä; ei ole varsinainen virhe, mutta tekee asiatekstissä lapsellisen vaikutelman.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Yleisimmät virheet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Tehtävän näkökulma jätetään huomiotta, vastataan ohitse tai vastaus painottuu tehtävän yksityiskohtaan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Luetaan tehtävä tai aineistojen yksityiskohdat huolimattomasti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Aineistoissa ei huomioida esim. laatijan taustaa, aineiston luonnetta tai ajankohtaa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Perustelemattomat toteamukset, väitteet tai mielipiteet, asioiden tuomarointi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Ei mietitä mitä kirjoitetaan; esim. esitetty väite on liian jyrkkä ja sulkee muut näkökulmat ja faktat pois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Historian tehtävien luonne</a:t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fi" sz="2100"/>
              <a:t>Joukossa on perusvalmiuksia mittaavia tehtäviä.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fi" sz="2100"/>
              <a:t>Osa kysymyksistä on laaja-alaisia, moniosaisia ja asioiden soveltamiskykyä mittaavia.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fi" sz="2100"/>
              <a:t>Tehtävätyypit: kysymys voi olla esimerkiksi</a:t>
            </a:r>
            <a:endParaRPr sz="21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fi" sz="1700"/>
              <a:t>perinteinen esseekysymys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fi" sz="1700"/>
              <a:t>kuvan tulkinta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fi" sz="1700"/>
              <a:t>tekstidokumentti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fi" sz="1700"/>
              <a:t>graafisen esityksen ja taulukon tulkinta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fi" sz="1700"/>
              <a:t>ristiriitatehtävä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fi" sz="1700"/>
              <a:t>videotehtävä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fi" sz="1700"/>
              <a:t>eri aikakausia tai eri kursseja yhdistävä tehtävä.</a:t>
            </a:r>
            <a:endParaRPr sz="17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YO-kokeeseen valmistautuminen</a:t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97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65"/>
              <a:buChar char="●"/>
            </a:pPr>
            <a:r>
              <a:rPr lang="fi" sz="2065"/>
              <a:t>Etsi käsiisi kaikki kurssimateriaalit </a:t>
            </a:r>
            <a:endParaRPr sz="2065"/>
          </a:p>
          <a:p>
            <a:pPr indent="-3597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65"/>
              <a:buChar char="●"/>
            </a:pPr>
            <a:r>
              <a:rPr lang="fi" sz="2065"/>
              <a:t>Laadi itsellesi aikataulu </a:t>
            </a:r>
            <a:endParaRPr sz="2065"/>
          </a:p>
          <a:p>
            <a:pPr indent="-3597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65"/>
              <a:buChar char="●"/>
            </a:pPr>
            <a:r>
              <a:rPr lang="fi" sz="2065"/>
              <a:t>Listaa kursseittain heikot kohtasi, jotka erityisesti vaativat kertausta</a:t>
            </a:r>
            <a:endParaRPr sz="2065"/>
          </a:p>
          <a:p>
            <a:pPr indent="-3597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65"/>
              <a:buChar char="●"/>
            </a:pPr>
            <a:r>
              <a:rPr lang="fi" sz="2065"/>
              <a:t>Tee lukiessasi muistiinpanoja, tiivistelmiä, miellekarttoja, listoja, jotka helpottavat mieleen painamista ja kertaamista. </a:t>
            </a:r>
            <a:endParaRPr sz="2065"/>
          </a:p>
          <a:p>
            <a:pPr indent="-3597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65"/>
              <a:buChar char="●"/>
            </a:pPr>
            <a:r>
              <a:rPr lang="fi" sz="2065"/>
              <a:t>Tutustu vanhoihin ylioppilastehtäviin ja niiden arvosteluperusteisiin, vuodesta toiseen samat teemat toistuvat yo-tehtävissä hieman erilaisessa sanamuodossa</a:t>
            </a:r>
            <a:endParaRPr sz="2065"/>
          </a:p>
          <a:p>
            <a:pPr indent="-3597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65"/>
              <a:buChar char="●"/>
            </a:pPr>
            <a:r>
              <a:rPr lang="fi" sz="2065"/>
              <a:t>Historia on lukuaine ja kaikkein tärkeintä on lukea ja opiskella! </a:t>
            </a:r>
            <a:endParaRPr sz="2065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