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1dd55fcf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1dd55fcf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1dd55fcf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1dd55fcf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61dd55fcf9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61dd55fcf9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c1a3018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c1a3018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ac49aeba8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ac49aeba8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aleway"/>
              <a:buChar char="○"/>
            </a:pPr>
            <a:r>
              <a:rPr lang="fi" sz="14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vipinää välineillä</a:t>
            </a:r>
            <a:endParaRPr sz="14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aleway"/>
              <a:buChar char="○"/>
            </a:pPr>
            <a:r>
              <a:rPr lang="fi" sz="14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miniakrobatia ja kehonhallinta</a:t>
            </a:r>
            <a:endParaRPr sz="1400">
              <a:solidFill>
                <a:srgbClr val="59595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Raleway"/>
              <a:buChar char="○"/>
            </a:pPr>
            <a:r>
              <a:rPr lang="fi" sz="1400">
                <a:solidFill>
                  <a:srgbClr val="595959"/>
                </a:solidFill>
                <a:latin typeface="Raleway"/>
                <a:ea typeface="Raleway"/>
                <a:cs typeface="Raleway"/>
                <a:sym typeface="Raleway"/>
              </a:rPr>
              <a:t>perusliikunta ja yleisurheilu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ac1a30188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ac1a30188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ac49aeba8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ac49aeba8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5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hyperlink" Target="mailto:pauliina.vastamaki@kisakallio.fi" TargetMode="External"/><Relationship Id="rId5" Type="http://schemas.openxmlformats.org/officeDocument/2006/relationships/image" Target="../media/image7.png"/><Relationship Id="rId6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1104900" y="2949100"/>
            <a:ext cx="7727400" cy="7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/>
              <a:t>  Koulutus konseptin esittely</a:t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-1339" r="1339" t="0"/>
          <a:stretch/>
        </p:blipFill>
        <p:spPr>
          <a:xfrm>
            <a:off x="2833675" y="868375"/>
            <a:ext cx="4366200" cy="208953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-38100" y="-9375"/>
            <a:ext cx="1143000" cy="5162400"/>
          </a:xfrm>
          <a:prstGeom prst="rect">
            <a:avLst/>
          </a:prstGeom>
          <a:solidFill>
            <a:srgbClr val="004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Kisakallio_logo_sin_ltk_RGB.png"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3885" y="66950"/>
            <a:ext cx="1625778" cy="677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1185425" y="261200"/>
            <a:ext cx="7647000" cy="5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rgbClr val="004E9E"/>
                </a:solidFill>
                <a:latin typeface="Raleway"/>
                <a:ea typeface="Raleway"/>
                <a:cs typeface="Raleway"/>
                <a:sym typeface="Raleway"/>
              </a:rPr>
              <a:t>LYHYESTI KONSEPTISTA</a:t>
            </a:r>
            <a:endParaRPr b="1">
              <a:solidFill>
                <a:srgbClr val="004E9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1104900" y="843800"/>
            <a:ext cx="7886100" cy="384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>
                <a:latin typeface="Raleway"/>
                <a:ea typeface="Raleway"/>
                <a:cs typeface="Raleway"/>
                <a:sym typeface="Raleway"/>
              </a:rPr>
              <a:t>Konsepti on kehitetty teorian ja käytännön työn kautta saadun tiedon sekä kokemusten pohjalta. T</a:t>
            </a:r>
            <a:r>
              <a:rPr lang="fi">
                <a:latin typeface="Raleway"/>
                <a:ea typeface="Raleway"/>
                <a:cs typeface="Raleway"/>
                <a:sym typeface="Raleway"/>
              </a:rPr>
              <a:t>avoitteena on vastata haasteeseen lasten liikunnan lisäämisestä.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>
                <a:latin typeface="Raleway"/>
                <a:ea typeface="Raleway"/>
                <a:cs typeface="Raleway"/>
                <a:sym typeface="Raleway"/>
              </a:rPr>
              <a:t>Motoristen taitojen oppimiseen ja ohjaamiseen sekä l</a:t>
            </a:r>
            <a:r>
              <a:rPr lang="fi">
                <a:latin typeface="Raleway"/>
                <a:ea typeface="Raleway"/>
                <a:cs typeface="Raleway"/>
                <a:sym typeface="Raleway"/>
              </a:rPr>
              <a:t>asten liikkumisen edistämiseen liittyvät koulutukset sisältöineen räätälöidään asiakkaan tarpeen mukaan aina muutaman tunnin koulutuksesta isompiin kokonaisuuksiin.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fi">
                <a:latin typeface="Raleway"/>
                <a:ea typeface="Raleway"/>
                <a:cs typeface="Raleway"/>
                <a:sym typeface="Raleway"/>
              </a:rPr>
              <a:t>Kouluttajat ovat Kisakallion Urheiluopiston kouluttamia asiantuntijoita. Koulutus voidaan järjestää Kisakalliossa, asiakkaan tiloissa tai etä-/monimuotokoulutuksena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fi"/>
              <a:t>Muut räätälöidyt koulutukset, esim. liikuttavat ideapäivät, talvilajit tutuiksi, digiteknologia liikkumisen edistämisessä</a:t>
            </a:r>
            <a:endParaRPr b="1"/>
          </a:p>
        </p:txBody>
      </p:sp>
      <p:sp>
        <p:nvSpPr>
          <p:cNvPr id="64" name="Google Shape;64;p14"/>
          <p:cNvSpPr/>
          <p:nvPr/>
        </p:nvSpPr>
        <p:spPr>
          <a:xfrm>
            <a:off x="-38100" y="-9375"/>
            <a:ext cx="1143000" cy="5162400"/>
          </a:xfrm>
          <a:prstGeom prst="rect">
            <a:avLst/>
          </a:prstGeom>
          <a:solidFill>
            <a:srgbClr val="004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Kisakallio_logo_sin_ltk_RGB.png"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349" y="4568874"/>
            <a:ext cx="1036656" cy="43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 rotWithShape="1">
          <a:blip r:embed="rId4">
            <a:alphaModFix/>
          </a:blip>
          <a:srcRect b="0" l="-1339" r="1339" t="0"/>
          <a:stretch/>
        </p:blipFill>
        <p:spPr>
          <a:xfrm>
            <a:off x="7324375" y="4597563"/>
            <a:ext cx="782975" cy="3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1104900" y="263550"/>
            <a:ext cx="7727400" cy="61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rgbClr val="004E9E"/>
                </a:solidFill>
                <a:latin typeface="Raleway"/>
                <a:ea typeface="Raleway"/>
                <a:cs typeface="Raleway"/>
                <a:sym typeface="Raleway"/>
              </a:rPr>
              <a:t>PIDEMMÄT KOULUTUKSET</a:t>
            </a:r>
            <a:endParaRPr b="1">
              <a:solidFill>
                <a:srgbClr val="004E9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1104900" y="1152475"/>
            <a:ext cx="772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-38100" y="-9450"/>
            <a:ext cx="1143000" cy="5162400"/>
          </a:xfrm>
          <a:prstGeom prst="rect">
            <a:avLst/>
          </a:prstGeom>
          <a:solidFill>
            <a:srgbClr val="004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900" y="774525"/>
            <a:ext cx="8056001" cy="37943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sakallio_logo_sin_ltk_RGB.png"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7349" y="4419599"/>
            <a:ext cx="1036656" cy="43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5"/>
          <p:cNvPicPr preferRelativeResize="0"/>
          <p:nvPr/>
        </p:nvPicPr>
        <p:blipFill rotWithShape="1">
          <a:blip r:embed="rId5">
            <a:alphaModFix/>
          </a:blip>
          <a:srcRect b="0" l="-1339" r="1339" t="0"/>
          <a:stretch/>
        </p:blipFill>
        <p:spPr>
          <a:xfrm>
            <a:off x="7324375" y="4448288"/>
            <a:ext cx="782975" cy="3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1104900" y="208750"/>
            <a:ext cx="7727400" cy="59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rgbClr val="004E9E"/>
                </a:solidFill>
                <a:latin typeface="Raleway"/>
                <a:ea typeface="Raleway"/>
                <a:cs typeface="Raleway"/>
                <a:sym typeface="Raleway"/>
              </a:rPr>
              <a:t>PIDEMMÄT KOULUTUKSET</a:t>
            </a:r>
            <a:endParaRPr b="1">
              <a:solidFill>
                <a:srgbClr val="004E9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1104900" y="1152475"/>
            <a:ext cx="7727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6"/>
          <p:cNvSpPr/>
          <p:nvPr/>
        </p:nvSpPr>
        <p:spPr>
          <a:xfrm>
            <a:off x="-38100" y="-9375"/>
            <a:ext cx="1143000" cy="5162400"/>
          </a:xfrm>
          <a:prstGeom prst="rect">
            <a:avLst/>
          </a:prstGeom>
          <a:solidFill>
            <a:srgbClr val="004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4900" y="926900"/>
            <a:ext cx="8039099" cy="35435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Kisakallio_logo_sin_ltk_RGB.png" id="85" name="Google Shape;8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07349" y="4419599"/>
            <a:ext cx="1036656" cy="43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6"/>
          <p:cNvPicPr preferRelativeResize="0"/>
          <p:nvPr/>
        </p:nvPicPr>
        <p:blipFill rotWithShape="1">
          <a:blip r:embed="rId5">
            <a:alphaModFix/>
          </a:blip>
          <a:srcRect b="0" l="-1339" r="1339" t="0"/>
          <a:stretch/>
        </p:blipFill>
        <p:spPr>
          <a:xfrm>
            <a:off x="7324375" y="4448288"/>
            <a:ext cx="782975" cy="3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6"/>
          <p:cNvSpPr txBox="1"/>
          <p:nvPr/>
        </p:nvSpPr>
        <p:spPr>
          <a:xfrm>
            <a:off x="1466700" y="4570875"/>
            <a:ext cx="6158100" cy="3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latin typeface="Raleway"/>
                <a:ea typeface="Raleway"/>
                <a:cs typeface="Raleway"/>
                <a:sym typeface="Raleway"/>
              </a:rPr>
              <a:t>MYÖS KOKO TUTKINNON SUORITTAMINEN ON MAHDOLLISTA!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1185425" y="231050"/>
            <a:ext cx="7647000" cy="5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rgbClr val="004E9E"/>
                </a:solidFill>
                <a:latin typeface="Raleway"/>
                <a:ea typeface="Raleway"/>
                <a:cs typeface="Raleway"/>
                <a:sym typeface="Raleway"/>
              </a:rPr>
              <a:t>LYHYEMMÄT KOULUTUKSET</a:t>
            </a:r>
            <a:endParaRPr b="1">
              <a:solidFill>
                <a:srgbClr val="004E9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1104900" y="813725"/>
            <a:ext cx="7727400" cy="41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u="sng">
                <a:latin typeface="Raleway"/>
                <a:ea typeface="Raleway"/>
                <a:cs typeface="Raleway"/>
                <a:sym typeface="Raleway"/>
              </a:rPr>
              <a:t>MUUTAMIA ESIMERKKIKOULUTUKSIA:</a:t>
            </a:r>
            <a:endParaRPr u="sng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i="1" lang="fi">
                <a:latin typeface="Raleway"/>
                <a:ea typeface="Raleway"/>
                <a:cs typeface="Raleway"/>
                <a:sym typeface="Raleway"/>
              </a:rPr>
              <a:t>Liikuttava varhaiskasvatus</a:t>
            </a:r>
            <a:r>
              <a:rPr lang="fi">
                <a:latin typeface="Raleway"/>
                <a:ea typeface="Raleway"/>
                <a:cs typeface="Raleway"/>
                <a:sym typeface="Raleway"/>
              </a:rPr>
              <a:t> 10h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i="1" lang="fi">
                <a:latin typeface="Raleway"/>
                <a:ea typeface="Raleway"/>
                <a:cs typeface="Raleway"/>
                <a:sym typeface="Raleway"/>
              </a:rPr>
              <a:t>Taitavaksi liikkujaksi </a:t>
            </a:r>
            <a:r>
              <a:rPr lang="fi">
                <a:latin typeface="Raleway"/>
                <a:ea typeface="Raleway"/>
                <a:cs typeface="Raleway"/>
                <a:sym typeface="Raleway"/>
              </a:rPr>
              <a:t>10h - motoristen taitojen havainnointi, arviointi ja kehittäminen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i="1" lang="fi">
                <a:latin typeface="Raleway"/>
                <a:ea typeface="Raleway"/>
                <a:cs typeface="Raleway"/>
                <a:sym typeface="Raleway"/>
              </a:rPr>
              <a:t>Liikkuvat pihat</a:t>
            </a:r>
            <a:r>
              <a:rPr lang="fi">
                <a:latin typeface="Raleway"/>
                <a:ea typeface="Raleway"/>
                <a:cs typeface="Raleway"/>
                <a:sym typeface="Raleway"/>
              </a:rPr>
              <a:t> - toimintapaketti ja koulutus liikkumisen ohjaamiseen ulkona 5h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i="1" lang="fi">
                <a:latin typeface="Raleway"/>
                <a:ea typeface="Raleway"/>
                <a:cs typeface="Raleway"/>
                <a:sym typeface="Raleway"/>
              </a:rPr>
              <a:t>Talvilajit tutuiksi</a:t>
            </a:r>
            <a:r>
              <a:rPr lang="fi">
                <a:latin typeface="Raleway"/>
                <a:ea typeface="Raleway"/>
                <a:cs typeface="Raleway"/>
                <a:sym typeface="Raleway"/>
              </a:rPr>
              <a:t> - näin ohjaan luistelun/hiihdon alkeita 5h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i="1" lang="fi">
                <a:latin typeface="Raleway"/>
                <a:ea typeface="Raleway"/>
                <a:cs typeface="Raleway"/>
                <a:sym typeface="Raleway"/>
              </a:rPr>
              <a:t>Havaintomotoriikka tutuksi</a:t>
            </a:r>
            <a:r>
              <a:rPr lang="fi">
                <a:latin typeface="Raleway"/>
                <a:ea typeface="Raleway"/>
                <a:cs typeface="Raleway"/>
                <a:sym typeface="Raleway"/>
              </a:rPr>
              <a:t> 2h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i="1" lang="fi">
                <a:latin typeface="Raleway"/>
                <a:ea typeface="Raleway"/>
                <a:cs typeface="Raleway"/>
                <a:sym typeface="Raleway"/>
              </a:rPr>
              <a:t>Motorista monipuolisuutta</a:t>
            </a:r>
            <a:r>
              <a:rPr lang="fi">
                <a:latin typeface="Raleway"/>
                <a:ea typeface="Raleway"/>
                <a:cs typeface="Raleway"/>
                <a:sym typeface="Raleway"/>
              </a:rPr>
              <a:t> - koulutukset 2h/koulutus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Raleway"/>
              <a:buChar char="○"/>
            </a:pPr>
            <a:r>
              <a:rPr lang="fi">
                <a:latin typeface="Raleway"/>
                <a:ea typeface="Raleway"/>
                <a:cs typeface="Raleway"/>
                <a:sym typeface="Raleway"/>
              </a:rPr>
              <a:t>vipinää välineillä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</a:pPr>
            <a:r>
              <a:rPr lang="fi">
                <a:latin typeface="Raleway"/>
                <a:ea typeface="Raleway"/>
                <a:cs typeface="Raleway"/>
                <a:sym typeface="Raleway"/>
              </a:rPr>
              <a:t>miniakrobatia ja kehonhallinta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</a:pPr>
            <a:r>
              <a:rPr lang="fi">
                <a:latin typeface="Raleway"/>
                <a:ea typeface="Raleway"/>
                <a:cs typeface="Raleway"/>
                <a:sym typeface="Raleway"/>
              </a:rPr>
              <a:t>perusliikunta ja </a:t>
            </a:r>
            <a:r>
              <a:rPr lang="fi">
                <a:latin typeface="Raleway"/>
                <a:ea typeface="Raleway"/>
                <a:cs typeface="Raleway"/>
                <a:sym typeface="Raleway"/>
              </a:rPr>
              <a:t>yleisurheilu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fi"/>
              <a:t>Muut räätälöidyt koulutukset, esim. liikuttavat ideapäivät, talvilajit tutuiksi, digiteknologia liikkumisen edistämisessä</a:t>
            </a:r>
            <a:endParaRPr b="1"/>
          </a:p>
        </p:txBody>
      </p:sp>
      <p:sp>
        <p:nvSpPr>
          <p:cNvPr id="94" name="Google Shape;94;p17"/>
          <p:cNvSpPr/>
          <p:nvPr/>
        </p:nvSpPr>
        <p:spPr>
          <a:xfrm>
            <a:off x="-38100" y="-9375"/>
            <a:ext cx="1143000" cy="5162400"/>
          </a:xfrm>
          <a:prstGeom prst="rect">
            <a:avLst/>
          </a:prstGeom>
          <a:solidFill>
            <a:srgbClr val="004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Kisakallio_logo_sin_ltk_RGB.png" id="95" name="Google Shape;9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349" y="4568874"/>
            <a:ext cx="1036656" cy="43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7"/>
          <p:cNvPicPr preferRelativeResize="0"/>
          <p:nvPr/>
        </p:nvPicPr>
        <p:blipFill rotWithShape="1">
          <a:blip r:embed="rId4">
            <a:alphaModFix/>
          </a:blip>
          <a:srcRect b="0" l="-1339" r="1339" t="0"/>
          <a:stretch/>
        </p:blipFill>
        <p:spPr>
          <a:xfrm>
            <a:off x="7324375" y="4597563"/>
            <a:ext cx="782975" cy="3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8"/>
          <p:cNvSpPr txBox="1"/>
          <p:nvPr>
            <p:ph type="title"/>
          </p:nvPr>
        </p:nvSpPr>
        <p:spPr>
          <a:xfrm>
            <a:off x="1185425" y="231050"/>
            <a:ext cx="7647000" cy="52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rgbClr val="004E9E"/>
                </a:solidFill>
                <a:latin typeface="Raleway"/>
                <a:ea typeface="Raleway"/>
                <a:cs typeface="Raleway"/>
                <a:sym typeface="Raleway"/>
              </a:rPr>
              <a:t>LYHYEMMÄT KOULUTUKSET</a:t>
            </a:r>
            <a:endParaRPr b="1">
              <a:solidFill>
                <a:srgbClr val="004E9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1104900" y="813725"/>
            <a:ext cx="7727400" cy="418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700" u="sng">
                <a:latin typeface="Raleway"/>
                <a:ea typeface="Raleway"/>
                <a:cs typeface="Raleway"/>
                <a:sym typeface="Raleway"/>
              </a:rPr>
              <a:t>MUUTAMIA ESIMERKKIKOULUTUKSIA:</a:t>
            </a:r>
            <a:endParaRPr sz="1700" u="sng"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i="1" lang="fi">
                <a:latin typeface="Raleway"/>
                <a:ea typeface="Raleway"/>
                <a:cs typeface="Raleway"/>
                <a:sym typeface="Raleway"/>
              </a:rPr>
              <a:t>Liikuttava varhaiskasvatus</a:t>
            </a:r>
            <a:r>
              <a:rPr lang="fi">
                <a:latin typeface="Raleway"/>
                <a:ea typeface="Raleway"/>
                <a:cs typeface="Raleway"/>
                <a:sym typeface="Raleway"/>
              </a:rPr>
              <a:t> 10h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i="1" lang="fi">
                <a:latin typeface="Raleway"/>
                <a:ea typeface="Raleway"/>
                <a:cs typeface="Raleway"/>
                <a:sym typeface="Raleway"/>
              </a:rPr>
              <a:t>Taitavaksi liikkujaksi </a:t>
            </a:r>
            <a:r>
              <a:rPr lang="fi">
                <a:latin typeface="Raleway"/>
                <a:ea typeface="Raleway"/>
                <a:cs typeface="Raleway"/>
                <a:sym typeface="Raleway"/>
              </a:rPr>
              <a:t>10h - motoristen taitojen havainnointi, arviointi ja kehittäminen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i="1" lang="fi">
                <a:latin typeface="Raleway"/>
                <a:ea typeface="Raleway"/>
                <a:cs typeface="Raleway"/>
                <a:sym typeface="Raleway"/>
              </a:rPr>
              <a:t>Liikkuvat pihat</a:t>
            </a:r>
            <a:r>
              <a:rPr lang="fi">
                <a:latin typeface="Raleway"/>
                <a:ea typeface="Raleway"/>
                <a:cs typeface="Raleway"/>
                <a:sym typeface="Raleway"/>
              </a:rPr>
              <a:t> - toimintapaketti ja koulutus liikkumisen ohjaamiseen ulkona 5h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i="1" lang="fi">
                <a:latin typeface="Raleway"/>
                <a:ea typeface="Raleway"/>
                <a:cs typeface="Raleway"/>
                <a:sym typeface="Raleway"/>
              </a:rPr>
              <a:t>Talvilajit tutuiksi</a:t>
            </a:r>
            <a:r>
              <a:rPr lang="fi">
                <a:latin typeface="Raleway"/>
                <a:ea typeface="Raleway"/>
                <a:cs typeface="Raleway"/>
                <a:sym typeface="Raleway"/>
              </a:rPr>
              <a:t> - näin ohjaan luistelun/hiihdon alkeita 5h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i="1" lang="fi">
                <a:latin typeface="Raleway"/>
                <a:ea typeface="Raleway"/>
                <a:cs typeface="Raleway"/>
                <a:sym typeface="Raleway"/>
              </a:rPr>
              <a:t>Motorista monipuolisuutta</a:t>
            </a:r>
            <a:r>
              <a:rPr lang="fi">
                <a:latin typeface="Raleway"/>
                <a:ea typeface="Raleway"/>
                <a:cs typeface="Raleway"/>
                <a:sym typeface="Raleway"/>
              </a:rPr>
              <a:t> - koulutukset 2h/koulutus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</a:pPr>
            <a:r>
              <a:rPr lang="fi">
                <a:latin typeface="Raleway"/>
                <a:ea typeface="Raleway"/>
                <a:cs typeface="Raleway"/>
                <a:sym typeface="Raleway"/>
              </a:rPr>
              <a:t>vipinää välineillä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</a:pPr>
            <a:r>
              <a:rPr lang="fi">
                <a:latin typeface="Raleway"/>
                <a:ea typeface="Raleway"/>
                <a:cs typeface="Raleway"/>
                <a:sym typeface="Raleway"/>
              </a:rPr>
              <a:t>miniakrobatia ja kehonhallinta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</a:pPr>
            <a:r>
              <a:rPr lang="fi">
                <a:latin typeface="Raleway"/>
                <a:ea typeface="Raleway"/>
                <a:cs typeface="Raleway"/>
                <a:sym typeface="Raleway"/>
              </a:rPr>
              <a:t>perusliikunta ja yleisurheilu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"/>
              <a:buChar char="○"/>
            </a:pPr>
            <a:r>
              <a:rPr lang="fi">
                <a:latin typeface="Raleway"/>
                <a:ea typeface="Raleway"/>
                <a:cs typeface="Raleway"/>
                <a:sym typeface="Raleway"/>
              </a:rPr>
              <a:t>havaintomotoriikka tutuksi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Raleway"/>
              <a:buChar char="●"/>
            </a:pPr>
            <a:r>
              <a:rPr i="1" lang="fi">
                <a:latin typeface="Raleway"/>
                <a:ea typeface="Raleway"/>
                <a:cs typeface="Raleway"/>
                <a:sym typeface="Raleway"/>
              </a:rPr>
              <a:t>Mentorointi</a:t>
            </a:r>
            <a:endParaRPr i="1"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fi"/>
              <a:t>Muut räätälöidyt koulutukset, esim. liikuttavat ideapäivät, talvilajit tutuiksi, digiteknologia liikkumisen edistämisessä</a:t>
            </a:r>
            <a:endParaRPr b="1"/>
          </a:p>
        </p:txBody>
      </p:sp>
      <p:sp>
        <p:nvSpPr>
          <p:cNvPr id="103" name="Google Shape;103;p18"/>
          <p:cNvSpPr/>
          <p:nvPr/>
        </p:nvSpPr>
        <p:spPr>
          <a:xfrm>
            <a:off x="-38100" y="-9375"/>
            <a:ext cx="1143000" cy="5162400"/>
          </a:xfrm>
          <a:prstGeom prst="rect">
            <a:avLst/>
          </a:prstGeom>
          <a:solidFill>
            <a:srgbClr val="004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Kisakallio_logo_sin_ltk_RGB.png"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07349" y="4568874"/>
            <a:ext cx="1036656" cy="43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4">
            <a:alphaModFix/>
          </a:blip>
          <a:srcRect b="0" l="-1339" r="1339" t="0"/>
          <a:stretch/>
        </p:blipFill>
        <p:spPr>
          <a:xfrm>
            <a:off x="7324375" y="4597563"/>
            <a:ext cx="782975" cy="374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825" y="75"/>
            <a:ext cx="342816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>
            <p:ph type="title"/>
          </p:nvPr>
        </p:nvSpPr>
        <p:spPr>
          <a:xfrm>
            <a:off x="1104900" y="445025"/>
            <a:ext cx="772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i">
                <a:solidFill>
                  <a:srgbClr val="004E9E"/>
                </a:solidFill>
                <a:latin typeface="Raleway"/>
                <a:ea typeface="Raleway"/>
                <a:cs typeface="Raleway"/>
                <a:sym typeface="Raleway"/>
              </a:rPr>
              <a:t>KIINNOSTUITKO?</a:t>
            </a:r>
            <a:endParaRPr b="1">
              <a:solidFill>
                <a:srgbClr val="004E9E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12" name="Google Shape;112;p19"/>
          <p:cNvSpPr txBox="1"/>
          <p:nvPr>
            <p:ph idx="1" type="body"/>
          </p:nvPr>
        </p:nvSpPr>
        <p:spPr>
          <a:xfrm>
            <a:off x="1175375" y="1152475"/>
            <a:ext cx="419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i" sz="2300">
                <a:latin typeface="Raleway"/>
                <a:ea typeface="Raleway"/>
                <a:cs typeface="Raleway"/>
                <a:sym typeface="Raleway"/>
              </a:rPr>
              <a:t>Kerromme mielellämme lisää henkilöstön koulutusmahdollisuuksista tai henkilökohtaisista koulutusmahdollisuuksista.</a:t>
            </a:r>
            <a:r>
              <a:rPr lang="fi">
                <a:latin typeface="Raleway"/>
                <a:ea typeface="Raleway"/>
                <a:cs typeface="Raleway"/>
                <a:sym typeface="Raleway"/>
              </a:rPr>
              <a:t> 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fi">
                <a:latin typeface="Raleway"/>
                <a:ea typeface="Raleway"/>
                <a:cs typeface="Raleway"/>
                <a:sym typeface="Raleway"/>
              </a:rPr>
              <a:t> OTA YHTEYTTÄ: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fi">
                <a:latin typeface="Raleway"/>
                <a:ea typeface="Raleway"/>
                <a:cs typeface="Raleway"/>
                <a:sym typeface="Raleway"/>
              </a:rPr>
              <a:t> </a:t>
            </a:r>
            <a:r>
              <a:rPr lang="fi" u="sng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4"/>
              </a:rPr>
              <a:t>pauliina.vastamaki@kisakallio.fi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fi">
                <a:latin typeface="Raleway"/>
                <a:ea typeface="Raleway"/>
                <a:cs typeface="Raleway"/>
                <a:sym typeface="Raleway"/>
              </a:rPr>
              <a:t>WWW.KISAKALLIO.FI</a:t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/>
          </a:p>
        </p:txBody>
      </p:sp>
      <p:sp>
        <p:nvSpPr>
          <p:cNvPr id="113" name="Google Shape;113;p19"/>
          <p:cNvSpPr/>
          <p:nvPr/>
        </p:nvSpPr>
        <p:spPr>
          <a:xfrm>
            <a:off x="-38100" y="-9375"/>
            <a:ext cx="1143000" cy="5162400"/>
          </a:xfrm>
          <a:prstGeom prst="rect">
            <a:avLst/>
          </a:prstGeom>
          <a:solidFill>
            <a:srgbClr val="004E9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descr="Kisakallio_logo_sin_ltk_RGB.png" id="114" name="Google Shape;11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07349" y="4703624"/>
            <a:ext cx="1036656" cy="43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9"/>
          <p:cNvPicPr preferRelativeResize="0"/>
          <p:nvPr/>
        </p:nvPicPr>
        <p:blipFill rotWithShape="1">
          <a:blip r:embed="rId6">
            <a:alphaModFix/>
          </a:blip>
          <a:srcRect b="0" l="-1339" r="1339" t="0"/>
          <a:stretch/>
        </p:blipFill>
        <p:spPr>
          <a:xfrm>
            <a:off x="7324375" y="4703613"/>
            <a:ext cx="782975" cy="374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8213" y="152400"/>
            <a:ext cx="5787579" cy="4838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492250" y="3706925"/>
            <a:ext cx="3717000" cy="85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2100">
                <a:latin typeface="Raleway"/>
                <a:ea typeface="Raleway"/>
                <a:cs typeface="Raleway"/>
                <a:sym typeface="Raleway"/>
              </a:rPr>
              <a:t>KIITOS OSALLISTUMISESTA!</a:t>
            </a:r>
            <a:endParaRPr sz="210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descr="Kisakallio_logo_sin_ltk_RGB.png"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53910" y="-12"/>
            <a:ext cx="1625778" cy="67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00004" y="4462134"/>
            <a:ext cx="943996" cy="508642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5766325" y="1265775"/>
            <a:ext cx="3184500" cy="6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i" sz="1900">
                <a:latin typeface="Raleway"/>
                <a:ea typeface="Raleway"/>
                <a:cs typeface="Raleway"/>
                <a:sym typeface="Raleway"/>
              </a:rPr>
              <a:t>PIENILLÄ TEOILLA ON SUURI VAIKUTUS!</a:t>
            </a:r>
            <a:endParaRPr sz="19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