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118DD7-3033-4FD2-B728-80DE7C142A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IHMISARVO JA YHDENVERTAISUUS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D95C9F3-AAD6-470B-9517-B398CD98D8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Elämänkatsomustieto: Ihmisoikeusetiikka</a:t>
            </a:r>
          </a:p>
        </p:txBody>
      </p:sp>
    </p:spTree>
    <p:extLst>
      <p:ext uri="{BB962C8B-B14F-4D97-AF65-F5344CB8AC3E}">
        <p14:creationId xmlns:p14="http://schemas.microsoft.com/office/powerpoint/2010/main" val="263073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506F63-1CE1-4E4C-968F-70FEF7AC2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7C21CFA-3AD9-425A-88C5-C0CE139C4B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Ihmisoikeusetiikka on eettistä ajattelua, jonka pohjana on kaikille ihmisille kuuluvat oikeudet</a:t>
            </a:r>
          </a:p>
          <a:p>
            <a:r>
              <a:rPr lang="fi-FI" sz="2800" dirty="0"/>
              <a:t>Elämänkatsomustiedossa ihmisoikeusetiikalla on erityinen asema, koska oppiaine perustuu yhteen tärkeään ihmisoikeuteen: uskonnon ja omatunnon vapauteen</a:t>
            </a:r>
          </a:p>
        </p:txBody>
      </p:sp>
    </p:spTree>
    <p:extLst>
      <p:ext uri="{BB962C8B-B14F-4D97-AF65-F5344CB8AC3E}">
        <p14:creationId xmlns:p14="http://schemas.microsoft.com/office/powerpoint/2010/main" val="1875254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D0B73225-9561-43E3-B2C8-712A7A54F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384313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51ED2B6-D6D3-4A99-A32C-8C6797D4FB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1804" y="1338470"/>
            <a:ext cx="4879199" cy="543339"/>
          </a:xfrm>
        </p:spPr>
        <p:txBody>
          <a:bodyPr>
            <a:noAutofit/>
          </a:bodyPr>
          <a:lstStyle/>
          <a:p>
            <a:r>
              <a:rPr lang="fi-FI" sz="3200" dirty="0"/>
              <a:t>OIKEUDET: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AAAF736-7476-472F-9F9E-738B26AE62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3795" y="2027583"/>
            <a:ext cx="5107208" cy="3763617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i-FI" sz="2400" dirty="0"/>
              <a:t>Suojelevat ihmistä</a:t>
            </a:r>
          </a:p>
          <a:p>
            <a:pPr>
              <a:buFontTx/>
              <a:buChar char="-"/>
            </a:pPr>
            <a:r>
              <a:rPr lang="fi-FI" sz="2400" dirty="0"/>
              <a:t>Määritellään yleensä lainsäädännössä (perustuslaki)</a:t>
            </a:r>
          </a:p>
          <a:p>
            <a:pPr>
              <a:buFontTx/>
              <a:buChar char="-"/>
            </a:pPr>
            <a:r>
              <a:rPr lang="fi-FI" sz="2400" dirty="0"/>
              <a:t>Oikeudet ja velvollisuudet kulkevat ”käsi kädessä”</a:t>
            </a: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04331505-01E6-48E6-8C6A-F40E7C2A54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2003" y="1338470"/>
            <a:ext cx="4865554" cy="543339"/>
          </a:xfrm>
        </p:spPr>
        <p:txBody>
          <a:bodyPr>
            <a:noAutofit/>
          </a:bodyPr>
          <a:lstStyle/>
          <a:p>
            <a:r>
              <a:rPr lang="fi-FI" sz="3200" dirty="0"/>
              <a:t>IHMISARVO</a:t>
            </a:r>
          </a:p>
        </p:txBody>
      </p:sp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F4E091A0-A6F0-4BBD-B952-A54DD451FA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027583"/>
            <a:ext cx="5095357" cy="46117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dirty="0"/>
              <a:t>= Moraalinen ja juridinen käsite, jonka mukaan ihmisellä on arvo sinänsä</a:t>
            </a:r>
          </a:p>
          <a:p>
            <a:pPr>
              <a:buFontTx/>
              <a:buChar char="-"/>
            </a:pPr>
            <a:r>
              <a:rPr lang="fi-FI" sz="2400" dirty="0"/>
              <a:t>Ihmisen moraaliseen luonteeseen kuuluu ihmisarvo</a:t>
            </a:r>
          </a:p>
          <a:p>
            <a:pPr>
              <a:buFontTx/>
              <a:buChar char="-"/>
            </a:pPr>
            <a:r>
              <a:rPr lang="fi-FI" sz="2400" dirty="0"/>
              <a:t>Ihmisarvo on riippumaton mielipiteistä ja arvostuksista</a:t>
            </a:r>
          </a:p>
          <a:p>
            <a:pPr>
              <a:buFontTx/>
              <a:buChar char="-"/>
            </a:pPr>
            <a:r>
              <a:rPr lang="fi-FI" sz="2400" dirty="0"/>
              <a:t>Ihmisellä on </a:t>
            </a:r>
            <a:r>
              <a:rPr lang="fi-FI" sz="2400" u="sng" dirty="0"/>
              <a:t>itseisarvo</a:t>
            </a:r>
          </a:p>
          <a:p>
            <a:pPr>
              <a:buFontTx/>
              <a:buChar char="-"/>
            </a:pP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864730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01378732-9723-4EDD-9FF2-33F37B491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1590674"/>
          </a:xfrm>
        </p:spPr>
        <p:txBody>
          <a:bodyPr/>
          <a:lstStyle/>
          <a:p>
            <a:r>
              <a:rPr lang="fi-FI" dirty="0"/>
              <a:t>YHDENVERTAISUUS</a:t>
            </a:r>
          </a:p>
        </p:txBody>
      </p:sp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2B9AB6AA-5FEA-43CF-8B7A-E0317EED3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2200275"/>
            <a:ext cx="10353762" cy="4333047"/>
          </a:xfrm>
        </p:spPr>
        <p:txBody>
          <a:bodyPr>
            <a:normAutofit/>
          </a:bodyPr>
          <a:lstStyle/>
          <a:p>
            <a:r>
              <a:rPr lang="fi-FI" sz="2800" dirty="0"/>
              <a:t>Yhdenvertaisuus on sitä, että kaikki ihmiset ovat samanarvoisia riippumatta sukupuolestaan, iästään, etnisestä tai kansallisesta alkuperästään, kielestään, uskonnostaan, mielipiteistään, terveydentilastaan…</a:t>
            </a:r>
          </a:p>
          <a:p>
            <a:r>
              <a:rPr lang="fi-FI" sz="2800" dirty="0"/>
              <a:t>Yhdenvertaisuus on perusoikeus!!</a:t>
            </a:r>
          </a:p>
        </p:txBody>
      </p:sp>
    </p:spTree>
    <p:extLst>
      <p:ext uri="{BB962C8B-B14F-4D97-AF65-F5344CB8AC3E}">
        <p14:creationId xmlns:p14="http://schemas.microsoft.com/office/powerpoint/2010/main" val="2713001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733425"/>
          </a:xfrm>
        </p:spPr>
        <p:txBody>
          <a:bodyPr>
            <a:normAutofit/>
          </a:bodyPr>
          <a:lstStyle/>
          <a:p>
            <a:r>
              <a:rPr lang="fi-FI" sz="3200" dirty="0"/>
              <a:t>JURIDISET JA MORAALISET OIKEUDET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13795" y="1343025"/>
            <a:ext cx="10353762" cy="5314950"/>
          </a:xfrm>
        </p:spPr>
        <p:txBody>
          <a:bodyPr>
            <a:normAutofit/>
          </a:bodyPr>
          <a:lstStyle/>
          <a:p>
            <a:r>
              <a:rPr lang="fi-FI" sz="2400" dirty="0"/>
              <a:t>Jokaisella on ihmisarvo, jota häneltä ei voi ottaa pois missään olosuhteissa. </a:t>
            </a:r>
          </a:p>
          <a:p>
            <a:r>
              <a:rPr lang="fi-FI" sz="2400" dirty="0"/>
              <a:t>Ihmisarvo merkitsee oikeutta elää elämisen arvoista elämää (elämisen arvoista elämää ei myöskään voi taata oikeuksilla).</a:t>
            </a:r>
          </a:p>
          <a:p>
            <a:r>
              <a:rPr lang="fi-FI" sz="2400" dirty="0"/>
              <a:t>Ihmisoikeudet eivät rajoitu mihinkään valtioon, vaan ne ovat voimassa aina riippumatta siitä, kunnioittavatko valtiot tai yksilöt niitä vai eivät!!</a:t>
            </a:r>
          </a:p>
          <a:p>
            <a:r>
              <a:rPr lang="fi-FI" sz="2400" dirty="0"/>
              <a:t>IHMISOIKEUDET EI PERUSTU LAKIIN VAAN IHMISARVOON.</a:t>
            </a:r>
          </a:p>
          <a:p>
            <a:r>
              <a:rPr lang="fi-FI" sz="2400" dirty="0"/>
              <a:t>Suomalaisten kansalaisoikeudet ovat lailla säädettyjä eli juridisia oikeuksia. Kansalaisoikeudet vastaavat eräitä keskeisiä ihmisoikeuksia, kuten oikeus turvallisuuteen ja kotirauhaan.</a:t>
            </a:r>
          </a:p>
        </p:txBody>
      </p:sp>
    </p:spTree>
    <p:extLst>
      <p:ext uri="{BB962C8B-B14F-4D97-AF65-F5344CB8AC3E}">
        <p14:creationId xmlns:p14="http://schemas.microsoft.com/office/powerpoint/2010/main" val="2381309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IHMISOIKEUDET MORAALISINA JA JURIDISINA OIKEUKSINA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Kun ihmisoikeudet on kirjattu lakiin, niistä seuraa moraalisia ja juridisia velvollisuuksia.</a:t>
            </a:r>
          </a:p>
          <a:p>
            <a:r>
              <a:rPr lang="fi-FI" sz="2400" dirty="0"/>
              <a:t>Jos taas ihmisoikeuksia ei ole kirjattu lakiin, syntyy moraalinen velvollisuus yrittää saada ne laeiksi.</a:t>
            </a:r>
          </a:p>
          <a:p>
            <a:r>
              <a:rPr lang="fi-FI" sz="2400" dirty="0"/>
              <a:t>Ihmisoikeudet ovat kansainvälisen oikeuden normeja.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828998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Tee oppikirjan s. 164 tehtävät 2 ja 3 yksin.</a:t>
            </a:r>
          </a:p>
          <a:p>
            <a:r>
              <a:rPr lang="fi-FI" sz="3200" dirty="0"/>
              <a:t>Vaihtoehtoisesti s. 164 tehtävä 4 tai 5 </a:t>
            </a:r>
            <a:r>
              <a:rPr lang="fi-FI" sz="3200"/>
              <a:t>parin kanssa.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4223464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TM04033921[[fn=Damasti]]</Template>
  <TotalTime>35</TotalTime>
  <Words>260</Words>
  <Application>Microsoft Office PowerPoint</Application>
  <PresentationFormat>Laajakuva</PresentationFormat>
  <Paragraphs>29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Bookman Old Style</vt:lpstr>
      <vt:lpstr>Rockwell</vt:lpstr>
      <vt:lpstr>Damask</vt:lpstr>
      <vt:lpstr>IHMISARVO JA YHDENVERTAISUUS</vt:lpstr>
      <vt:lpstr>PowerPoint-esitys</vt:lpstr>
      <vt:lpstr>PowerPoint-esitys</vt:lpstr>
      <vt:lpstr>YHDENVERTAISUUS</vt:lpstr>
      <vt:lpstr>JURIDISET JA MORAALISET OIKEUDET</vt:lpstr>
      <vt:lpstr>IHMISOIKEUDET MORAALISINA JA JURIDISINA OIKEUKSINA</vt:lpstr>
      <vt:lpstr>TEHTÄVIÄ: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IHMISARVO JA YHDENVERTAISUUS</dc:title>
  <dc:creator>jr.tarvekuljetus@outlook.com</dc:creator>
  <cp:lastModifiedBy>Kirsi Dahl</cp:lastModifiedBy>
  <cp:revision>8</cp:revision>
  <dcterms:created xsi:type="dcterms:W3CDTF">2017-08-07T09:42:40Z</dcterms:created>
  <dcterms:modified xsi:type="dcterms:W3CDTF">2018-08-11T13:41:35Z</dcterms:modified>
</cp:coreProperties>
</file>