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6" r:id="rId2"/>
    <p:sldId id="259" r:id="rId3"/>
    <p:sldId id="257" r:id="rId4"/>
    <p:sldId id="265" r:id="rId5"/>
    <p:sldId id="258" r:id="rId6"/>
    <p:sldId id="262" r:id="rId7"/>
    <p:sldId id="260" r:id="rId8"/>
    <p:sldId id="263" r:id="rId9"/>
    <p:sldId id="261" r:id="rId10"/>
    <p:sldId id="264" r:id="rId11"/>
    <p:sldId id="267" r:id="rId12"/>
    <p:sldId id="266" r:id="rId13"/>
    <p:sldId id="271" r:id="rId14"/>
    <p:sldId id="269" r:id="rId15"/>
    <p:sldId id="270" r:id="rId16"/>
    <p:sldId id="273" r:id="rId17"/>
    <p:sldId id="272" r:id="rId18"/>
    <p:sldId id="274" r:id="rId19"/>
    <p:sldId id="275" r:id="rId20"/>
    <p:sldId id="276" r:id="rId21"/>
    <p:sldId id="268" r:id="rId22"/>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9" d="100"/>
          <a:sy n="69" d="100"/>
        </p:scale>
        <p:origin x="56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BAB24DC-10A2-4886-B2B7-45350F4B9944}" type="datetimeFigureOut">
              <a:rPr lang="fi-FI" smtClean="0"/>
              <a:t>6.5.2019</a:t>
            </a:fld>
            <a:endParaRPr lang="fi-FI"/>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56848AE-D13C-480B-9770-8BFD7769D166}" type="slidenum">
              <a:rPr lang="fi-FI" smtClean="0"/>
              <a:t>‹#›</a:t>
            </a:fld>
            <a:endParaRPr lang="fi-FI"/>
          </a:p>
        </p:txBody>
      </p:sp>
    </p:spTree>
    <p:extLst>
      <p:ext uri="{BB962C8B-B14F-4D97-AF65-F5344CB8AC3E}">
        <p14:creationId xmlns:p14="http://schemas.microsoft.com/office/powerpoint/2010/main" val="8970788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3"/>
        <p:cNvGrpSpPr/>
        <p:nvPr/>
      </p:nvGrpSpPr>
      <p:grpSpPr>
        <a:xfrm>
          <a:off x="0" y="0"/>
          <a:ext cx="0" cy="0"/>
          <a:chOff x="0" y="0"/>
          <a:chExt cx="0" cy="0"/>
        </a:xfrm>
      </p:grpSpPr>
      <p:sp>
        <p:nvSpPr>
          <p:cNvPr id="184" name="Google Shape;184;g390a0c5d9c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5" name="Google Shape;185;g390a0c5d9c_0_0:notes"/>
          <p:cNvSpPr txBox="1">
            <a:spLocks noGrp="1"/>
          </p:cNvSpPr>
          <p:nvPr>
            <p:ph type="body" idx="1"/>
          </p:nvPr>
        </p:nvSpPr>
        <p:spPr>
          <a:xfrm>
            <a:off x="685800" y="4400550"/>
            <a:ext cx="5486400" cy="3600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6" name="Google Shape;186;g390a0c5d9c_0_0: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fi-FI"/>
              <a:t>7</a:t>
            </a:fld>
            <a:endParaRPr/>
          </a:p>
        </p:txBody>
      </p:sp>
    </p:spTree>
    <p:extLst>
      <p:ext uri="{BB962C8B-B14F-4D97-AF65-F5344CB8AC3E}">
        <p14:creationId xmlns:p14="http://schemas.microsoft.com/office/powerpoint/2010/main" val="3357815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9f103dc40_0_0:notes"/>
          <p:cNvSpPr txBox="1">
            <a:spLocks noGrp="1"/>
          </p:cNvSpPr>
          <p:nvPr>
            <p:ph type="body" idx="1"/>
          </p:nvPr>
        </p:nvSpPr>
        <p:spPr>
          <a:xfrm>
            <a:off x="673100" y="4686300"/>
            <a:ext cx="5389500" cy="4440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0" name="Google Shape;120;g29f103dc40_0_0:notes"/>
          <p:cNvSpPr>
            <a:spLocks noGrp="1" noRot="1" noChangeAspect="1"/>
          </p:cNvSpPr>
          <p:nvPr>
            <p:ph type="sldImg" idx="2"/>
          </p:nvPr>
        </p:nvSpPr>
        <p:spPr>
          <a:xfrm>
            <a:off x="79375" y="739775"/>
            <a:ext cx="6577013" cy="370046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7340439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Google Shape;128;g394a3b87d2_0_0:notes"/>
          <p:cNvSpPr>
            <a:spLocks noGrp="1" noRot="1" noChangeAspect="1"/>
          </p:cNvSpPr>
          <p:nvPr>
            <p:ph type="sldImg" idx="2"/>
          </p:nvPr>
        </p:nvSpPr>
        <p:spPr>
          <a:xfrm>
            <a:off x="79375" y="739775"/>
            <a:ext cx="6577013" cy="3700463"/>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9" name="Google Shape;129;g394a3b87d2_0_0:notes"/>
          <p:cNvSpPr txBox="1">
            <a:spLocks noGrp="1"/>
          </p:cNvSpPr>
          <p:nvPr>
            <p:ph type="body" idx="1"/>
          </p:nvPr>
        </p:nvSpPr>
        <p:spPr>
          <a:xfrm>
            <a:off x="673100" y="4686300"/>
            <a:ext cx="5389500" cy="4440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0" name="Google Shape;130;g394a3b87d2_0_0:notes"/>
          <p:cNvSpPr txBox="1">
            <a:spLocks noGrp="1"/>
          </p:cNvSpPr>
          <p:nvPr>
            <p:ph type="sldNum" idx="12"/>
          </p:nvPr>
        </p:nvSpPr>
        <p:spPr>
          <a:xfrm>
            <a:off x="3814762" y="9371012"/>
            <a:ext cx="2919300" cy="4938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Tahoma"/>
              <a:buNone/>
            </a:pPr>
            <a:fld id="{00000000-1234-1234-1234-123412341234}" type="slidenum">
              <a:rPr lang="en-US"/>
              <a:t>15</a:t>
            </a:fld>
            <a:endParaRPr sz="1400">
              <a:latin typeface="Arial"/>
              <a:ea typeface="Arial"/>
              <a:cs typeface="Arial"/>
              <a:sym typeface="Arial"/>
            </a:endParaRPr>
          </a:p>
        </p:txBody>
      </p:sp>
    </p:spTree>
    <p:extLst>
      <p:ext uri="{BB962C8B-B14F-4D97-AF65-F5344CB8AC3E}">
        <p14:creationId xmlns:p14="http://schemas.microsoft.com/office/powerpoint/2010/main" val="9224737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Google Shape;136;g394a3b87d2_0_10:notes"/>
          <p:cNvSpPr>
            <a:spLocks noGrp="1" noRot="1" noChangeAspect="1"/>
          </p:cNvSpPr>
          <p:nvPr>
            <p:ph type="sldImg" idx="2"/>
          </p:nvPr>
        </p:nvSpPr>
        <p:spPr>
          <a:xfrm>
            <a:off x="79375" y="739775"/>
            <a:ext cx="6577013" cy="3700463"/>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7" name="Google Shape;137;g394a3b87d2_0_10:notes"/>
          <p:cNvSpPr txBox="1">
            <a:spLocks noGrp="1"/>
          </p:cNvSpPr>
          <p:nvPr>
            <p:ph type="body" idx="1"/>
          </p:nvPr>
        </p:nvSpPr>
        <p:spPr>
          <a:xfrm>
            <a:off x="673100" y="4686300"/>
            <a:ext cx="5389500" cy="4440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8" name="Google Shape;138;g394a3b87d2_0_10:notes"/>
          <p:cNvSpPr txBox="1">
            <a:spLocks noGrp="1"/>
          </p:cNvSpPr>
          <p:nvPr>
            <p:ph type="sldNum" idx="12"/>
          </p:nvPr>
        </p:nvSpPr>
        <p:spPr>
          <a:xfrm>
            <a:off x="3814762" y="9371012"/>
            <a:ext cx="2919300" cy="4938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Tahoma"/>
              <a:buNone/>
            </a:pPr>
            <a:fld id="{00000000-1234-1234-1234-123412341234}" type="slidenum">
              <a:rPr lang="en-US"/>
              <a:t>16</a:t>
            </a:fld>
            <a:endParaRPr sz="1400">
              <a:latin typeface="Arial"/>
              <a:ea typeface="Arial"/>
              <a:cs typeface="Arial"/>
              <a:sym typeface="Arial"/>
            </a:endParaRPr>
          </a:p>
        </p:txBody>
      </p:sp>
    </p:spTree>
    <p:extLst>
      <p:ext uri="{BB962C8B-B14F-4D97-AF65-F5344CB8AC3E}">
        <p14:creationId xmlns:p14="http://schemas.microsoft.com/office/powerpoint/2010/main" val="20472236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Google Shape;144;p9:notes"/>
          <p:cNvSpPr txBox="1">
            <a:spLocks noGrp="1"/>
          </p:cNvSpPr>
          <p:nvPr>
            <p:ph type="body" idx="1"/>
          </p:nvPr>
        </p:nvSpPr>
        <p:spPr>
          <a:xfrm>
            <a:off x="673100" y="4686300"/>
            <a:ext cx="5389562" cy="4440237"/>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5" name="Google Shape;145;p9:notes"/>
          <p:cNvSpPr>
            <a:spLocks noGrp="1" noRot="1" noChangeAspect="1"/>
          </p:cNvSpPr>
          <p:nvPr>
            <p:ph type="sldImg" idx="2"/>
          </p:nvPr>
        </p:nvSpPr>
        <p:spPr>
          <a:xfrm>
            <a:off x="79375" y="739775"/>
            <a:ext cx="6577013" cy="370046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3952769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9"/>
        <p:cNvGrpSpPr/>
        <p:nvPr/>
      </p:nvGrpSpPr>
      <p:grpSpPr>
        <a:xfrm>
          <a:off x="0" y="0"/>
          <a:ext cx="0" cy="0"/>
          <a:chOff x="0" y="0"/>
          <a:chExt cx="0" cy="0"/>
        </a:xfrm>
      </p:grpSpPr>
      <p:sp>
        <p:nvSpPr>
          <p:cNvPr id="150" name="Google Shape;150;p11:notes"/>
          <p:cNvSpPr txBox="1">
            <a:spLocks noGrp="1"/>
          </p:cNvSpPr>
          <p:nvPr>
            <p:ph type="body" idx="1"/>
          </p:nvPr>
        </p:nvSpPr>
        <p:spPr>
          <a:xfrm>
            <a:off x="673100" y="4686300"/>
            <a:ext cx="5389562" cy="4440237"/>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1" name="Google Shape;151;p11:notes"/>
          <p:cNvSpPr>
            <a:spLocks noGrp="1" noRot="1" noChangeAspect="1"/>
          </p:cNvSpPr>
          <p:nvPr>
            <p:ph type="sldImg" idx="2"/>
          </p:nvPr>
        </p:nvSpPr>
        <p:spPr>
          <a:xfrm>
            <a:off x="79375" y="739775"/>
            <a:ext cx="6577013" cy="370046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582855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Google Shape;173;p13:notes"/>
          <p:cNvSpPr txBox="1">
            <a:spLocks noGrp="1"/>
          </p:cNvSpPr>
          <p:nvPr>
            <p:ph type="body" idx="1"/>
          </p:nvPr>
        </p:nvSpPr>
        <p:spPr>
          <a:xfrm>
            <a:off x="673100" y="4686300"/>
            <a:ext cx="5389562" cy="4440237"/>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74" name="Google Shape;174;p13:notes"/>
          <p:cNvSpPr>
            <a:spLocks noGrp="1" noRot="1" noChangeAspect="1"/>
          </p:cNvSpPr>
          <p:nvPr>
            <p:ph type="sldImg" idx="2"/>
          </p:nvPr>
        </p:nvSpPr>
        <p:spPr>
          <a:xfrm>
            <a:off x="79375" y="739775"/>
            <a:ext cx="6577013" cy="370046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027879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3"/>
        <p:cNvGrpSpPr/>
        <p:nvPr/>
      </p:nvGrpSpPr>
      <p:grpSpPr>
        <a:xfrm>
          <a:off x="0" y="0"/>
          <a:ext cx="0" cy="0"/>
          <a:chOff x="0" y="0"/>
          <a:chExt cx="0" cy="0"/>
        </a:xfrm>
      </p:grpSpPr>
      <p:sp>
        <p:nvSpPr>
          <p:cNvPr id="184" name="Google Shape;184;p14:notes"/>
          <p:cNvSpPr txBox="1">
            <a:spLocks noGrp="1"/>
          </p:cNvSpPr>
          <p:nvPr>
            <p:ph type="body" idx="1"/>
          </p:nvPr>
        </p:nvSpPr>
        <p:spPr>
          <a:xfrm>
            <a:off x="673100" y="4686300"/>
            <a:ext cx="5389562" cy="4440237"/>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5" name="Google Shape;185;p14:notes"/>
          <p:cNvSpPr>
            <a:spLocks noGrp="1" noRot="1" noChangeAspect="1"/>
          </p:cNvSpPr>
          <p:nvPr>
            <p:ph type="sldImg" idx="2"/>
          </p:nvPr>
        </p:nvSpPr>
        <p:spPr>
          <a:xfrm>
            <a:off x="900113" y="739775"/>
            <a:ext cx="4935537" cy="370046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392475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1524000" y="1122363"/>
            <a:ext cx="9144000" cy="2387600"/>
          </a:xfrm>
        </p:spPr>
        <p:txBody>
          <a:bodyPr anchor="b"/>
          <a:lstStyle>
            <a:lvl1pPr algn="ctr">
              <a:defRPr sz="6000"/>
            </a:lvl1pPr>
          </a:lstStyle>
          <a:p>
            <a:r>
              <a:rPr lang="fi-FI" smtClean="0"/>
              <a:t>Muokkaa perustyyl. napsautt.</a:t>
            </a:r>
            <a:endParaRPr lang="fi-FI"/>
          </a:p>
        </p:txBody>
      </p:sp>
      <p:sp>
        <p:nvSpPr>
          <p:cNvPr id="3" name="Alaotsikk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smtClean="0"/>
              <a:t>Muokkaa alaotsikon perustyyliä napsautt.</a:t>
            </a:r>
            <a:endParaRPr lang="fi-FI"/>
          </a:p>
        </p:txBody>
      </p:sp>
      <p:sp>
        <p:nvSpPr>
          <p:cNvPr id="4" name="Päivämäärän paikkamerkki 3"/>
          <p:cNvSpPr>
            <a:spLocks noGrp="1"/>
          </p:cNvSpPr>
          <p:nvPr>
            <p:ph type="dt" sz="half" idx="10"/>
          </p:nvPr>
        </p:nvSpPr>
        <p:spPr/>
        <p:txBody>
          <a:bodyPr/>
          <a:lstStyle/>
          <a:p>
            <a:fld id="{142C9C51-F69D-4540-B2C4-CE444B23172D}" type="datetimeFigureOut">
              <a:rPr lang="fi-FI" smtClean="0"/>
              <a:t>6.5.2019</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A8C213BF-C3E2-4E38-B399-7B65C9C5BB49}" type="slidenum">
              <a:rPr lang="fi-FI" smtClean="0"/>
              <a:t>‹#›</a:t>
            </a:fld>
            <a:endParaRPr lang="fi-FI"/>
          </a:p>
        </p:txBody>
      </p:sp>
    </p:spTree>
    <p:extLst>
      <p:ext uri="{BB962C8B-B14F-4D97-AF65-F5344CB8AC3E}">
        <p14:creationId xmlns:p14="http://schemas.microsoft.com/office/powerpoint/2010/main" val="30577477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ystysuoran tekstin paikkamerkki 2"/>
          <p:cNvSpPr>
            <a:spLocks noGrp="1"/>
          </p:cNvSpPr>
          <p:nvPr>
            <p:ph type="body" orient="vert" idx="1"/>
          </p:nvPr>
        </p:nvSpPr>
        <p:spPr/>
        <p:txBody>
          <a:bodyPr vert="eaVert"/>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142C9C51-F69D-4540-B2C4-CE444B23172D}" type="datetimeFigureOut">
              <a:rPr lang="fi-FI" smtClean="0"/>
              <a:t>6.5.2019</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A8C213BF-C3E2-4E38-B399-7B65C9C5BB49}" type="slidenum">
              <a:rPr lang="fi-FI" smtClean="0"/>
              <a:t>‹#›</a:t>
            </a:fld>
            <a:endParaRPr lang="fi-FI"/>
          </a:p>
        </p:txBody>
      </p:sp>
    </p:spTree>
    <p:extLst>
      <p:ext uri="{BB962C8B-B14F-4D97-AF65-F5344CB8AC3E}">
        <p14:creationId xmlns:p14="http://schemas.microsoft.com/office/powerpoint/2010/main" val="16158941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8724900" y="365125"/>
            <a:ext cx="2628900" cy="5811838"/>
          </a:xfrm>
        </p:spPr>
        <p:txBody>
          <a:bodyPr vert="eaVert"/>
          <a:lstStyle/>
          <a:p>
            <a:r>
              <a:rPr lang="fi-FI" smtClean="0"/>
              <a:t>Muokkaa perustyyl. napsautt.</a:t>
            </a:r>
            <a:endParaRPr lang="fi-FI"/>
          </a:p>
        </p:txBody>
      </p:sp>
      <p:sp>
        <p:nvSpPr>
          <p:cNvPr id="3" name="Pystysuoran tekstin paikkamerkki 2"/>
          <p:cNvSpPr>
            <a:spLocks noGrp="1"/>
          </p:cNvSpPr>
          <p:nvPr>
            <p:ph type="body" orient="vert" idx="1"/>
          </p:nvPr>
        </p:nvSpPr>
        <p:spPr>
          <a:xfrm>
            <a:off x="838200" y="365125"/>
            <a:ext cx="7734300" cy="5811838"/>
          </a:xfrm>
        </p:spPr>
        <p:txBody>
          <a:bodyPr vert="eaVert"/>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142C9C51-F69D-4540-B2C4-CE444B23172D}" type="datetimeFigureOut">
              <a:rPr lang="fi-FI" smtClean="0"/>
              <a:t>6.5.2019</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A8C213BF-C3E2-4E38-B399-7B65C9C5BB49}" type="slidenum">
              <a:rPr lang="fi-FI" smtClean="0"/>
              <a:t>‹#›</a:t>
            </a:fld>
            <a:endParaRPr lang="fi-FI"/>
          </a:p>
        </p:txBody>
      </p:sp>
    </p:spTree>
    <p:extLst>
      <p:ext uri="{BB962C8B-B14F-4D97-AF65-F5344CB8AC3E}">
        <p14:creationId xmlns:p14="http://schemas.microsoft.com/office/powerpoint/2010/main" val="24403868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idx="1"/>
          </p:nvPr>
        </p:nvSpPr>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142C9C51-F69D-4540-B2C4-CE444B23172D}" type="datetimeFigureOut">
              <a:rPr lang="fi-FI" smtClean="0"/>
              <a:t>6.5.2019</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A8C213BF-C3E2-4E38-B399-7B65C9C5BB49}" type="slidenum">
              <a:rPr lang="fi-FI" smtClean="0"/>
              <a:t>‹#›</a:t>
            </a:fld>
            <a:endParaRPr lang="fi-FI"/>
          </a:p>
        </p:txBody>
      </p:sp>
    </p:spTree>
    <p:extLst>
      <p:ext uri="{BB962C8B-B14F-4D97-AF65-F5344CB8AC3E}">
        <p14:creationId xmlns:p14="http://schemas.microsoft.com/office/powerpoint/2010/main" val="17018406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831850" y="1709738"/>
            <a:ext cx="10515600" cy="2852737"/>
          </a:xfrm>
        </p:spPr>
        <p:txBody>
          <a:bodyPr anchor="b"/>
          <a:lstStyle>
            <a:lvl1pPr>
              <a:defRPr sz="6000"/>
            </a:lvl1pPr>
          </a:lstStyle>
          <a:p>
            <a:r>
              <a:rPr lang="fi-FI" smtClean="0"/>
              <a:t>Muokkaa perustyyl. napsautt.</a:t>
            </a:r>
            <a:endParaRPr lang="fi-FI"/>
          </a:p>
        </p:txBody>
      </p:sp>
      <p:sp>
        <p:nvSpPr>
          <p:cNvPr id="3" name="Tekstin paikkamerkki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smtClean="0"/>
              <a:t>Muokkaa tekstin perustyylejä</a:t>
            </a:r>
          </a:p>
        </p:txBody>
      </p:sp>
      <p:sp>
        <p:nvSpPr>
          <p:cNvPr id="4" name="Päivämäärän paikkamerkki 3"/>
          <p:cNvSpPr>
            <a:spLocks noGrp="1"/>
          </p:cNvSpPr>
          <p:nvPr>
            <p:ph type="dt" sz="half" idx="10"/>
          </p:nvPr>
        </p:nvSpPr>
        <p:spPr/>
        <p:txBody>
          <a:bodyPr/>
          <a:lstStyle/>
          <a:p>
            <a:fld id="{142C9C51-F69D-4540-B2C4-CE444B23172D}" type="datetimeFigureOut">
              <a:rPr lang="fi-FI" smtClean="0"/>
              <a:t>6.5.2019</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A8C213BF-C3E2-4E38-B399-7B65C9C5BB49}" type="slidenum">
              <a:rPr lang="fi-FI" smtClean="0"/>
              <a:t>‹#›</a:t>
            </a:fld>
            <a:endParaRPr lang="fi-FI"/>
          </a:p>
        </p:txBody>
      </p:sp>
    </p:spTree>
    <p:extLst>
      <p:ext uri="{BB962C8B-B14F-4D97-AF65-F5344CB8AC3E}">
        <p14:creationId xmlns:p14="http://schemas.microsoft.com/office/powerpoint/2010/main" val="30605327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sz="half" idx="1"/>
          </p:nvPr>
        </p:nvSpPr>
        <p:spPr>
          <a:xfrm>
            <a:off x="838200" y="1825625"/>
            <a:ext cx="5181600" cy="4351338"/>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Sisällön paikkamerkki 3"/>
          <p:cNvSpPr>
            <a:spLocks noGrp="1"/>
          </p:cNvSpPr>
          <p:nvPr>
            <p:ph sz="half" idx="2"/>
          </p:nvPr>
        </p:nvSpPr>
        <p:spPr>
          <a:xfrm>
            <a:off x="6172200" y="1825625"/>
            <a:ext cx="5181600" cy="4351338"/>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Päivämäärän paikkamerkki 4"/>
          <p:cNvSpPr>
            <a:spLocks noGrp="1"/>
          </p:cNvSpPr>
          <p:nvPr>
            <p:ph type="dt" sz="half" idx="10"/>
          </p:nvPr>
        </p:nvSpPr>
        <p:spPr/>
        <p:txBody>
          <a:bodyPr/>
          <a:lstStyle/>
          <a:p>
            <a:fld id="{142C9C51-F69D-4540-B2C4-CE444B23172D}" type="datetimeFigureOut">
              <a:rPr lang="fi-FI" smtClean="0"/>
              <a:t>6.5.2019</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A8C213BF-C3E2-4E38-B399-7B65C9C5BB49}" type="slidenum">
              <a:rPr lang="fi-FI" smtClean="0"/>
              <a:t>‹#›</a:t>
            </a:fld>
            <a:endParaRPr lang="fi-FI"/>
          </a:p>
        </p:txBody>
      </p:sp>
    </p:spTree>
    <p:extLst>
      <p:ext uri="{BB962C8B-B14F-4D97-AF65-F5344CB8AC3E}">
        <p14:creationId xmlns:p14="http://schemas.microsoft.com/office/powerpoint/2010/main" val="2078853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a:xfrm>
            <a:off x="839788" y="365125"/>
            <a:ext cx="10515600" cy="1325563"/>
          </a:xfrm>
        </p:spPr>
        <p:txBody>
          <a:bodyPr/>
          <a:lstStyle/>
          <a:p>
            <a:r>
              <a:rPr lang="fi-FI" smtClean="0"/>
              <a:t>Muokkaa perustyyl. napsautt.</a:t>
            </a:r>
            <a:endParaRPr lang="fi-FI"/>
          </a:p>
        </p:txBody>
      </p:sp>
      <p:sp>
        <p:nvSpPr>
          <p:cNvPr id="3" name="Tekstin paikkamerkki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a:t>
            </a:r>
          </a:p>
        </p:txBody>
      </p:sp>
      <p:sp>
        <p:nvSpPr>
          <p:cNvPr id="4" name="Sisällön paikkamerkki 3"/>
          <p:cNvSpPr>
            <a:spLocks noGrp="1"/>
          </p:cNvSpPr>
          <p:nvPr>
            <p:ph sz="half" idx="2"/>
          </p:nvPr>
        </p:nvSpPr>
        <p:spPr>
          <a:xfrm>
            <a:off x="839788" y="2505075"/>
            <a:ext cx="5157787" cy="3684588"/>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Tekstin paikkamerkki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a:t>
            </a:r>
          </a:p>
        </p:txBody>
      </p:sp>
      <p:sp>
        <p:nvSpPr>
          <p:cNvPr id="6" name="Sisällön paikkamerkki 5"/>
          <p:cNvSpPr>
            <a:spLocks noGrp="1"/>
          </p:cNvSpPr>
          <p:nvPr>
            <p:ph sz="quarter" idx="4"/>
          </p:nvPr>
        </p:nvSpPr>
        <p:spPr>
          <a:xfrm>
            <a:off x="6172200" y="2505075"/>
            <a:ext cx="5183188" cy="3684588"/>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7" name="Päivämäärän paikkamerkki 6"/>
          <p:cNvSpPr>
            <a:spLocks noGrp="1"/>
          </p:cNvSpPr>
          <p:nvPr>
            <p:ph type="dt" sz="half" idx="10"/>
          </p:nvPr>
        </p:nvSpPr>
        <p:spPr/>
        <p:txBody>
          <a:bodyPr/>
          <a:lstStyle/>
          <a:p>
            <a:fld id="{142C9C51-F69D-4540-B2C4-CE444B23172D}" type="datetimeFigureOut">
              <a:rPr lang="fi-FI" smtClean="0"/>
              <a:t>6.5.2019</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A8C213BF-C3E2-4E38-B399-7B65C9C5BB49}" type="slidenum">
              <a:rPr lang="fi-FI" smtClean="0"/>
              <a:t>‹#›</a:t>
            </a:fld>
            <a:endParaRPr lang="fi-FI"/>
          </a:p>
        </p:txBody>
      </p:sp>
    </p:spTree>
    <p:extLst>
      <p:ext uri="{BB962C8B-B14F-4D97-AF65-F5344CB8AC3E}">
        <p14:creationId xmlns:p14="http://schemas.microsoft.com/office/powerpoint/2010/main" val="318467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äivämäärän paikkamerkki 2"/>
          <p:cNvSpPr>
            <a:spLocks noGrp="1"/>
          </p:cNvSpPr>
          <p:nvPr>
            <p:ph type="dt" sz="half" idx="10"/>
          </p:nvPr>
        </p:nvSpPr>
        <p:spPr/>
        <p:txBody>
          <a:bodyPr/>
          <a:lstStyle/>
          <a:p>
            <a:fld id="{142C9C51-F69D-4540-B2C4-CE444B23172D}" type="datetimeFigureOut">
              <a:rPr lang="fi-FI" smtClean="0"/>
              <a:t>6.5.2019</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A8C213BF-C3E2-4E38-B399-7B65C9C5BB49}" type="slidenum">
              <a:rPr lang="fi-FI" smtClean="0"/>
              <a:t>‹#›</a:t>
            </a:fld>
            <a:endParaRPr lang="fi-FI"/>
          </a:p>
        </p:txBody>
      </p:sp>
    </p:spTree>
    <p:extLst>
      <p:ext uri="{BB962C8B-B14F-4D97-AF65-F5344CB8AC3E}">
        <p14:creationId xmlns:p14="http://schemas.microsoft.com/office/powerpoint/2010/main" val="29706761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142C9C51-F69D-4540-B2C4-CE444B23172D}" type="datetimeFigureOut">
              <a:rPr lang="fi-FI" smtClean="0"/>
              <a:t>6.5.2019</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A8C213BF-C3E2-4E38-B399-7B65C9C5BB49}" type="slidenum">
              <a:rPr lang="fi-FI" smtClean="0"/>
              <a:t>‹#›</a:t>
            </a:fld>
            <a:endParaRPr lang="fi-FI"/>
          </a:p>
        </p:txBody>
      </p:sp>
    </p:spTree>
    <p:extLst>
      <p:ext uri="{BB962C8B-B14F-4D97-AF65-F5344CB8AC3E}">
        <p14:creationId xmlns:p14="http://schemas.microsoft.com/office/powerpoint/2010/main" val="2901688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smtClean="0"/>
              <a:t>Muokkaa perustyyl. napsautt.</a:t>
            </a:r>
            <a:endParaRPr lang="fi-FI"/>
          </a:p>
        </p:txBody>
      </p:sp>
      <p:sp>
        <p:nvSpPr>
          <p:cNvPr id="3" name="Sisällön paikkamerkki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a:t>
            </a:r>
          </a:p>
        </p:txBody>
      </p:sp>
      <p:sp>
        <p:nvSpPr>
          <p:cNvPr id="5" name="Päivämäärän paikkamerkki 4"/>
          <p:cNvSpPr>
            <a:spLocks noGrp="1"/>
          </p:cNvSpPr>
          <p:nvPr>
            <p:ph type="dt" sz="half" idx="10"/>
          </p:nvPr>
        </p:nvSpPr>
        <p:spPr/>
        <p:txBody>
          <a:bodyPr/>
          <a:lstStyle/>
          <a:p>
            <a:fld id="{142C9C51-F69D-4540-B2C4-CE444B23172D}" type="datetimeFigureOut">
              <a:rPr lang="fi-FI" smtClean="0"/>
              <a:t>6.5.2019</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A8C213BF-C3E2-4E38-B399-7B65C9C5BB49}" type="slidenum">
              <a:rPr lang="fi-FI" smtClean="0"/>
              <a:t>‹#›</a:t>
            </a:fld>
            <a:endParaRPr lang="fi-FI"/>
          </a:p>
        </p:txBody>
      </p:sp>
    </p:spTree>
    <p:extLst>
      <p:ext uri="{BB962C8B-B14F-4D97-AF65-F5344CB8AC3E}">
        <p14:creationId xmlns:p14="http://schemas.microsoft.com/office/powerpoint/2010/main" val="19035660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smtClean="0"/>
              <a:t>Muokkaa perustyyl. napsautt.</a:t>
            </a:r>
            <a:endParaRPr lang="fi-FI"/>
          </a:p>
        </p:txBody>
      </p:sp>
      <p:sp>
        <p:nvSpPr>
          <p:cNvPr id="3" name="Kuvan paikkamerkki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a:t>
            </a:r>
          </a:p>
        </p:txBody>
      </p:sp>
      <p:sp>
        <p:nvSpPr>
          <p:cNvPr id="5" name="Päivämäärän paikkamerkki 4"/>
          <p:cNvSpPr>
            <a:spLocks noGrp="1"/>
          </p:cNvSpPr>
          <p:nvPr>
            <p:ph type="dt" sz="half" idx="10"/>
          </p:nvPr>
        </p:nvSpPr>
        <p:spPr/>
        <p:txBody>
          <a:bodyPr/>
          <a:lstStyle/>
          <a:p>
            <a:fld id="{142C9C51-F69D-4540-B2C4-CE444B23172D}" type="datetimeFigureOut">
              <a:rPr lang="fi-FI" smtClean="0"/>
              <a:t>6.5.2019</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A8C213BF-C3E2-4E38-B399-7B65C9C5BB49}" type="slidenum">
              <a:rPr lang="fi-FI" smtClean="0"/>
              <a:t>‹#›</a:t>
            </a:fld>
            <a:endParaRPr lang="fi-FI"/>
          </a:p>
        </p:txBody>
      </p:sp>
    </p:spTree>
    <p:extLst>
      <p:ext uri="{BB962C8B-B14F-4D97-AF65-F5344CB8AC3E}">
        <p14:creationId xmlns:p14="http://schemas.microsoft.com/office/powerpoint/2010/main" val="10800063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smtClean="0"/>
              <a:t>Muokkaa perustyyl. napsautt.</a:t>
            </a:r>
            <a:endParaRPr lang="fi-FI"/>
          </a:p>
        </p:txBody>
      </p:sp>
      <p:sp>
        <p:nvSpPr>
          <p:cNvPr id="3" name="Tekstin paikkamerkki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2C9C51-F69D-4540-B2C4-CE444B23172D}" type="datetimeFigureOut">
              <a:rPr lang="fi-FI" smtClean="0"/>
              <a:t>6.5.2019</a:t>
            </a:fld>
            <a:endParaRPr lang="fi-FI"/>
          </a:p>
        </p:txBody>
      </p:sp>
      <p:sp>
        <p:nvSpPr>
          <p:cNvPr id="5" name="Alatunnisteen paikkamerkki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C213BF-C3E2-4E38-B399-7B65C9C5BB49}" type="slidenum">
              <a:rPr lang="fi-FI" smtClean="0"/>
              <a:t>‹#›</a:t>
            </a:fld>
            <a:endParaRPr lang="fi-FI"/>
          </a:p>
        </p:txBody>
      </p:sp>
    </p:spTree>
    <p:extLst>
      <p:ext uri="{BB962C8B-B14F-4D97-AF65-F5344CB8AC3E}">
        <p14:creationId xmlns:p14="http://schemas.microsoft.com/office/powerpoint/2010/main" val="22665083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edu.fi/tunteesta_tunteeseen/104_tunnetta"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edu.fi/teemat/laatualiikuntakasvatukseen/tunne_ja_vuorovaikutustaidot/selkea_ajatusten_ilmaisu"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dirty="0" smtClean="0"/>
              <a:t>Tunnetaidot</a:t>
            </a:r>
            <a:endParaRPr lang="fi-FI" dirty="0"/>
          </a:p>
        </p:txBody>
      </p:sp>
      <p:sp>
        <p:nvSpPr>
          <p:cNvPr id="3" name="Alaotsikko 2"/>
          <p:cNvSpPr>
            <a:spLocks noGrp="1"/>
          </p:cNvSpPr>
          <p:nvPr>
            <p:ph type="subTitle" idx="1"/>
          </p:nvPr>
        </p:nvSpPr>
        <p:spPr/>
        <p:txBody>
          <a:bodyPr/>
          <a:lstStyle/>
          <a:p>
            <a:r>
              <a:rPr lang="fi-FI" dirty="0" smtClean="0"/>
              <a:t>TE2</a:t>
            </a:r>
            <a:endParaRPr lang="fi-FI" dirty="0"/>
          </a:p>
        </p:txBody>
      </p:sp>
    </p:spTree>
    <p:extLst>
      <p:ext uri="{BB962C8B-B14F-4D97-AF65-F5344CB8AC3E}">
        <p14:creationId xmlns:p14="http://schemas.microsoft.com/office/powerpoint/2010/main" val="324468288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solidFill>
                  <a:srgbClr val="FF0000"/>
                </a:solidFill>
              </a:rPr>
              <a:t>SUTUHAKA</a:t>
            </a:r>
            <a:r>
              <a:rPr lang="fi-FI" dirty="0" smtClean="0"/>
              <a:t>-MALLI (s.103)</a:t>
            </a:r>
            <a:endParaRPr lang="fi-FI" dirty="0"/>
          </a:p>
        </p:txBody>
      </p:sp>
      <p:sp>
        <p:nvSpPr>
          <p:cNvPr id="3" name="Sisällön paikkamerkki 2"/>
          <p:cNvSpPr>
            <a:spLocks noGrp="1"/>
          </p:cNvSpPr>
          <p:nvPr>
            <p:ph idx="1"/>
          </p:nvPr>
        </p:nvSpPr>
        <p:spPr/>
        <p:txBody>
          <a:bodyPr>
            <a:normAutofit lnSpcReduction="10000"/>
          </a:bodyPr>
          <a:lstStyle/>
          <a:p>
            <a:r>
              <a:rPr lang="fi-FI" dirty="0" smtClean="0"/>
              <a:t>Kehitetty rakentavaan suuttumuksen hallintaan.</a:t>
            </a:r>
          </a:p>
          <a:p>
            <a:endParaRPr lang="fi-FI" dirty="0"/>
          </a:p>
          <a:p>
            <a:r>
              <a:rPr lang="fi-FI" dirty="0" smtClean="0"/>
              <a:t>Tärkeää ettei omia tunteita tukahduteta vaan ne kerrotaan selkeästi ja toista loukkaamatta. </a:t>
            </a:r>
          </a:p>
          <a:p>
            <a:endParaRPr lang="fi-FI" dirty="0"/>
          </a:p>
          <a:p>
            <a:pPr marL="514350" indent="-514350">
              <a:buAutoNum type="arabicPeriod"/>
            </a:pPr>
            <a:r>
              <a:rPr lang="fi-FI" dirty="0" smtClean="0"/>
              <a:t>Kuvaile miksi olet </a:t>
            </a:r>
            <a:r>
              <a:rPr lang="fi-FI" dirty="0" smtClean="0">
                <a:solidFill>
                  <a:srgbClr val="FF0000"/>
                </a:solidFill>
              </a:rPr>
              <a:t>su</a:t>
            </a:r>
            <a:r>
              <a:rPr lang="fi-FI" dirty="0" smtClean="0"/>
              <a:t>uttunut</a:t>
            </a:r>
          </a:p>
          <a:p>
            <a:pPr marL="514350" indent="-514350">
              <a:buAutoNum type="arabicPeriod"/>
            </a:pPr>
            <a:r>
              <a:rPr lang="fi-FI" dirty="0" smtClean="0"/>
              <a:t>Kerro miltä sinusta </a:t>
            </a:r>
            <a:r>
              <a:rPr lang="fi-FI" dirty="0" smtClean="0">
                <a:solidFill>
                  <a:srgbClr val="FF0000"/>
                </a:solidFill>
              </a:rPr>
              <a:t>tu</a:t>
            </a:r>
            <a:r>
              <a:rPr lang="fi-FI" dirty="0" smtClean="0"/>
              <a:t>ntuu</a:t>
            </a:r>
          </a:p>
          <a:p>
            <a:pPr marL="514350" indent="-514350">
              <a:buAutoNum type="arabicPeriod"/>
            </a:pPr>
            <a:r>
              <a:rPr lang="fi-FI" dirty="0" smtClean="0"/>
              <a:t>Täsmennä, mitä </a:t>
            </a:r>
            <a:r>
              <a:rPr lang="fi-FI" dirty="0" smtClean="0">
                <a:solidFill>
                  <a:srgbClr val="FF0000"/>
                </a:solidFill>
              </a:rPr>
              <a:t>ha</a:t>
            </a:r>
            <a:r>
              <a:rPr lang="fi-FI" dirty="0" smtClean="0"/>
              <a:t>luat toisen tekevän.</a:t>
            </a:r>
          </a:p>
          <a:p>
            <a:pPr marL="514350" indent="-514350">
              <a:buAutoNum type="arabicPeriod"/>
            </a:pPr>
            <a:r>
              <a:rPr lang="fi-FI" dirty="0" smtClean="0"/>
              <a:t>Kerro, miksi yhteistyössä toimiminen </a:t>
            </a:r>
            <a:r>
              <a:rPr lang="fi-FI" dirty="0" smtClean="0">
                <a:solidFill>
                  <a:srgbClr val="FF0000"/>
                </a:solidFill>
              </a:rPr>
              <a:t>ka</a:t>
            </a:r>
            <a:r>
              <a:rPr lang="fi-FI" dirty="0" smtClean="0"/>
              <a:t>nnattaa:</a:t>
            </a:r>
            <a:endParaRPr lang="fi-FI" dirty="0"/>
          </a:p>
        </p:txBody>
      </p:sp>
    </p:spTree>
    <p:extLst>
      <p:ext uri="{BB962C8B-B14F-4D97-AF65-F5344CB8AC3E}">
        <p14:creationId xmlns:p14="http://schemas.microsoft.com/office/powerpoint/2010/main" val="309893174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Tunne alias</a:t>
            </a:r>
            <a:endParaRPr lang="fi-FI" dirty="0"/>
          </a:p>
        </p:txBody>
      </p:sp>
      <p:sp>
        <p:nvSpPr>
          <p:cNvPr id="3" name="Sisällön paikkamerkki 2"/>
          <p:cNvSpPr>
            <a:spLocks noGrp="1"/>
          </p:cNvSpPr>
          <p:nvPr>
            <p:ph idx="1"/>
          </p:nvPr>
        </p:nvSpPr>
        <p:spPr/>
        <p:txBody>
          <a:bodyPr/>
          <a:lstStyle/>
          <a:p>
            <a:pPr marL="0" indent="0">
              <a:buNone/>
            </a:pPr>
            <a:r>
              <a:rPr lang="fi-FI" dirty="0" smtClean="0"/>
              <a:t>4 hlö ryhmissä (2vs.2) </a:t>
            </a:r>
            <a:r>
              <a:rPr lang="fi-FI" dirty="0" err="1" smtClean="0"/>
              <a:t>Aliaksen</a:t>
            </a:r>
            <a:r>
              <a:rPr lang="fi-FI" dirty="0" smtClean="0"/>
              <a:t> säännöillä. 1min aikaa näytellä ei saa selittää. </a:t>
            </a:r>
            <a:endParaRPr lang="fi-FI" dirty="0"/>
          </a:p>
          <a:p>
            <a:pPr marL="0" indent="0">
              <a:buNone/>
            </a:pPr>
            <a:r>
              <a:rPr lang="fi-FI" dirty="0" smtClean="0"/>
              <a:t>-ottakaa itse aikaa puhelimella.</a:t>
            </a:r>
          </a:p>
          <a:p>
            <a:pPr marL="0" indent="0">
              <a:buNone/>
            </a:pPr>
            <a:endParaRPr lang="fi-FI" dirty="0"/>
          </a:p>
          <a:p>
            <a:pPr marL="0" indent="0">
              <a:buNone/>
            </a:pPr>
            <a:r>
              <a:rPr lang="fi-FI" dirty="0" smtClean="0"/>
              <a:t>Jokainen keksii 10 tunnetta, jotka kirjoittaa lapulle.(ryhmässä siis yhteensä 40 lappua)</a:t>
            </a:r>
          </a:p>
          <a:p>
            <a:pPr marL="0" indent="0">
              <a:buNone/>
            </a:pPr>
            <a:endParaRPr lang="fi-FI" dirty="0"/>
          </a:p>
          <a:p>
            <a:pPr marL="0" indent="0">
              <a:buNone/>
            </a:pPr>
            <a:r>
              <a:rPr lang="fi-FI" dirty="0" smtClean="0"/>
              <a:t>Apuna 104 tunnetta. </a:t>
            </a:r>
            <a:r>
              <a:rPr lang="fi-FI" dirty="0" smtClean="0">
                <a:hlinkClick r:id="rId2"/>
              </a:rPr>
              <a:t>https://www.edu.fi/tunteesta_tunteeseen/104_tunnetta</a:t>
            </a:r>
            <a:endParaRPr lang="fi-FI" dirty="0" smtClean="0"/>
          </a:p>
        </p:txBody>
      </p:sp>
    </p:spTree>
    <p:extLst>
      <p:ext uri="{BB962C8B-B14F-4D97-AF65-F5344CB8AC3E}">
        <p14:creationId xmlns:p14="http://schemas.microsoft.com/office/powerpoint/2010/main" val="325997315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Koulukiusaaminen</a:t>
            </a:r>
            <a:endParaRPr lang="fi-FI" dirty="0"/>
          </a:p>
        </p:txBody>
      </p:sp>
      <p:sp>
        <p:nvSpPr>
          <p:cNvPr id="3" name="Sisällön paikkamerkki 2"/>
          <p:cNvSpPr>
            <a:spLocks noGrp="1"/>
          </p:cNvSpPr>
          <p:nvPr>
            <p:ph idx="1"/>
          </p:nvPr>
        </p:nvSpPr>
        <p:spPr/>
        <p:txBody>
          <a:bodyPr/>
          <a:lstStyle/>
          <a:p>
            <a:pPr marL="0" indent="0">
              <a:buNone/>
            </a:pPr>
            <a:r>
              <a:rPr lang="fi-FI" dirty="0" smtClean="0"/>
              <a:t>Mieti syitä miksi koulukiusaamista on?</a:t>
            </a:r>
          </a:p>
          <a:p>
            <a:pPr>
              <a:buFontTx/>
              <a:buChar char="-"/>
            </a:pPr>
            <a:r>
              <a:rPr lang="fi-FI" dirty="0" smtClean="0"/>
              <a:t>mitä tunteita kiusaajalla/kiusatulla</a:t>
            </a:r>
          </a:p>
          <a:p>
            <a:pPr>
              <a:buFontTx/>
              <a:buChar char="-"/>
            </a:pPr>
            <a:r>
              <a:rPr lang="fi-FI" dirty="0" smtClean="0"/>
              <a:t>Miksi opettajien tai muiden oppilaiden on vaikeaa puuttua kiusaamiseen?</a:t>
            </a:r>
          </a:p>
          <a:p>
            <a:pPr marL="0" indent="0">
              <a:buNone/>
            </a:pPr>
            <a:endParaRPr lang="fi-FI" dirty="0"/>
          </a:p>
          <a:p>
            <a:pPr marL="0" indent="0">
              <a:buNone/>
            </a:pPr>
            <a:r>
              <a:rPr lang="fi-FI" dirty="0" smtClean="0"/>
              <a:t>Mitä keinoja koululla on ehkäistä kiusaamista?</a:t>
            </a:r>
            <a:endParaRPr lang="fi-FI" dirty="0"/>
          </a:p>
        </p:txBody>
      </p:sp>
    </p:spTree>
    <p:extLst>
      <p:ext uri="{BB962C8B-B14F-4D97-AF65-F5344CB8AC3E}">
        <p14:creationId xmlns:p14="http://schemas.microsoft.com/office/powerpoint/2010/main" val="367657683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KRIISIT</a:t>
            </a:r>
            <a:endParaRPr lang="fi-FI" dirty="0"/>
          </a:p>
        </p:txBody>
      </p:sp>
      <p:sp>
        <p:nvSpPr>
          <p:cNvPr id="3" name="Sisällön paikkamerkki 2"/>
          <p:cNvSpPr>
            <a:spLocks noGrp="1"/>
          </p:cNvSpPr>
          <p:nvPr>
            <p:ph idx="1"/>
          </p:nvPr>
        </p:nvSpPr>
        <p:spPr>
          <a:xfrm>
            <a:off x="838200" y="1237672"/>
            <a:ext cx="10515600" cy="5772727"/>
          </a:xfrm>
        </p:spPr>
        <p:txBody>
          <a:bodyPr>
            <a:normAutofit/>
          </a:bodyPr>
          <a:lstStyle/>
          <a:p>
            <a:r>
              <a:rPr lang="fi-FI" dirty="0" smtClean="0"/>
              <a:t>Tarkoittaa niin vaikeaa elämäntilannetta, että ihminen ei tiedä miten siitä selviäisi.</a:t>
            </a:r>
          </a:p>
          <a:p>
            <a:r>
              <a:rPr lang="fi-FI" dirty="0" smtClean="0"/>
              <a:t>Useimmiten ihminen selviää kriiseistä, mutta joskus psyyke voi joutua niin koville että seuraa mielenterveysongelmia.</a:t>
            </a:r>
          </a:p>
          <a:p>
            <a:pPr>
              <a:buFontTx/>
              <a:buChar char="-"/>
            </a:pPr>
            <a:r>
              <a:rPr lang="fi-FI" dirty="0" smtClean="0"/>
              <a:t>Tärkeää osata erotella millaisesta kriisistä on kyse, jotta saa oikeaa tietoa ja apua.</a:t>
            </a:r>
          </a:p>
          <a:p>
            <a:pPr marL="514350" indent="-514350">
              <a:buAutoNum type="arabicPeriod"/>
            </a:pPr>
            <a:r>
              <a:rPr lang="fi-FI" b="1" dirty="0" smtClean="0">
                <a:solidFill>
                  <a:srgbClr val="FF0000"/>
                </a:solidFill>
              </a:rPr>
              <a:t>Kehityskriisit				</a:t>
            </a:r>
          </a:p>
          <a:p>
            <a:pPr marL="514350" indent="-514350">
              <a:buAutoNum type="arabicPeriod"/>
            </a:pPr>
            <a:r>
              <a:rPr lang="fi-FI" b="1" dirty="0" smtClean="0">
                <a:solidFill>
                  <a:srgbClr val="FF0000"/>
                </a:solidFill>
              </a:rPr>
              <a:t>Elämänkriisit</a:t>
            </a:r>
          </a:p>
          <a:p>
            <a:pPr marL="514350" indent="-514350">
              <a:buAutoNum type="arabicPeriod"/>
            </a:pPr>
            <a:r>
              <a:rPr lang="fi-FI" b="1" dirty="0" smtClean="0">
                <a:solidFill>
                  <a:srgbClr val="FF0000"/>
                </a:solidFill>
              </a:rPr>
              <a:t>Äkilliset eli traumaattiset kriisit</a:t>
            </a:r>
          </a:p>
          <a:p>
            <a:pPr marL="0" indent="0">
              <a:buNone/>
            </a:pPr>
            <a:r>
              <a:rPr lang="fi-FI" dirty="0"/>
              <a:t> </a:t>
            </a:r>
            <a:r>
              <a:rPr lang="fi-FI" dirty="0" smtClean="0"/>
              <a:t>= perustuu biologispohjaisiin automaattisesti laukeaviin selviytymiskeinoihin suojautua rasitustilanteissa.</a:t>
            </a:r>
          </a:p>
          <a:p>
            <a:pPr marL="0" indent="0">
              <a:buNone/>
            </a:pPr>
            <a:endParaRPr lang="fi-FI" dirty="0"/>
          </a:p>
        </p:txBody>
      </p:sp>
    </p:spTree>
    <p:extLst>
      <p:ext uri="{BB962C8B-B14F-4D97-AF65-F5344CB8AC3E}">
        <p14:creationId xmlns:p14="http://schemas.microsoft.com/office/powerpoint/2010/main" val="383932144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p14"/>
          <p:cNvSpPr txBox="1">
            <a:spLocks noGrp="1"/>
          </p:cNvSpPr>
          <p:nvPr>
            <p:ph type="body" idx="1"/>
          </p:nvPr>
        </p:nvSpPr>
        <p:spPr>
          <a:xfrm>
            <a:off x="1859699" y="1311564"/>
            <a:ext cx="7358191" cy="5322536"/>
          </a:xfrm>
          <a:prstGeom prst="rect">
            <a:avLst/>
          </a:prstGeom>
          <a:noFill/>
          <a:ln>
            <a:noFill/>
          </a:ln>
        </p:spPr>
        <p:txBody>
          <a:bodyPr spcFirstLastPara="1" vert="horz" wrap="square" lIns="91425" tIns="45700" rIns="91425" bIns="45700" rtlCol="0" anchor="ctr" anchorCtr="0">
            <a:noAutofit/>
          </a:bodyPr>
          <a:lstStyle/>
          <a:p>
            <a:pPr marL="0" indent="0">
              <a:spcBef>
                <a:spcPts val="0"/>
              </a:spcBef>
              <a:buNone/>
            </a:pPr>
            <a:r>
              <a:rPr lang="en-US" sz="3600" b="1" dirty="0" smtClean="0"/>
              <a:t>- </a:t>
            </a:r>
            <a:r>
              <a:rPr lang="en-US" sz="3000" b="1" dirty="0" err="1" smtClean="0"/>
              <a:t>Äkillinen</a:t>
            </a:r>
            <a:r>
              <a:rPr lang="en-US" sz="3000" b="1" dirty="0"/>
              <a:t>, </a:t>
            </a:r>
            <a:r>
              <a:rPr lang="en-US" sz="3000" b="1" dirty="0" err="1"/>
              <a:t>odottamaton</a:t>
            </a:r>
            <a:r>
              <a:rPr lang="en-US" sz="3000" b="1" dirty="0"/>
              <a:t> </a:t>
            </a:r>
            <a:endParaRPr sz="3000" b="1" dirty="0"/>
          </a:p>
          <a:p>
            <a:pPr marL="0" indent="0">
              <a:spcBef>
                <a:spcPts val="560"/>
              </a:spcBef>
              <a:buNone/>
            </a:pPr>
            <a:r>
              <a:rPr lang="en-US" sz="3000" b="1" dirty="0"/>
              <a:t>-</a:t>
            </a:r>
            <a:r>
              <a:rPr lang="en-US" sz="3000" b="1" dirty="0" err="1"/>
              <a:t>Epätavallisen</a:t>
            </a:r>
            <a:r>
              <a:rPr lang="en-US" sz="3000" b="1" dirty="0"/>
              <a:t> </a:t>
            </a:r>
            <a:r>
              <a:rPr lang="en-US" sz="3000" b="1" dirty="0" err="1"/>
              <a:t>voimakas</a:t>
            </a:r>
            <a:r>
              <a:rPr lang="en-US" sz="3000" b="1" dirty="0"/>
              <a:t> </a:t>
            </a:r>
            <a:r>
              <a:rPr lang="en-US" sz="3000" b="1" dirty="0" err="1"/>
              <a:t>tapahtuma</a:t>
            </a:r>
            <a:endParaRPr sz="3000" b="1" dirty="0"/>
          </a:p>
          <a:p>
            <a:pPr marL="547687" indent="-420687">
              <a:spcBef>
                <a:spcPts val="560"/>
              </a:spcBef>
              <a:buClr>
                <a:schemeClr val="accent1"/>
              </a:buClr>
              <a:buNone/>
            </a:pPr>
            <a:r>
              <a:rPr lang="en-US" sz="3000" dirty="0" err="1"/>
              <a:t>esim</a:t>
            </a:r>
            <a:r>
              <a:rPr lang="en-US" sz="3000" dirty="0"/>
              <a:t>. </a:t>
            </a:r>
            <a:r>
              <a:rPr lang="en-US" sz="3000" dirty="0" err="1"/>
              <a:t>onnettomuus</a:t>
            </a:r>
            <a:r>
              <a:rPr lang="en-US" sz="3000" dirty="0"/>
              <a:t>, </a:t>
            </a:r>
            <a:r>
              <a:rPr lang="en-US" sz="3000" dirty="0" err="1" smtClean="0"/>
              <a:t>sairastuminen,väkivallan</a:t>
            </a:r>
            <a:r>
              <a:rPr lang="en-US" sz="3000" dirty="0"/>
              <a:t> </a:t>
            </a:r>
            <a:r>
              <a:rPr lang="en-US" sz="3000" dirty="0" err="1" smtClean="0"/>
              <a:t>kohteeksi</a:t>
            </a:r>
            <a:r>
              <a:rPr lang="en-US" sz="3000" dirty="0" smtClean="0"/>
              <a:t> </a:t>
            </a:r>
            <a:r>
              <a:rPr lang="en-US" sz="3000" dirty="0" err="1"/>
              <a:t>joutuminen</a:t>
            </a:r>
            <a:r>
              <a:rPr lang="en-US" sz="3000" dirty="0"/>
              <a:t>, </a:t>
            </a:r>
            <a:r>
              <a:rPr lang="en-US" sz="3000" dirty="0" smtClean="0"/>
              <a:t> </a:t>
            </a:r>
            <a:r>
              <a:rPr lang="en-US" sz="3000" dirty="0" err="1" smtClean="0"/>
              <a:t>läheisen</a:t>
            </a:r>
            <a:r>
              <a:rPr lang="en-US" sz="3000" dirty="0" smtClean="0"/>
              <a:t> </a:t>
            </a:r>
            <a:r>
              <a:rPr lang="en-US" sz="3000" dirty="0" err="1"/>
              <a:t>kuolema</a:t>
            </a:r>
            <a:endParaRPr sz="3000" dirty="0"/>
          </a:p>
          <a:p>
            <a:pPr marL="0" indent="0" algn="ctr">
              <a:lnSpc>
                <a:spcPct val="100000"/>
              </a:lnSpc>
              <a:spcBef>
                <a:spcPts val="0"/>
              </a:spcBef>
              <a:buClr>
                <a:schemeClr val="accent1"/>
              </a:buClr>
              <a:buNone/>
            </a:pPr>
            <a:endParaRPr sz="4800" dirty="0">
              <a:solidFill>
                <a:srgbClr val="000000"/>
              </a:solidFill>
            </a:endParaRPr>
          </a:p>
        </p:txBody>
      </p:sp>
      <p:sp>
        <p:nvSpPr>
          <p:cNvPr id="123" name="Google Shape;123;p14"/>
          <p:cNvSpPr txBox="1">
            <a:spLocks noGrp="1"/>
          </p:cNvSpPr>
          <p:nvPr>
            <p:ph type="body" idx="1"/>
          </p:nvPr>
        </p:nvSpPr>
        <p:spPr>
          <a:xfrm>
            <a:off x="5340200" y="188900"/>
            <a:ext cx="5454000" cy="1727100"/>
          </a:xfrm>
          <a:prstGeom prst="rect">
            <a:avLst/>
          </a:prstGeom>
          <a:noFill/>
          <a:ln>
            <a:noFill/>
          </a:ln>
        </p:spPr>
        <p:txBody>
          <a:bodyPr spcFirstLastPara="1" vert="horz" wrap="square" lIns="91425" tIns="45700" rIns="91425" bIns="45700" rtlCol="0" anchor="ctr" anchorCtr="0">
            <a:noAutofit/>
          </a:bodyPr>
          <a:lstStyle/>
          <a:p>
            <a:pPr marL="0" indent="0" algn="ctr">
              <a:lnSpc>
                <a:spcPct val="100000"/>
              </a:lnSpc>
              <a:spcBef>
                <a:spcPts val="0"/>
              </a:spcBef>
              <a:buClr>
                <a:schemeClr val="accent1"/>
              </a:buClr>
              <a:buNone/>
            </a:pPr>
            <a:r>
              <a:rPr lang="en-US" sz="3600">
                <a:solidFill>
                  <a:schemeClr val="dk2"/>
                </a:solidFill>
                <a:latin typeface="Candara"/>
                <a:ea typeface="Candara"/>
                <a:cs typeface="Candara"/>
                <a:sym typeface="Candara"/>
              </a:rPr>
              <a:t>  </a:t>
            </a:r>
            <a:endParaRPr sz="4800">
              <a:solidFill>
                <a:srgbClr val="000000"/>
              </a:solidFill>
            </a:endParaRPr>
          </a:p>
        </p:txBody>
      </p:sp>
      <p:sp>
        <p:nvSpPr>
          <p:cNvPr id="124" name="Google Shape;124;p14"/>
          <p:cNvSpPr txBox="1">
            <a:spLocks noGrp="1"/>
          </p:cNvSpPr>
          <p:nvPr>
            <p:ph type="title"/>
          </p:nvPr>
        </p:nvSpPr>
        <p:spPr>
          <a:xfrm>
            <a:off x="1981200" y="338136"/>
            <a:ext cx="8229600" cy="1577863"/>
          </a:xfrm>
          <a:prstGeom prst="rect">
            <a:avLst/>
          </a:prstGeom>
        </p:spPr>
        <p:txBody>
          <a:bodyPr spcFirstLastPara="1" vert="horz" wrap="square" lIns="91425" tIns="91425" rIns="91425" bIns="91425" rtlCol="0" anchor="ctr" anchorCtr="0">
            <a:noAutofit/>
          </a:bodyPr>
          <a:lstStyle/>
          <a:p>
            <a:pPr algn="ctr">
              <a:spcBef>
                <a:spcPts val="0"/>
              </a:spcBef>
            </a:pPr>
            <a:r>
              <a:rPr lang="en-US" sz="2400" dirty="0">
                <a:solidFill>
                  <a:schemeClr val="dk2"/>
                </a:solidFill>
              </a:rPr>
              <a:t> </a:t>
            </a:r>
            <a:endParaRPr sz="4800" b="1" u="sng" dirty="0">
              <a:solidFill>
                <a:schemeClr val="dk1"/>
              </a:solidFill>
            </a:endParaRPr>
          </a:p>
          <a:p>
            <a:pPr algn="ctr">
              <a:spcBef>
                <a:spcPts val="0"/>
              </a:spcBef>
              <a:buClr>
                <a:schemeClr val="accent1"/>
              </a:buClr>
            </a:pPr>
            <a:r>
              <a:rPr lang="en-US" sz="4800" b="1" dirty="0" err="1">
                <a:solidFill>
                  <a:schemeClr val="dk1"/>
                </a:solidFill>
              </a:rPr>
              <a:t>Traumaattinen</a:t>
            </a:r>
            <a:r>
              <a:rPr lang="en-US" sz="2400" dirty="0">
                <a:solidFill>
                  <a:schemeClr val="dk2"/>
                </a:solidFill>
              </a:rPr>
              <a:t> </a:t>
            </a:r>
            <a:r>
              <a:rPr lang="en-US" sz="4800" b="1" dirty="0" err="1">
                <a:solidFill>
                  <a:schemeClr val="dk1"/>
                </a:solidFill>
              </a:rPr>
              <a:t>kriisi</a:t>
            </a:r>
            <a:r>
              <a:rPr lang="en-US" sz="4800" b="1" dirty="0">
                <a:solidFill>
                  <a:schemeClr val="dk1"/>
                </a:solidFill>
              </a:rPr>
              <a:t> </a:t>
            </a:r>
            <a:endParaRPr dirty="0"/>
          </a:p>
        </p:txBody>
      </p:sp>
      <p:sp>
        <p:nvSpPr>
          <p:cNvPr id="125" name="Google Shape;125;p14"/>
          <p:cNvSpPr txBox="1">
            <a:spLocks noGrp="1"/>
          </p:cNvSpPr>
          <p:nvPr>
            <p:ph type="body" idx="2"/>
          </p:nvPr>
        </p:nvSpPr>
        <p:spPr>
          <a:xfrm>
            <a:off x="9217890" y="1506174"/>
            <a:ext cx="3822300" cy="3447300"/>
          </a:xfrm>
          <a:prstGeom prst="rect">
            <a:avLst/>
          </a:prstGeom>
        </p:spPr>
        <p:txBody>
          <a:bodyPr spcFirstLastPara="1" vert="horz" wrap="square" lIns="91425" tIns="91425" rIns="91425" bIns="91425" rtlCol="0" anchor="t" anchorCtr="0">
            <a:noAutofit/>
          </a:bodyPr>
          <a:lstStyle/>
          <a:p>
            <a:pPr marL="273050" indent="-120650">
              <a:spcBef>
                <a:spcPts val="480"/>
              </a:spcBef>
              <a:buNone/>
            </a:pPr>
            <a:endParaRPr dirty="0"/>
          </a:p>
        </p:txBody>
      </p:sp>
    </p:spTree>
    <p:extLst>
      <p:ext uri="{BB962C8B-B14F-4D97-AF65-F5344CB8AC3E}">
        <p14:creationId xmlns:p14="http://schemas.microsoft.com/office/powerpoint/2010/main" val="17324777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2">
                                            <p:txEl>
                                              <p:pRg st="0" end="0"/>
                                            </p:txEl>
                                          </p:spTgt>
                                        </p:tgtEl>
                                        <p:attrNameLst>
                                          <p:attrName>style.visibility</p:attrName>
                                        </p:attrNameLst>
                                      </p:cBhvr>
                                      <p:to>
                                        <p:strVal val="visible"/>
                                      </p:to>
                                    </p:set>
                                    <p:animEffect transition="in" filter="fade">
                                      <p:cBhvr>
                                        <p:cTn id="7" dur="1000"/>
                                        <p:tgtEl>
                                          <p:spTgt spid="12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2">
                                            <p:txEl>
                                              <p:pRg st="1" end="1"/>
                                            </p:txEl>
                                          </p:spTgt>
                                        </p:tgtEl>
                                        <p:attrNameLst>
                                          <p:attrName>style.visibility</p:attrName>
                                        </p:attrNameLst>
                                      </p:cBhvr>
                                      <p:to>
                                        <p:strVal val="visible"/>
                                      </p:to>
                                    </p:set>
                                    <p:animEffect transition="in" filter="fade">
                                      <p:cBhvr>
                                        <p:cTn id="12" dur="1000"/>
                                        <p:tgtEl>
                                          <p:spTgt spid="12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2">
                                            <p:txEl>
                                              <p:pRg st="2" end="2"/>
                                            </p:txEl>
                                          </p:spTgt>
                                        </p:tgtEl>
                                        <p:attrNameLst>
                                          <p:attrName>style.visibility</p:attrName>
                                        </p:attrNameLst>
                                      </p:cBhvr>
                                      <p:to>
                                        <p:strVal val="visible"/>
                                      </p:to>
                                    </p:set>
                                    <p:animEffect transition="in" filter="fade">
                                      <p:cBhvr>
                                        <p:cTn id="17" dur="1000"/>
                                        <p:tgtEl>
                                          <p:spTgt spid="12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2" name="Google Shape;132;p15"/>
          <p:cNvSpPr txBox="1">
            <a:spLocks noGrp="1"/>
          </p:cNvSpPr>
          <p:nvPr>
            <p:ph type="title"/>
          </p:nvPr>
        </p:nvSpPr>
        <p:spPr>
          <a:xfrm>
            <a:off x="1981200" y="338137"/>
            <a:ext cx="8229600" cy="1252500"/>
          </a:xfrm>
          <a:prstGeom prst="rect">
            <a:avLst/>
          </a:prstGeom>
        </p:spPr>
        <p:txBody>
          <a:bodyPr spcFirstLastPara="1" vert="horz" wrap="square" lIns="91425" tIns="91425" rIns="91425" bIns="91425" rtlCol="0" anchor="ctr" anchorCtr="0">
            <a:noAutofit/>
          </a:bodyPr>
          <a:lstStyle/>
          <a:p>
            <a:pPr algn="ctr">
              <a:spcBef>
                <a:spcPts val="0"/>
              </a:spcBef>
            </a:pPr>
            <a:r>
              <a:rPr lang="en-US" sz="4800" b="1" dirty="0" err="1">
                <a:solidFill>
                  <a:srgbClr val="000000"/>
                </a:solidFill>
              </a:rPr>
              <a:t>Kehityskriisi</a:t>
            </a:r>
            <a:r>
              <a:rPr lang="en-US" sz="4800" b="1" dirty="0">
                <a:solidFill>
                  <a:srgbClr val="000000"/>
                </a:solidFill>
              </a:rPr>
              <a:t> </a:t>
            </a:r>
            <a:endParaRPr sz="4800" b="1" dirty="0">
              <a:solidFill>
                <a:srgbClr val="000000"/>
              </a:solidFill>
            </a:endParaRPr>
          </a:p>
        </p:txBody>
      </p:sp>
      <p:sp>
        <p:nvSpPr>
          <p:cNvPr id="133" name="Google Shape;133;p15"/>
          <p:cNvSpPr txBox="1">
            <a:spLocks noGrp="1"/>
          </p:cNvSpPr>
          <p:nvPr>
            <p:ph type="body" idx="1"/>
          </p:nvPr>
        </p:nvSpPr>
        <p:spPr>
          <a:xfrm>
            <a:off x="1747799" y="1810327"/>
            <a:ext cx="7737945" cy="4347773"/>
          </a:xfrm>
          <a:prstGeom prst="rect">
            <a:avLst/>
          </a:prstGeom>
        </p:spPr>
        <p:txBody>
          <a:bodyPr spcFirstLastPara="1" vert="horz" wrap="square" lIns="91425" tIns="91425" rIns="91425" bIns="91425" rtlCol="0" anchor="t" anchorCtr="0">
            <a:noAutofit/>
          </a:bodyPr>
          <a:lstStyle/>
          <a:p>
            <a:pPr marL="457200" indent="-457200">
              <a:spcBef>
                <a:spcPts val="480"/>
              </a:spcBef>
              <a:buClr>
                <a:srgbClr val="666666"/>
              </a:buClr>
              <a:buSzPts val="3600"/>
              <a:buChar char="∗"/>
            </a:pPr>
            <a:r>
              <a:rPr lang="en-US" sz="3600" dirty="0" err="1"/>
              <a:t>normaaliin</a:t>
            </a:r>
            <a:r>
              <a:rPr lang="en-US" sz="3600" dirty="0"/>
              <a:t> </a:t>
            </a:r>
            <a:r>
              <a:rPr lang="en-US" sz="3600" dirty="0" err="1"/>
              <a:t>elämään</a:t>
            </a:r>
            <a:r>
              <a:rPr lang="en-US" sz="3600" dirty="0"/>
              <a:t> </a:t>
            </a:r>
            <a:r>
              <a:rPr lang="en-US" sz="3600" dirty="0" err="1"/>
              <a:t>kuuluva</a:t>
            </a:r>
            <a:r>
              <a:rPr lang="en-US" sz="3600" dirty="0"/>
              <a:t> </a:t>
            </a:r>
            <a:r>
              <a:rPr lang="en-US" sz="3600" dirty="0" err="1"/>
              <a:t>vaihe</a:t>
            </a:r>
            <a:endParaRPr sz="3600" dirty="0"/>
          </a:p>
          <a:p>
            <a:pPr marL="457200" indent="-457200">
              <a:spcBef>
                <a:spcPts val="0"/>
              </a:spcBef>
              <a:buClr>
                <a:srgbClr val="666666"/>
              </a:buClr>
              <a:buSzPts val="3600"/>
              <a:buChar char="∗"/>
            </a:pPr>
            <a:r>
              <a:rPr lang="en-US" sz="3600" dirty="0" err="1"/>
              <a:t>siirtymävaihe</a:t>
            </a:r>
            <a:r>
              <a:rPr lang="en-US" sz="3600" dirty="0"/>
              <a:t>, </a:t>
            </a:r>
            <a:r>
              <a:rPr lang="en-US" sz="3600" dirty="0" err="1"/>
              <a:t>ikä</a:t>
            </a:r>
            <a:r>
              <a:rPr lang="en-US" sz="3600" dirty="0"/>
              <a:t>, </a:t>
            </a:r>
            <a:r>
              <a:rPr lang="en-US" sz="3600" dirty="0" err="1" smtClean="0"/>
              <a:t>elämänvaihe</a:t>
            </a:r>
            <a:endParaRPr lang="en-US" sz="3600" dirty="0" smtClean="0"/>
          </a:p>
          <a:p>
            <a:pPr marL="0" indent="0">
              <a:spcBef>
                <a:spcPts val="0"/>
              </a:spcBef>
              <a:buClr>
                <a:srgbClr val="666666"/>
              </a:buClr>
              <a:buSzPts val="3600"/>
              <a:buNone/>
            </a:pPr>
            <a:r>
              <a:rPr lang="en-US" sz="3600" dirty="0" err="1" smtClean="0"/>
              <a:t>Esim</a:t>
            </a:r>
            <a:r>
              <a:rPr lang="en-US" sz="3600" dirty="0" smtClean="0"/>
              <a:t>. </a:t>
            </a:r>
            <a:r>
              <a:rPr lang="en-US" sz="3600" dirty="0" err="1" smtClean="0"/>
              <a:t>Murrosikä</a:t>
            </a:r>
            <a:r>
              <a:rPr lang="en-US" sz="3600" dirty="0" smtClean="0"/>
              <a:t>, </a:t>
            </a:r>
            <a:r>
              <a:rPr lang="en-US" sz="3600" dirty="0" err="1" smtClean="0"/>
              <a:t>ensimmäisen</a:t>
            </a:r>
            <a:r>
              <a:rPr lang="en-US" sz="3600" dirty="0" smtClean="0"/>
              <a:t> </a:t>
            </a:r>
            <a:r>
              <a:rPr lang="en-US" sz="3600" dirty="0" err="1" smtClean="0"/>
              <a:t>lapsen</a:t>
            </a:r>
            <a:r>
              <a:rPr lang="en-US" sz="3600" dirty="0" smtClean="0"/>
              <a:t> </a:t>
            </a:r>
            <a:r>
              <a:rPr lang="en-US" sz="3600" dirty="0" err="1" smtClean="0"/>
              <a:t>syntymä</a:t>
            </a:r>
            <a:r>
              <a:rPr lang="en-US" sz="3600" dirty="0" smtClean="0"/>
              <a:t>, </a:t>
            </a:r>
            <a:r>
              <a:rPr lang="en-US" sz="3600" dirty="0" err="1" smtClean="0"/>
              <a:t>koulun</a:t>
            </a:r>
            <a:r>
              <a:rPr lang="en-US" sz="3600" dirty="0" smtClean="0"/>
              <a:t> </a:t>
            </a:r>
            <a:r>
              <a:rPr lang="en-US" sz="3600" dirty="0" err="1" smtClean="0"/>
              <a:t>aloitus</a:t>
            </a:r>
            <a:r>
              <a:rPr lang="en-US" sz="3600" dirty="0" smtClean="0"/>
              <a:t>, </a:t>
            </a:r>
            <a:r>
              <a:rPr lang="en-US" sz="3600" dirty="0" err="1" smtClean="0"/>
              <a:t>eläköityminen</a:t>
            </a:r>
            <a:r>
              <a:rPr lang="en-US" sz="3600" dirty="0" smtClean="0"/>
              <a:t>…              </a:t>
            </a:r>
            <a:endParaRPr sz="3600" dirty="0"/>
          </a:p>
          <a:p>
            <a:pPr marL="0" indent="0">
              <a:spcBef>
                <a:spcPts val="480"/>
              </a:spcBef>
              <a:buNone/>
            </a:pPr>
            <a:endParaRPr sz="3600" dirty="0"/>
          </a:p>
          <a:p>
            <a:pPr marL="0" indent="0">
              <a:spcBef>
                <a:spcPts val="480"/>
              </a:spcBef>
              <a:buNone/>
            </a:pPr>
            <a:endParaRPr dirty="0"/>
          </a:p>
        </p:txBody>
      </p:sp>
    </p:spTree>
    <p:extLst>
      <p:ext uri="{BB962C8B-B14F-4D97-AF65-F5344CB8AC3E}">
        <p14:creationId xmlns:p14="http://schemas.microsoft.com/office/powerpoint/2010/main" val="3384379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33">
                                            <p:txEl>
                                              <p:pRg st="0" end="0"/>
                                            </p:txEl>
                                          </p:spTgt>
                                        </p:tgtEl>
                                        <p:attrNameLst>
                                          <p:attrName>style.visibility</p:attrName>
                                        </p:attrNameLst>
                                      </p:cBhvr>
                                      <p:to>
                                        <p:strVal val="visible"/>
                                      </p:to>
                                    </p:set>
                                    <p:animEffect transition="in" filter="fade">
                                      <p:cBhvr>
                                        <p:cTn id="7" dur="1000"/>
                                        <p:tgtEl>
                                          <p:spTgt spid="13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33">
                                            <p:txEl>
                                              <p:pRg st="1" end="1"/>
                                            </p:txEl>
                                          </p:spTgt>
                                        </p:tgtEl>
                                        <p:attrNameLst>
                                          <p:attrName>style.visibility</p:attrName>
                                        </p:attrNameLst>
                                      </p:cBhvr>
                                      <p:to>
                                        <p:strVal val="visible"/>
                                      </p:to>
                                    </p:set>
                                    <p:animEffect transition="in" filter="fade">
                                      <p:cBhvr>
                                        <p:cTn id="12" dur="1000"/>
                                        <p:tgtEl>
                                          <p:spTgt spid="13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33">
                                            <p:txEl>
                                              <p:pRg st="2" end="2"/>
                                            </p:txEl>
                                          </p:spTgt>
                                        </p:tgtEl>
                                        <p:attrNameLst>
                                          <p:attrName>style.visibility</p:attrName>
                                        </p:attrNameLst>
                                      </p:cBhvr>
                                      <p:to>
                                        <p:strVal val="visible"/>
                                      </p:to>
                                    </p:set>
                                    <p:animEffect transition="in" filter="fade">
                                      <p:cBhvr>
                                        <p:cTn id="17" dur="1000"/>
                                        <p:tgtEl>
                                          <p:spTgt spid="13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p16"/>
          <p:cNvSpPr txBox="1">
            <a:spLocks noGrp="1"/>
          </p:cNvSpPr>
          <p:nvPr>
            <p:ph type="body" idx="1"/>
          </p:nvPr>
        </p:nvSpPr>
        <p:spPr>
          <a:xfrm>
            <a:off x="1981200" y="2674925"/>
            <a:ext cx="8382000" cy="3703500"/>
          </a:xfrm>
          <a:prstGeom prst="rect">
            <a:avLst/>
          </a:prstGeom>
        </p:spPr>
        <p:txBody>
          <a:bodyPr spcFirstLastPara="1" vert="horz" wrap="square" lIns="91425" tIns="91425" rIns="91425" bIns="91425" rtlCol="0" anchor="t" anchorCtr="0">
            <a:noAutofit/>
          </a:bodyPr>
          <a:lstStyle/>
          <a:p>
            <a:pPr marL="457200" indent="-419100">
              <a:spcBef>
                <a:spcPts val="480"/>
              </a:spcBef>
              <a:buSzPts val="3000"/>
              <a:buChar char="∗"/>
            </a:pPr>
            <a:r>
              <a:rPr lang="en-US" sz="3000" dirty="0" err="1"/>
              <a:t>kielteiset</a:t>
            </a:r>
            <a:r>
              <a:rPr lang="en-US" sz="3000" dirty="0"/>
              <a:t> tai </a:t>
            </a:r>
            <a:r>
              <a:rPr lang="en-US" sz="3000" dirty="0" err="1"/>
              <a:t>haastavat</a:t>
            </a:r>
            <a:r>
              <a:rPr lang="en-US" sz="3000" dirty="0"/>
              <a:t> </a:t>
            </a:r>
            <a:r>
              <a:rPr lang="en-US" sz="3000" dirty="0" err="1"/>
              <a:t>muutokset</a:t>
            </a:r>
            <a:r>
              <a:rPr lang="en-US" sz="3000" dirty="0"/>
              <a:t> </a:t>
            </a:r>
            <a:r>
              <a:rPr lang="en-US" sz="3000" dirty="0" err="1"/>
              <a:t>elämässä</a:t>
            </a:r>
            <a:endParaRPr sz="3000" dirty="0"/>
          </a:p>
          <a:p>
            <a:pPr marL="457200" indent="-419100">
              <a:spcBef>
                <a:spcPts val="0"/>
              </a:spcBef>
              <a:buSzPts val="3000"/>
              <a:buChar char="∗"/>
            </a:pPr>
            <a:r>
              <a:rPr lang="en-US" sz="3000" dirty="0" err="1"/>
              <a:t>Ihmissuhteet</a:t>
            </a:r>
            <a:r>
              <a:rPr lang="en-US" sz="3000" dirty="0"/>
              <a:t>, </a:t>
            </a:r>
            <a:r>
              <a:rPr lang="en-US" sz="3000" dirty="0" err="1"/>
              <a:t>opiskelu</a:t>
            </a:r>
            <a:r>
              <a:rPr lang="en-US" sz="3000" dirty="0"/>
              <a:t>, </a:t>
            </a:r>
            <a:r>
              <a:rPr lang="en-US" sz="3000" dirty="0" err="1"/>
              <a:t>työ</a:t>
            </a:r>
            <a:r>
              <a:rPr lang="en-US" sz="3000" dirty="0"/>
              <a:t>, </a:t>
            </a:r>
            <a:r>
              <a:rPr lang="en-US" sz="3000" dirty="0" err="1"/>
              <a:t>asuinpaikka</a:t>
            </a:r>
            <a:endParaRPr sz="3000" dirty="0"/>
          </a:p>
          <a:p>
            <a:pPr marL="0" indent="0">
              <a:spcBef>
                <a:spcPts val="480"/>
              </a:spcBef>
              <a:buNone/>
            </a:pPr>
            <a:r>
              <a:rPr lang="en-US" sz="3000" dirty="0" err="1"/>
              <a:t>esim</a:t>
            </a:r>
            <a:r>
              <a:rPr lang="en-US" sz="3000" dirty="0"/>
              <a:t>. </a:t>
            </a:r>
            <a:r>
              <a:rPr lang="en-US" sz="3000" dirty="0" err="1"/>
              <a:t>sairastuminen</a:t>
            </a:r>
            <a:r>
              <a:rPr lang="en-US" sz="3000" dirty="0"/>
              <a:t>, </a:t>
            </a:r>
            <a:r>
              <a:rPr lang="en-US" sz="3000" dirty="0" err="1"/>
              <a:t>haaste</a:t>
            </a:r>
            <a:r>
              <a:rPr lang="en-US" sz="3000" dirty="0"/>
              <a:t>, </a:t>
            </a:r>
            <a:r>
              <a:rPr lang="en-US" sz="3000" dirty="0" err="1"/>
              <a:t>kiusaaminen</a:t>
            </a:r>
            <a:r>
              <a:rPr lang="en-US" sz="3000" dirty="0"/>
              <a:t>, </a:t>
            </a:r>
            <a:r>
              <a:rPr lang="en-US" sz="3000" dirty="0" err="1"/>
              <a:t>uupuminen</a:t>
            </a:r>
            <a:endParaRPr sz="3000" dirty="0"/>
          </a:p>
        </p:txBody>
      </p:sp>
      <p:sp>
        <p:nvSpPr>
          <p:cNvPr id="141" name="Google Shape;141;p16"/>
          <p:cNvSpPr txBox="1">
            <a:spLocks noGrp="1"/>
          </p:cNvSpPr>
          <p:nvPr>
            <p:ph type="title"/>
          </p:nvPr>
        </p:nvSpPr>
        <p:spPr>
          <a:xfrm>
            <a:off x="1981200" y="338137"/>
            <a:ext cx="8229600" cy="1252500"/>
          </a:xfrm>
          <a:prstGeom prst="rect">
            <a:avLst/>
          </a:prstGeom>
        </p:spPr>
        <p:txBody>
          <a:bodyPr spcFirstLastPara="1" vert="horz" wrap="square" lIns="91425" tIns="91425" rIns="91425" bIns="91425" rtlCol="0" anchor="ctr" anchorCtr="0">
            <a:noAutofit/>
          </a:bodyPr>
          <a:lstStyle/>
          <a:p>
            <a:pPr algn="ctr">
              <a:spcBef>
                <a:spcPts val="0"/>
              </a:spcBef>
            </a:pPr>
            <a:r>
              <a:rPr lang="en-US" sz="4800" b="1" dirty="0" err="1">
                <a:solidFill>
                  <a:srgbClr val="000000"/>
                </a:solidFill>
              </a:rPr>
              <a:t>Elämänkriisi</a:t>
            </a:r>
            <a:r>
              <a:rPr lang="en-US" sz="4800" b="1" dirty="0">
                <a:solidFill>
                  <a:srgbClr val="000000"/>
                </a:solidFill>
              </a:rPr>
              <a:t> </a:t>
            </a:r>
            <a:endParaRPr sz="4800" b="1" dirty="0">
              <a:solidFill>
                <a:srgbClr val="000000"/>
              </a:solidFill>
            </a:endParaRPr>
          </a:p>
        </p:txBody>
      </p:sp>
    </p:spTree>
    <p:extLst>
      <p:ext uri="{BB962C8B-B14F-4D97-AF65-F5344CB8AC3E}">
        <p14:creationId xmlns:p14="http://schemas.microsoft.com/office/powerpoint/2010/main" val="10069926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40">
                                            <p:txEl>
                                              <p:pRg st="0" end="0"/>
                                            </p:txEl>
                                          </p:spTgt>
                                        </p:tgtEl>
                                        <p:attrNameLst>
                                          <p:attrName>style.visibility</p:attrName>
                                        </p:attrNameLst>
                                      </p:cBhvr>
                                      <p:to>
                                        <p:strVal val="visible"/>
                                      </p:to>
                                    </p:set>
                                    <p:animEffect transition="in" filter="fade">
                                      <p:cBhvr>
                                        <p:cTn id="7" dur="1000"/>
                                        <p:tgtEl>
                                          <p:spTgt spid="14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40">
                                            <p:txEl>
                                              <p:pRg st="1" end="1"/>
                                            </p:txEl>
                                          </p:spTgt>
                                        </p:tgtEl>
                                        <p:attrNameLst>
                                          <p:attrName>style.visibility</p:attrName>
                                        </p:attrNameLst>
                                      </p:cBhvr>
                                      <p:to>
                                        <p:strVal val="visible"/>
                                      </p:to>
                                    </p:set>
                                    <p:animEffect transition="in" filter="fade">
                                      <p:cBhvr>
                                        <p:cTn id="12" dur="1000"/>
                                        <p:tgtEl>
                                          <p:spTgt spid="14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40">
                                            <p:txEl>
                                              <p:pRg st="2" end="2"/>
                                            </p:txEl>
                                          </p:spTgt>
                                        </p:tgtEl>
                                        <p:attrNameLst>
                                          <p:attrName>style.visibility</p:attrName>
                                        </p:attrNameLst>
                                      </p:cBhvr>
                                      <p:to>
                                        <p:strVal val="visible"/>
                                      </p:to>
                                    </p:set>
                                    <p:animEffect transition="in" filter="fade">
                                      <p:cBhvr>
                                        <p:cTn id="17" dur="1000"/>
                                        <p:tgtEl>
                                          <p:spTgt spid="140">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sp>
        <p:nvSpPr>
          <p:cNvPr id="147" name="Google Shape;147;p17"/>
          <p:cNvSpPr txBox="1">
            <a:spLocks noGrp="1"/>
          </p:cNvSpPr>
          <p:nvPr>
            <p:ph type="body" idx="1"/>
          </p:nvPr>
        </p:nvSpPr>
        <p:spPr>
          <a:xfrm>
            <a:off x="1737880" y="1717964"/>
            <a:ext cx="8642400" cy="5761759"/>
          </a:xfrm>
          <a:prstGeom prst="rect">
            <a:avLst/>
          </a:prstGeom>
          <a:noFill/>
          <a:ln>
            <a:noFill/>
          </a:ln>
        </p:spPr>
        <p:txBody>
          <a:bodyPr spcFirstLastPara="1" vert="horz" wrap="square" lIns="91425" tIns="45700" rIns="91425" bIns="45700" rtlCol="0" anchor="t" anchorCtr="0">
            <a:noAutofit/>
          </a:bodyPr>
          <a:lstStyle/>
          <a:p>
            <a:pPr marL="650875" indent="-523875">
              <a:lnSpc>
                <a:spcPct val="100000"/>
              </a:lnSpc>
              <a:spcBef>
                <a:spcPts val="0"/>
              </a:spcBef>
              <a:buClr>
                <a:schemeClr val="accent1"/>
              </a:buClr>
              <a:buNone/>
            </a:pPr>
            <a:r>
              <a:rPr lang="en-US" sz="2400" b="1" u="sng" dirty="0">
                <a:solidFill>
                  <a:srgbClr val="0D0D0D"/>
                </a:solidFill>
                <a:latin typeface="Candara"/>
                <a:ea typeface="Candara"/>
                <a:cs typeface="Candara"/>
                <a:sym typeface="Candara"/>
              </a:rPr>
              <a:t>1.SOKKIVAIHE     </a:t>
            </a:r>
            <a:endParaRPr dirty="0"/>
          </a:p>
          <a:p>
            <a:pPr marL="650875" indent="-523875">
              <a:lnSpc>
                <a:spcPct val="100000"/>
              </a:lnSpc>
              <a:spcBef>
                <a:spcPts val="480"/>
              </a:spcBef>
              <a:buClr>
                <a:schemeClr val="accent1"/>
              </a:buClr>
              <a:buNone/>
            </a:pPr>
            <a:r>
              <a:rPr lang="en-US" sz="2400" dirty="0">
                <a:solidFill>
                  <a:schemeClr val="dk2"/>
                </a:solidFill>
                <a:latin typeface="Candara"/>
                <a:ea typeface="Candara"/>
                <a:cs typeface="Candara"/>
                <a:sym typeface="Candara"/>
              </a:rPr>
              <a:t>”</a:t>
            </a:r>
            <a:r>
              <a:rPr lang="en-US" sz="2400" dirty="0" err="1">
                <a:solidFill>
                  <a:schemeClr val="dk2"/>
                </a:solidFill>
                <a:latin typeface="Candara"/>
                <a:ea typeface="Candara"/>
                <a:cs typeface="Candara"/>
                <a:sym typeface="Candara"/>
              </a:rPr>
              <a:t>Ei</a:t>
            </a:r>
            <a:r>
              <a:rPr lang="en-US" sz="2400" dirty="0">
                <a:solidFill>
                  <a:schemeClr val="dk2"/>
                </a:solidFill>
                <a:latin typeface="Candara"/>
                <a:ea typeface="Candara"/>
                <a:cs typeface="Candara"/>
                <a:sym typeface="Candara"/>
              </a:rPr>
              <a:t> </a:t>
            </a:r>
            <a:r>
              <a:rPr lang="en-US" sz="2400" dirty="0" err="1">
                <a:solidFill>
                  <a:schemeClr val="dk2"/>
                </a:solidFill>
                <a:latin typeface="Candara"/>
                <a:ea typeface="Candara"/>
                <a:cs typeface="Candara"/>
                <a:sym typeface="Candara"/>
              </a:rPr>
              <a:t>voi</a:t>
            </a:r>
            <a:r>
              <a:rPr lang="en-US" sz="2400" dirty="0">
                <a:solidFill>
                  <a:schemeClr val="dk2"/>
                </a:solidFill>
                <a:latin typeface="Candara"/>
                <a:ea typeface="Candara"/>
                <a:cs typeface="Candara"/>
                <a:sym typeface="Candara"/>
              </a:rPr>
              <a:t> olla </a:t>
            </a:r>
            <a:r>
              <a:rPr lang="en-US" sz="2400" dirty="0" err="1">
                <a:solidFill>
                  <a:schemeClr val="dk2"/>
                </a:solidFill>
                <a:latin typeface="Candara"/>
                <a:ea typeface="Candara"/>
                <a:cs typeface="Candara"/>
                <a:sym typeface="Candara"/>
              </a:rPr>
              <a:t>totta</a:t>
            </a:r>
            <a:r>
              <a:rPr lang="en-US" sz="2400" dirty="0">
                <a:solidFill>
                  <a:schemeClr val="dk2"/>
                </a:solidFill>
                <a:latin typeface="Candara"/>
                <a:ea typeface="Candara"/>
                <a:cs typeface="Candara"/>
                <a:sym typeface="Candara"/>
              </a:rPr>
              <a:t>!”-&gt; </a:t>
            </a:r>
            <a:r>
              <a:rPr lang="en-US" sz="2400" dirty="0" err="1">
                <a:solidFill>
                  <a:schemeClr val="dk2"/>
                </a:solidFill>
                <a:latin typeface="Candara"/>
                <a:ea typeface="Candara"/>
                <a:cs typeface="Candara"/>
                <a:sym typeface="Candara"/>
              </a:rPr>
              <a:t>todellisuuden</a:t>
            </a:r>
            <a:r>
              <a:rPr lang="en-US" sz="2400" dirty="0">
                <a:solidFill>
                  <a:schemeClr val="dk2"/>
                </a:solidFill>
                <a:latin typeface="Candara"/>
                <a:ea typeface="Candara"/>
                <a:cs typeface="Candara"/>
                <a:sym typeface="Candara"/>
              </a:rPr>
              <a:t> </a:t>
            </a:r>
            <a:r>
              <a:rPr lang="en-US" sz="2400" dirty="0" err="1">
                <a:solidFill>
                  <a:schemeClr val="dk2"/>
                </a:solidFill>
                <a:latin typeface="Candara"/>
                <a:ea typeface="Candara"/>
                <a:cs typeface="Candara"/>
                <a:sym typeface="Candara"/>
              </a:rPr>
              <a:t>kieltäminen</a:t>
            </a:r>
            <a:endParaRPr dirty="0"/>
          </a:p>
          <a:p>
            <a:pPr marL="650875" indent="-523875">
              <a:lnSpc>
                <a:spcPct val="100000"/>
              </a:lnSpc>
              <a:spcBef>
                <a:spcPts val="480"/>
              </a:spcBef>
              <a:buClr>
                <a:schemeClr val="accent1"/>
              </a:buClr>
              <a:buNone/>
            </a:pPr>
            <a:r>
              <a:rPr lang="en-US" sz="2400" b="1" u="sng" dirty="0">
                <a:solidFill>
                  <a:srgbClr val="0D0D0D"/>
                </a:solidFill>
                <a:latin typeface="Candara"/>
                <a:ea typeface="Candara"/>
                <a:cs typeface="Candara"/>
                <a:sym typeface="Candara"/>
              </a:rPr>
              <a:t>2.REAKTIOVAIHE</a:t>
            </a:r>
            <a:endParaRPr dirty="0"/>
          </a:p>
          <a:p>
            <a:pPr marL="650875" indent="-523875">
              <a:lnSpc>
                <a:spcPct val="100000"/>
              </a:lnSpc>
              <a:spcBef>
                <a:spcPts val="480"/>
              </a:spcBef>
              <a:buClr>
                <a:schemeClr val="accent1"/>
              </a:buClr>
              <a:buNone/>
            </a:pPr>
            <a:r>
              <a:rPr lang="en-US" sz="2400" dirty="0">
                <a:solidFill>
                  <a:schemeClr val="dk2"/>
                </a:solidFill>
                <a:latin typeface="Candara"/>
                <a:ea typeface="Candara"/>
                <a:cs typeface="Candara"/>
                <a:sym typeface="Candara"/>
              </a:rPr>
              <a:t>”</a:t>
            </a:r>
            <a:r>
              <a:rPr lang="en-US" sz="2400" dirty="0" err="1">
                <a:solidFill>
                  <a:schemeClr val="dk2"/>
                </a:solidFill>
                <a:latin typeface="Candara"/>
                <a:ea typeface="Candara"/>
                <a:cs typeface="Candara"/>
                <a:sym typeface="Candara"/>
              </a:rPr>
              <a:t>Mitä</a:t>
            </a:r>
            <a:r>
              <a:rPr lang="en-US" sz="2400" dirty="0">
                <a:solidFill>
                  <a:schemeClr val="dk2"/>
                </a:solidFill>
                <a:latin typeface="Candara"/>
                <a:ea typeface="Candara"/>
                <a:cs typeface="Candara"/>
                <a:sym typeface="Candara"/>
              </a:rPr>
              <a:t> </a:t>
            </a:r>
            <a:r>
              <a:rPr lang="en-US" sz="2400" dirty="0" err="1">
                <a:solidFill>
                  <a:schemeClr val="dk2"/>
                </a:solidFill>
                <a:latin typeface="Candara"/>
                <a:ea typeface="Candara"/>
                <a:cs typeface="Candara"/>
                <a:sym typeface="Candara"/>
              </a:rPr>
              <a:t>tapahtui</a:t>
            </a:r>
            <a:r>
              <a:rPr lang="en-US" sz="2400" dirty="0">
                <a:solidFill>
                  <a:schemeClr val="dk2"/>
                </a:solidFill>
                <a:latin typeface="Candara"/>
                <a:ea typeface="Candara"/>
                <a:cs typeface="Candara"/>
                <a:sym typeface="Candara"/>
              </a:rPr>
              <a:t>?” -&gt; </a:t>
            </a:r>
            <a:r>
              <a:rPr lang="en-US" sz="2400" dirty="0" err="1">
                <a:solidFill>
                  <a:schemeClr val="dk2"/>
                </a:solidFill>
                <a:latin typeface="Candara"/>
                <a:ea typeface="Candara"/>
                <a:cs typeface="Candara"/>
                <a:sym typeface="Candara"/>
              </a:rPr>
              <a:t>tajuaminen</a:t>
            </a:r>
            <a:r>
              <a:rPr lang="en-US" sz="2400" dirty="0">
                <a:solidFill>
                  <a:schemeClr val="dk2"/>
                </a:solidFill>
                <a:latin typeface="Candara"/>
                <a:ea typeface="Candara"/>
                <a:cs typeface="Candara"/>
                <a:sym typeface="Candara"/>
              </a:rPr>
              <a:t>, </a:t>
            </a:r>
            <a:r>
              <a:rPr lang="en-US" sz="2400" dirty="0" err="1">
                <a:solidFill>
                  <a:schemeClr val="dk2"/>
                </a:solidFill>
                <a:latin typeface="Candara"/>
                <a:ea typeface="Candara"/>
                <a:cs typeface="Candara"/>
                <a:sym typeface="Candara"/>
              </a:rPr>
              <a:t>tunnepitoisuus</a:t>
            </a:r>
            <a:r>
              <a:rPr lang="en-US" sz="2400" dirty="0">
                <a:solidFill>
                  <a:schemeClr val="dk2"/>
                </a:solidFill>
                <a:latin typeface="Candara"/>
                <a:ea typeface="Candara"/>
                <a:cs typeface="Candara"/>
                <a:sym typeface="Candara"/>
              </a:rPr>
              <a:t>, </a:t>
            </a:r>
            <a:r>
              <a:rPr lang="en-US" sz="2400" dirty="0" err="1">
                <a:solidFill>
                  <a:schemeClr val="dk2"/>
                </a:solidFill>
                <a:latin typeface="Candara"/>
                <a:ea typeface="Candara"/>
                <a:cs typeface="Candara"/>
                <a:sym typeface="Candara"/>
              </a:rPr>
              <a:t>mielialojen</a:t>
            </a:r>
            <a:r>
              <a:rPr lang="en-US" sz="2400" dirty="0">
                <a:solidFill>
                  <a:schemeClr val="dk2"/>
                </a:solidFill>
                <a:latin typeface="Candara"/>
                <a:ea typeface="Candara"/>
                <a:cs typeface="Candara"/>
                <a:sym typeface="Candara"/>
              </a:rPr>
              <a:t> </a:t>
            </a:r>
            <a:r>
              <a:rPr lang="en-US" sz="2400" dirty="0" err="1">
                <a:solidFill>
                  <a:schemeClr val="dk2"/>
                </a:solidFill>
                <a:latin typeface="Candara"/>
                <a:ea typeface="Candara"/>
                <a:cs typeface="Candara"/>
                <a:sym typeface="Candara"/>
              </a:rPr>
              <a:t>vaihtelu</a:t>
            </a:r>
            <a:r>
              <a:rPr lang="en-US" sz="2400" dirty="0">
                <a:solidFill>
                  <a:schemeClr val="dk2"/>
                </a:solidFill>
                <a:latin typeface="Candara"/>
                <a:ea typeface="Candara"/>
                <a:cs typeface="Candara"/>
                <a:sym typeface="Candara"/>
              </a:rPr>
              <a:t>, </a:t>
            </a:r>
            <a:r>
              <a:rPr lang="en-US" sz="2400" dirty="0" err="1">
                <a:solidFill>
                  <a:schemeClr val="dk2"/>
                </a:solidFill>
                <a:latin typeface="Candara"/>
                <a:ea typeface="Candara"/>
                <a:cs typeface="Candara"/>
                <a:sym typeface="Candara"/>
              </a:rPr>
              <a:t>väsymys</a:t>
            </a:r>
            <a:r>
              <a:rPr lang="en-US" sz="2400" dirty="0">
                <a:solidFill>
                  <a:schemeClr val="dk2"/>
                </a:solidFill>
                <a:latin typeface="Candara"/>
                <a:ea typeface="Candara"/>
                <a:cs typeface="Candara"/>
                <a:sym typeface="Candara"/>
              </a:rPr>
              <a:t>, </a:t>
            </a:r>
            <a:r>
              <a:rPr lang="en-US" sz="2400" dirty="0" err="1">
                <a:solidFill>
                  <a:schemeClr val="dk2"/>
                </a:solidFill>
                <a:latin typeface="Candara"/>
                <a:ea typeface="Candara"/>
                <a:cs typeface="Candara"/>
                <a:sym typeface="Candara"/>
              </a:rPr>
              <a:t>masennus</a:t>
            </a:r>
            <a:r>
              <a:rPr lang="en-US" sz="2400" dirty="0">
                <a:solidFill>
                  <a:schemeClr val="dk2"/>
                </a:solidFill>
                <a:latin typeface="Candara"/>
                <a:ea typeface="Candara"/>
                <a:cs typeface="Candara"/>
                <a:sym typeface="Candara"/>
              </a:rPr>
              <a:t> </a:t>
            </a:r>
            <a:endParaRPr dirty="0"/>
          </a:p>
          <a:p>
            <a:pPr marL="650875" indent="-523875">
              <a:lnSpc>
                <a:spcPct val="100000"/>
              </a:lnSpc>
              <a:spcBef>
                <a:spcPts val="480"/>
              </a:spcBef>
              <a:buClr>
                <a:schemeClr val="accent1"/>
              </a:buClr>
              <a:buNone/>
            </a:pPr>
            <a:r>
              <a:rPr lang="en-US" sz="2400" b="1" u="sng" dirty="0">
                <a:solidFill>
                  <a:srgbClr val="0D0D0D"/>
                </a:solidFill>
                <a:latin typeface="Candara"/>
                <a:ea typeface="Candara"/>
                <a:cs typeface="Candara"/>
                <a:sym typeface="Candara"/>
              </a:rPr>
              <a:t>3. KÄSITTELYVAIHE</a:t>
            </a:r>
            <a:endParaRPr dirty="0"/>
          </a:p>
          <a:p>
            <a:pPr marL="650875" indent="-523875">
              <a:lnSpc>
                <a:spcPct val="100000"/>
              </a:lnSpc>
              <a:spcBef>
                <a:spcPts val="480"/>
              </a:spcBef>
              <a:buClr>
                <a:schemeClr val="accent1"/>
              </a:buClr>
              <a:buNone/>
            </a:pPr>
            <a:r>
              <a:rPr lang="en-US" sz="2400" dirty="0">
                <a:solidFill>
                  <a:schemeClr val="dk2"/>
                </a:solidFill>
                <a:latin typeface="Candara"/>
                <a:ea typeface="Candara"/>
                <a:cs typeface="Candara"/>
                <a:sym typeface="Candara"/>
              </a:rPr>
              <a:t>”</a:t>
            </a:r>
            <a:r>
              <a:rPr lang="en-US" sz="2400" dirty="0" err="1">
                <a:solidFill>
                  <a:schemeClr val="dk2"/>
                </a:solidFill>
                <a:latin typeface="Candara"/>
                <a:ea typeface="Candara"/>
                <a:cs typeface="Candara"/>
                <a:sym typeface="Candara"/>
              </a:rPr>
              <a:t>Miten</a:t>
            </a:r>
            <a:r>
              <a:rPr lang="en-US" sz="2400" dirty="0">
                <a:solidFill>
                  <a:schemeClr val="dk2"/>
                </a:solidFill>
                <a:latin typeface="Candara"/>
                <a:ea typeface="Candara"/>
                <a:cs typeface="Candara"/>
                <a:sym typeface="Candara"/>
              </a:rPr>
              <a:t> </a:t>
            </a:r>
            <a:r>
              <a:rPr lang="en-US" sz="2400" dirty="0" err="1">
                <a:solidFill>
                  <a:schemeClr val="dk2"/>
                </a:solidFill>
                <a:latin typeface="Candara"/>
                <a:ea typeface="Candara"/>
                <a:cs typeface="Candara"/>
                <a:sym typeface="Candara"/>
              </a:rPr>
              <a:t>tästä</a:t>
            </a:r>
            <a:r>
              <a:rPr lang="en-US" sz="2400" dirty="0">
                <a:solidFill>
                  <a:schemeClr val="dk2"/>
                </a:solidFill>
                <a:latin typeface="Candara"/>
                <a:ea typeface="Candara"/>
                <a:cs typeface="Candara"/>
                <a:sym typeface="Candara"/>
              </a:rPr>
              <a:t> </a:t>
            </a:r>
            <a:r>
              <a:rPr lang="en-US" sz="2400" dirty="0" err="1">
                <a:solidFill>
                  <a:schemeClr val="dk2"/>
                </a:solidFill>
                <a:latin typeface="Candara"/>
                <a:ea typeface="Candara"/>
                <a:cs typeface="Candara"/>
                <a:sym typeface="Candara"/>
              </a:rPr>
              <a:t>selviää</a:t>
            </a:r>
            <a:r>
              <a:rPr lang="en-US" sz="2400" dirty="0">
                <a:solidFill>
                  <a:schemeClr val="dk2"/>
                </a:solidFill>
                <a:latin typeface="Candara"/>
                <a:ea typeface="Candara"/>
                <a:cs typeface="Candara"/>
                <a:sym typeface="Candara"/>
              </a:rPr>
              <a:t>?” -&gt; </a:t>
            </a:r>
            <a:r>
              <a:rPr lang="en-US" sz="2400" dirty="0" err="1">
                <a:solidFill>
                  <a:schemeClr val="dk2"/>
                </a:solidFill>
                <a:latin typeface="Candara"/>
                <a:ea typeface="Candara"/>
                <a:cs typeface="Candara"/>
                <a:sym typeface="Candara"/>
              </a:rPr>
              <a:t>tapahtuneen</a:t>
            </a:r>
            <a:r>
              <a:rPr lang="en-US" sz="2400" dirty="0">
                <a:solidFill>
                  <a:schemeClr val="dk2"/>
                </a:solidFill>
                <a:latin typeface="Candara"/>
                <a:ea typeface="Candara"/>
                <a:cs typeface="Candara"/>
                <a:sym typeface="Candara"/>
              </a:rPr>
              <a:t> </a:t>
            </a:r>
            <a:r>
              <a:rPr lang="en-US" sz="2400" dirty="0" err="1">
                <a:solidFill>
                  <a:schemeClr val="dk2"/>
                </a:solidFill>
                <a:latin typeface="Candara"/>
                <a:ea typeface="Candara"/>
                <a:cs typeface="Candara"/>
                <a:sym typeface="Candara"/>
              </a:rPr>
              <a:t>ymmärtäminen</a:t>
            </a:r>
            <a:r>
              <a:rPr lang="en-US" sz="2400" dirty="0">
                <a:solidFill>
                  <a:schemeClr val="dk2"/>
                </a:solidFill>
                <a:latin typeface="Candara"/>
                <a:ea typeface="Candara"/>
                <a:cs typeface="Candara"/>
                <a:sym typeface="Candara"/>
              </a:rPr>
              <a:t>, </a:t>
            </a:r>
            <a:r>
              <a:rPr lang="en-US" sz="2400" dirty="0" err="1">
                <a:solidFill>
                  <a:schemeClr val="dk2"/>
                </a:solidFill>
                <a:latin typeface="Candara"/>
                <a:ea typeface="Candara"/>
                <a:cs typeface="Candara"/>
                <a:sym typeface="Candara"/>
              </a:rPr>
              <a:t>muutoksen</a:t>
            </a:r>
            <a:r>
              <a:rPr lang="en-US" sz="2400" dirty="0">
                <a:solidFill>
                  <a:schemeClr val="dk2"/>
                </a:solidFill>
                <a:latin typeface="Candara"/>
                <a:ea typeface="Candara"/>
                <a:cs typeface="Candara"/>
                <a:sym typeface="Candara"/>
              </a:rPr>
              <a:t> </a:t>
            </a:r>
            <a:r>
              <a:rPr lang="en-US" sz="2400" dirty="0" err="1">
                <a:solidFill>
                  <a:schemeClr val="dk2"/>
                </a:solidFill>
                <a:latin typeface="Candara"/>
                <a:ea typeface="Candara"/>
                <a:cs typeface="Candara"/>
                <a:sym typeface="Candara"/>
              </a:rPr>
              <a:t>hyväksyminen</a:t>
            </a:r>
            <a:r>
              <a:rPr lang="en-US" sz="2400" dirty="0">
                <a:solidFill>
                  <a:schemeClr val="dk2"/>
                </a:solidFill>
                <a:latin typeface="Candara"/>
                <a:ea typeface="Candara"/>
                <a:cs typeface="Candara"/>
                <a:sym typeface="Candara"/>
              </a:rPr>
              <a:t> </a:t>
            </a:r>
            <a:endParaRPr dirty="0"/>
          </a:p>
          <a:p>
            <a:pPr marL="650875" indent="-523875">
              <a:lnSpc>
                <a:spcPct val="100000"/>
              </a:lnSpc>
              <a:spcBef>
                <a:spcPts val="480"/>
              </a:spcBef>
              <a:buClr>
                <a:schemeClr val="accent1"/>
              </a:buClr>
              <a:buNone/>
            </a:pPr>
            <a:r>
              <a:rPr lang="en-US" sz="2400" b="1" u="sng" dirty="0">
                <a:solidFill>
                  <a:srgbClr val="0D0D0D"/>
                </a:solidFill>
                <a:latin typeface="Candara"/>
                <a:ea typeface="Candara"/>
                <a:cs typeface="Candara"/>
                <a:sym typeface="Candara"/>
              </a:rPr>
              <a:t>4. UUDELLEENSUUNTAUTUMISEN VAIHE</a:t>
            </a:r>
            <a:endParaRPr dirty="0"/>
          </a:p>
          <a:p>
            <a:pPr marL="650875" indent="-523875">
              <a:lnSpc>
                <a:spcPct val="100000"/>
              </a:lnSpc>
              <a:spcBef>
                <a:spcPts val="480"/>
              </a:spcBef>
              <a:buClr>
                <a:schemeClr val="accent1"/>
              </a:buClr>
              <a:buNone/>
            </a:pPr>
            <a:r>
              <a:rPr lang="en-US" sz="2400" dirty="0">
                <a:solidFill>
                  <a:schemeClr val="dk2"/>
                </a:solidFill>
                <a:latin typeface="Candara"/>
                <a:ea typeface="Candara"/>
                <a:cs typeface="Candara"/>
                <a:sym typeface="Candara"/>
              </a:rPr>
              <a:t>”</a:t>
            </a:r>
            <a:r>
              <a:rPr lang="en-US" sz="2400" dirty="0" err="1">
                <a:solidFill>
                  <a:schemeClr val="dk2"/>
                </a:solidFill>
                <a:latin typeface="Candara"/>
                <a:ea typeface="Candara"/>
                <a:cs typeface="Candara"/>
                <a:sym typeface="Candara"/>
              </a:rPr>
              <a:t>Elämä</a:t>
            </a:r>
            <a:r>
              <a:rPr lang="en-US" sz="2400" dirty="0">
                <a:solidFill>
                  <a:schemeClr val="dk2"/>
                </a:solidFill>
                <a:latin typeface="Candara"/>
                <a:ea typeface="Candara"/>
                <a:cs typeface="Candara"/>
                <a:sym typeface="Candara"/>
              </a:rPr>
              <a:t> </a:t>
            </a:r>
            <a:r>
              <a:rPr lang="en-US" sz="2400" dirty="0" err="1">
                <a:solidFill>
                  <a:schemeClr val="dk2"/>
                </a:solidFill>
                <a:latin typeface="Candara"/>
                <a:ea typeface="Candara"/>
                <a:cs typeface="Candara"/>
                <a:sym typeface="Candara"/>
              </a:rPr>
              <a:t>voittaa</a:t>
            </a:r>
            <a:r>
              <a:rPr lang="en-US" sz="2400" dirty="0">
                <a:solidFill>
                  <a:schemeClr val="dk2"/>
                </a:solidFill>
                <a:latin typeface="Candara"/>
                <a:ea typeface="Candara"/>
                <a:cs typeface="Candara"/>
                <a:sym typeface="Candara"/>
              </a:rPr>
              <a:t>.” -&gt; </a:t>
            </a:r>
            <a:r>
              <a:rPr lang="en-US" sz="2400" dirty="0" err="1">
                <a:solidFill>
                  <a:schemeClr val="dk2"/>
                </a:solidFill>
                <a:latin typeface="Candara"/>
                <a:ea typeface="Candara"/>
                <a:cs typeface="Candara"/>
                <a:sym typeface="Candara"/>
              </a:rPr>
              <a:t>tulevaisuuteen</a:t>
            </a:r>
            <a:r>
              <a:rPr lang="en-US" sz="2400" dirty="0">
                <a:solidFill>
                  <a:schemeClr val="dk2"/>
                </a:solidFill>
                <a:latin typeface="Candara"/>
                <a:ea typeface="Candara"/>
                <a:cs typeface="Candara"/>
                <a:sym typeface="Candara"/>
              </a:rPr>
              <a:t> </a:t>
            </a:r>
            <a:r>
              <a:rPr lang="en-US" sz="2400" dirty="0" err="1">
                <a:solidFill>
                  <a:schemeClr val="dk2"/>
                </a:solidFill>
                <a:latin typeface="Candara"/>
                <a:ea typeface="Candara"/>
                <a:cs typeface="Candara"/>
                <a:sym typeface="Candara"/>
              </a:rPr>
              <a:t>suuntautuminen</a:t>
            </a:r>
            <a:endParaRPr dirty="0"/>
          </a:p>
        </p:txBody>
      </p:sp>
      <p:sp>
        <p:nvSpPr>
          <p:cNvPr id="148" name="Google Shape;148;p17"/>
          <p:cNvSpPr txBox="1">
            <a:spLocks noGrp="1"/>
          </p:cNvSpPr>
          <p:nvPr>
            <p:ph type="title"/>
          </p:nvPr>
        </p:nvSpPr>
        <p:spPr>
          <a:xfrm>
            <a:off x="1523999" y="338125"/>
            <a:ext cx="9374909" cy="1252500"/>
          </a:xfrm>
          <a:prstGeom prst="rect">
            <a:avLst/>
          </a:prstGeom>
          <a:noFill/>
          <a:ln>
            <a:noFill/>
          </a:ln>
        </p:spPr>
        <p:txBody>
          <a:bodyPr spcFirstLastPara="1" vert="horz" wrap="square" lIns="91425" tIns="45700" rIns="91425" bIns="45700" rtlCol="0" anchor="ctr" anchorCtr="0">
            <a:noAutofit/>
          </a:bodyPr>
          <a:lstStyle/>
          <a:p>
            <a:pPr algn="ctr">
              <a:lnSpc>
                <a:spcPct val="100000"/>
              </a:lnSpc>
              <a:spcBef>
                <a:spcPts val="0"/>
              </a:spcBef>
              <a:buClr>
                <a:srgbClr val="0D0D0D"/>
              </a:buClr>
            </a:pPr>
            <a:r>
              <a:rPr lang="en-US" sz="4000" b="1" u="sng" dirty="0">
                <a:solidFill>
                  <a:srgbClr val="0D0D0D"/>
                </a:solidFill>
                <a:latin typeface="Candara"/>
                <a:ea typeface="Candara"/>
                <a:cs typeface="Candara"/>
                <a:sym typeface="Candara"/>
              </a:rPr>
              <a:t>TRAUMAATTISEN KRIISIN </a:t>
            </a:r>
            <a:r>
              <a:rPr lang="en-US" sz="4000" b="1" u="sng" dirty="0" smtClean="0">
                <a:solidFill>
                  <a:srgbClr val="0D0D0D"/>
                </a:solidFill>
                <a:latin typeface="Candara"/>
                <a:ea typeface="Candara"/>
                <a:cs typeface="Candara"/>
                <a:sym typeface="Candara"/>
              </a:rPr>
              <a:t>VAIHEET s. 137 </a:t>
            </a:r>
            <a:r>
              <a:rPr lang="en-US" sz="4000" b="1" dirty="0">
                <a:solidFill>
                  <a:srgbClr val="0D0D0D"/>
                </a:solidFill>
                <a:latin typeface="Candara"/>
                <a:ea typeface="Candara"/>
                <a:cs typeface="Candara"/>
                <a:sym typeface="Candara"/>
              </a:rPr>
              <a:t>(</a:t>
            </a:r>
            <a:r>
              <a:rPr lang="en-US" sz="4000" b="1" dirty="0" err="1">
                <a:solidFill>
                  <a:srgbClr val="0D0D0D"/>
                </a:solidFill>
                <a:latin typeface="Candara"/>
                <a:ea typeface="Candara"/>
                <a:cs typeface="Candara"/>
                <a:sym typeface="Candara"/>
              </a:rPr>
              <a:t>lievempinä</a:t>
            </a:r>
            <a:r>
              <a:rPr lang="en-US" sz="4000" b="1" dirty="0">
                <a:solidFill>
                  <a:srgbClr val="0D0D0D"/>
                </a:solidFill>
                <a:latin typeface="Candara"/>
                <a:ea typeface="Candara"/>
                <a:cs typeface="Candara"/>
                <a:sym typeface="Candara"/>
              </a:rPr>
              <a:t> </a:t>
            </a:r>
            <a:r>
              <a:rPr lang="en-US" sz="4000" b="1" dirty="0" err="1">
                <a:solidFill>
                  <a:srgbClr val="0D0D0D"/>
                </a:solidFill>
                <a:latin typeface="Candara"/>
                <a:ea typeface="Candara"/>
                <a:cs typeface="Candara"/>
                <a:sym typeface="Candara"/>
              </a:rPr>
              <a:t>myös</a:t>
            </a:r>
            <a:r>
              <a:rPr lang="en-US" sz="4000" b="1" dirty="0">
                <a:solidFill>
                  <a:srgbClr val="0D0D0D"/>
                </a:solidFill>
                <a:latin typeface="Candara"/>
                <a:ea typeface="Candara"/>
                <a:cs typeface="Candara"/>
                <a:sym typeface="Candara"/>
              </a:rPr>
              <a:t> </a:t>
            </a:r>
            <a:r>
              <a:rPr lang="en-US" sz="4000" b="1" dirty="0" err="1">
                <a:solidFill>
                  <a:srgbClr val="0D0D0D"/>
                </a:solidFill>
                <a:latin typeface="Candara"/>
                <a:ea typeface="Candara"/>
                <a:cs typeface="Candara"/>
                <a:sym typeface="Candara"/>
              </a:rPr>
              <a:t>muissa</a:t>
            </a:r>
            <a:r>
              <a:rPr lang="en-US" sz="4000" b="1" dirty="0">
                <a:solidFill>
                  <a:srgbClr val="0D0D0D"/>
                </a:solidFill>
                <a:latin typeface="Candara"/>
                <a:ea typeface="Candara"/>
                <a:cs typeface="Candara"/>
                <a:sym typeface="Candara"/>
              </a:rPr>
              <a:t> </a:t>
            </a:r>
            <a:r>
              <a:rPr lang="en-US" sz="4000" b="1" dirty="0" err="1">
                <a:solidFill>
                  <a:srgbClr val="0D0D0D"/>
                </a:solidFill>
                <a:latin typeface="Candara"/>
                <a:ea typeface="Candara"/>
                <a:cs typeface="Candara"/>
                <a:sym typeface="Candara"/>
              </a:rPr>
              <a:t>kriiseissä</a:t>
            </a:r>
            <a:r>
              <a:rPr lang="en-US" sz="4000" b="1" dirty="0">
                <a:solidFill>
                  <a:srgbClr val="0D0D0D"/>
                </a:solidFill>
                <a:latin typeface="Candara"/>
                <a:ea typeface="Candara"/>
                <a:cs typeface="Candara"/>
                <a:sym typeface="Candara"/>
              </a:rPr>
              <a:t>)</a:t>
            </a:r>
            <a:endParaRPr dirty="0"/>
          </a:p>
        </p:txBody>
      </p:sp>
    </p:spTree>
    <p:extLst>
      <p:ext uri="{BB962C8B-B14F-4D97-AF65-F5344CB8AC3E}">
        <p14:creationId xmlns:p14="http://schemas.microsoft.com/office/powerpoint/2010/main" val="42331041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4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7">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47">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4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52"/>
        <p:cNvGrpSpPr/>
        <p:nvPr/>
      </p:nvGrpSpPr>
      <p:grpSpPr>
        <a:xfrm>
          <a:off x="0" y="0"/>
          <a:ext cx="0" cy="0"/>
          <a:chOff x="0" y="0"/>
          <a:chExt cx="0" cy="0"/>
        </a:xfrm>
      </p:grpSpPr>
      <p:sp>
        <p:nvSpPr>
          <p:cNvPr id="153" name="Google Shape;153;p18"/>
          <p:cNvSpPr txBox="1">
            <a:spLocks noGrp="1"/>
          </p:cNvSpPr>
          <p:nvPr>
            <p:ph type="body" idx="1"/>
          </p:nvPr>
        </p:nvSpPr>
        <p:spPr>
          <a:xfrm>
            <a:off x="1688475" y="2383324"/>
            <a:ext cx="8776200" cy="3915875"/>
          </a:xfrm>
          <a:prstGeom prst="rect">
            <a:avLst/>
          </a:prstGeom>
          <a:noFill/>
          <a:ln>
            <a:noFill/>
          </a:ln>
        </p:spPr>
        <p:txBody>
          <a:bodyPr spcFirstLastPara="1" vert="horz" wrap="square" lIns="91425" tIns="45700" rIns="91425" bIns="45700" rtlCol="0" anchor="t" anchorCtr="0">
            <a:noAutofit/>
          </a:bodyPr>
          <a:lstStyle/>
          <a:p>
            <a:pPr marL="547687" indent="-344487">
              <a:spcBef>
                <a:spcPts val="0"/>
              </a:spcBef>
              <a:buClr>
                <a:srgbClr val="000000"/>
              </a:buClr>
              <a:buSzPts val="2400"/>
              <a:buFont typeface="Arial"/>
              <a:buChar char="•"/>
            </a:pPr>
            <a:r>
              <a:rPr lang="en-US" i="0" u="none" dirty="0" err="1">
                <a:latin typeface="Candara"/>
                <a:ea typeface="Candara"/>
                <a:cs typeface="Candara"/>
                <a:sym typeface="Candara"/>
              </a:rPr>
              <a:t>Puhuminen</a:t>
            </a:r>
            <a:r>
              <a:rPr lang="en-US" i="0" u="none" dirty="0">
                <a:latin typeface="Candara"/>
                <a:ea typeface="Candara"/>
                <a:cs typeface="Candara"/>
                <a:sym typeface="Candara"/>
              </a:rPr>
              <a:t> </a:t>
            </a:r>
            <a:r>
              <a:rPr lang="en-US" i="0" u="none" dirty="0" err="1">
                <a:latin typeface="Candara"/>
                <a:ea typeface="Candara"/>
                <a:cs typeface="Candara"/>
                <a:sym typeface="Candara"/>
              </a:rPr>
              <a:t>pelon</a:t>
            </a:r>
            <a:r>
              <a:rPr lang="en-US" i="0" u="none" dirty="0">
                <a:latin typeface="Candara"/>
                <a:ea typeface="Candara"/>
                <a:cs typeface="Candara"/>
                <a:sym typeface="Candara"/>
              </a:rPr>
              <a:t> ja </a:t>
            </a:r>
            <a:r>
              <a:rPr lang="en-US" i="0" u="none" dirty="0" err="1">
                <a:latin typeface="Candara"/>
                <a:ea typeface="Candara"/>
                <a:cs typeface="Candara"/>
                <a:sym typeface="Candara"/>
              </a:rPr>
              <a:t>pahan</a:t>
            </a:r>
            <a:r>
              <a:rPr lang="en-US" i="0" u="none" dirty="0">
                <a:latin typeface="Candara"/>
                <a:ea typeface="Candara"/>
                <a:cs typeface="Candara"/>
                <a:sym typeface="Candara"/>
              </a:rPr>
              <a:t> </a:t>
            </a:r>
            <a:r>
              <a:rPr lang="en-US" i="0" u="none" dirty="0" err="1">
                <a:latin typeface="Candara"/>
                <a:ea typeface="Candara"/>
                <a:cs typeface="Candara"/>
                <a:sym typeface="Candara"/>
              </a:rPr>
              <a:t>olon</a:t>
            </a:r>
            <a:r>
              <a:rPr lang="en-US" i="0" u="none" dirty="0">
                <a:latin typeface="Candara"/>
                <a:ea typeface="Candara"/>
                <a:cs typeface="Candara"/>
                <a:sym typeface="Candara"/>
              </a:rPr>
              <a:t> </a:t>
            </a:r>
            <a:r>
              <a:rPr lang="en-US" i="0" u="none" dirty="0" err="1">
                <a:latin typeface="Candara"/>
                <a:ea typeface="Candara"/>
                <a:cs typeface="Candara"/>
                <a:sym typeface="Candara"/>
              </a:rPr>
              <a:t>tunteista</a:t>
            </a:r>
            <a:endParaRPr dirty="0"/>
          </a:p>
          <a:p>
            <a:pPr marL="547687" indent="-344487">
              <a:spcBef>
                <a:spcPts val="720"/>
              </a:spcBef>
              <a:buClr>
                <a:srgbClr val="000000"/>
              </a:buClr>
              <a:buSzPts val="2400"/>
              <a:buFont typeface="Arial"/>
              <a:buChar char="•"/>
            </a:pPr>
            <a:r>
              <a:rPr lang="en-US" i="0" u="none" dirty="0" err="1">
                <a:latin typeface="Candara"/>
                <a:ea typeface="Candara"/>
                <a:cs typeface="Candara"/>
                <a:sym typeface="Candara"/>
              </a:rPr>
              <a:t>Tunteiden</a:t>
            </a:r>
            <a:r>
              <a:rPr lang="en-US" i="0" u="none" dirty="0">
                <a:latin typeface="Candara"/>
                <a:ea typeface="Candara"/>
                <a:cs typeface="Candara"/>
                <a:sym typeface="Candara"/>
              </a:rPr>
              <a:t> </a:t>
            </a:r>
            <a:r>
              <a:rPr lang="en-US" i="0" u="none" dirty="0" err="1">
                <a:latin typeface="Candara"/>
                <a:ea typeface="Candara"/>
                <a:cs typeface="Candara"/>
                <a:sym typeface="Candara"/>
              </a:rPr>
              <a:t>läpikäyminen</a:t>
            </a:r>
            <a:r>
              <a:rPr lang="en-US" i="0" u="none" dirty="0">
                <a:latin typeface="Candara"/>
                <a:ea typeface="Candara"/>
                <a:cs typeface="Candara"/>
                <a:sym typeface="Candara"/>
              </a:rPr>
              <a:t> </a:t>
            </a:r>
            <a:endParaRPr dirty="0"/>
          </a:p>
          <a:p>
            <a:pPr marL="547687" indent="-344487">
              <a:spcBef>
                <a:spcPts val="720"/>
              </a:spcBef>
              <a:buClr>
                <a:srgbClr val="000000"/>
              </a:buClr>
              <a:buSzPts val="2400"/>
              <a:buFont typeface="Arial"/>
              <a:buChar char="•"/>
            </a:pPr>
            <a:r>
              <a:rPr lang="en-US" i="0" u="none" dirty="0" err="1">
                <a:latin typeface="Candara"/>
                <a:ea typeface="Candara"/>
                <a:cs typeface="Candara"/>
                <a:sym typeface="Candara"/>
              </a:rPr>
              <a:t>Kokemusten</a:t>
            </a:r>
            <a:r>
              <a:rPr lang="en-US" i="0" u="none" dirty="0">
                <a:latin typeface="Candara"/>
                <a:ea typeface="Candara"/>
                <a:cs typeface="Candara"/>
                <a:sym typeface="Candara"/>
              </a:rPr>
              <a:t> </a:t>
            </a:r>
            <a:r>
              <a:rPr lang="en-US" i="0" u="none" dirty="0" err="1">
                <a:latin typeface="Candara"/>
                <a:ea typeface="Candara"/>
                <a:cs typeface="Candara"/>
                <a:sym typeface="Candara"/>
              </a:rPr>
              <a:t>jakaminen</a:t>
            </a:r>
            <a:r>
              <a:rPr lang="en-US" i="0" u="none" dirty="0">
                <a:latin typeface="Candara"/>
                <a:ea typeface="Candara"/>
                <a:cs typeface="Candara"/>
                <a:sym typeface="Candara"/>
              </a:rPr>
              <a:t>, </a:t>
            </a:r>
            <a:r>
              <a:rPr lang="en-US" i="0" u="none" dirty="0" err="1">
                <a:latin typeface="Candara"/>
                <a:ea typeface="Candara"/>
                <a:cs typeface="Candara"/>
                <a:sym typeface="Candara"/>
              </a:rPr>
              <a:t>muiden</a:t>
            </a:r>
            <a:r>
              <a:rPr lang="en-US" i="0" u="none" dirty="0">
                <a:latin typeface="Candara"/>
                <a:ea typeface="Candara"/>
                <a:cs typeface="Candara"/>
                <a:sym typeface="Candara"/>
              </a:rPr>
              <a:t> </a:t>
            </a:r>
            <a:r>
              <a:rPr lang="en-US" i="0" u="none" dirty="0" err="1">
                <a:latin typeface="Candara"/>
                <a:ea typeface="Candara"/>
                <a:cs typeface="Candara"/>
                <a:sym typeface="Candara"/>
              </a:rPr>
              <a:t>läheisyys</a:t>
            </a:r>
            <a:endParaRPr dirty="0"/>
          </a:p>
          <a:p>
            <a:pPr marL="547687" indent="-344487">
              <a:spcBef>
                <a:spcPts val="720"/>
              </a:spcBef>
              <a:buClr>
                <a:srgbClr val="000000"/>
              </a:buClr>
              <a:buSzPts val="2400"/>
              <a:buFont typeface="Arial"/>
              <a:buChar char="•"/>
            </a:pPr>
            <a:r>
              <a:rPr lang="en-US" i="0" u="none" dirty="0" err="1">
                <a:latin typeface="Candara"/>
                <a:ea typeface="Candara"/>
                <a:cs typeface="Candara"/>
                <a:sym typeface="Candara"/>
              </a:rPr>
              <a:t>Koulu</a:t>
            </a:r>
            <a:r>
              <a:rPr lang="en-US" i="0" u="none" dirty="0">
                <a:latin typeface="Candara"/>
                <a:ea typeface="Candara"/>
                <a:cs typeface="Candara"/>
                <a:sym typeface="Candara"/>
              </a:rPr>
              <a:t>, </a:t>
            </a:r>
            <a:r>
              <a:rPr lang="en-US" i="0" u="none" dirty="0" err="1">
                <a:latin typeface="Candara"/>
                <a:ea typeface="Candara"/>
                <a:cs typeface="Candara"/>
                <a:sym typeface="Candara"/>
              </a:rPr>
              <a:t>kunnallinen</a:t>
            </a:r>
            <a:r>
              <a:rPr lang="en-US" i="0" u="none" dirty="0">
                <a:latin typeface="Candara"/>
                <a:ea typeface="Candara"/>
                <a:cs typeface="Candara"/>
                <a:sym typeface="Candara"/>
              </a:rPr>
              <a:t> ja </a:t>
            </a:r>
            <a:r>
              <a:rPr lang="en-US" i="0" u="none" dirty="0" err="1">
                <a:latin typeface="Candara"/>
                <a:ea typeface="Candara"/>
                <a:cs typeface="Candara"/>
                <a:sym typeface="Candara"/>
              </a:rPr>
              <a:t>kolmas</a:t>
            </a:r>
            <a:r>
              <a:rPr lang="en-US" i="0" u="none" dirty="0">
                <a:latin typeface="Candara"/>
                <a:ea typeface="Candara"/>
                <a:cs typeface="Candara"/>
                <a:sym typeface="Candara"/>
              </a:rPr>
              <a:t> </a:t>
            </a:r>
            <a:r>
              <a:rPr lang="en-US" i="0" u="none" dirty="0" err="1">
                <a:latin typeface="Candara"/>
                <a:ea typeface="Candara"/>
                <a:cs typeface="Candara"/>
                <a:sym typeface="Candara"/>
              </a:rPr>
              <a:t>sektori</a:t>
            </a:r>
            <a:r>
              <a:rPr lang="en-US" i="0" u="none" dirty="0">
                <a:latin typeface="Candara"/>
                <a:ea typeface="Candara"/>
                <a:cs typeface="Candara"/>
                <a:sym typeface="Candara"/>
              </a:rPr>
              <a:t>, </a:t>
            </a:r>
            <a:r>
              <a:rPr lang="en-US" i="0" u="none" dirty="0" err="1">
                <a:latin typeface="Candara"/>
                <a:ea typeface="Candara"/>
                <a:cs typeface="Candara"/>
                <a:sym typeface="Candara"/>
              </a:rPr>
              <a:t>poliisi</a:t>
            </a:r>
            <a:endParaRPr dirty="0"/>
          </a:p>
          <a:p>
            <a:pPr marL="547687" indent="-344487">
              <a:spcBef>
                <a:spcPts val="720"/>
              </a:spcBef>
              <a:buClr>
                <a:srgbClr val="000000"/>
              </a:buClr>
              <a:buSzPts val="2400"/>
              <a:buFont typeface="Arial"/>
              <a:buChar char="•"/>
            </a:pPr>
            <a:r>
              <a:rPr lang="en-US" i="0" u="none" dirty="0" err="1">
                <a:latin typeface="Candara"/>
                <a:ea typeface="Candara"/>
                <a:cs typeface="Candara"/>
                <a:sym typeface="Candara"/>
              </a:rPr>
              <a:t>Auttavat</a:t>
            </a:r>
            <a:r>
              <a:rPr lang="en-US" i="0" u="none" dirty="0">
                <a:latin typeface="Candara"/>
                <a:ea typeface="Candara"/>
                <a:cs typeface="Candara"/>
                <a:sym typeface="Candara"/>
              </a:rPr>
              <a:t> </a:t>
            </a:r>
            <a:r>
              <a:rPr lang="en-US" i="0" u="none" dirty="0" err="1">
                <a:latin typeface="Candara"/>
                <a:ea typeface="Candara"/>
                <a:cs typeface="Candara"/>
                <a:sym typeface="Candara"/>
              </a:rPr>
              <a:t>p</a:t>
            </a:r>
            <a:r>
              <a:rPr lang="en-US" dirty="0" err="1"/>
              <a:t>u</a:t>
            </a:r>
            <a:r>
              <a:rPr lang="en-US" i="0" u="none" dirty="0" err="1">
                <a:latin typeface="Candara"/>
                <a:ea typeface="Candara"/>
                <a:cs typeface="Candara"/>
                <a:sym typeface="Candara"/>
              </a:rPr>
              <a:t>helimet</a:t>
            </a:r>
            <a:r>
              <a:rPr lang="en-US" i="0" u="none" dirty="0">
                <a:latin typeface="Candara"/>
                <a:ea typeface="Candara"/>
                <a:cs typeface="Candara"/>
                <a:sym typeface="Candara"/>
              </a:rPr>
              <a:t>, internet</a:t>
            </a:r>
            <a:endParaRPr dirty="0"/>
          </a:p>
          <a:p>
            <a:pPr marL="547687" indent="-344487">
              <a:spcBef>
                <a:spcPts val="720"/>
              </a:spcBef>
              <a:buClr>
                <a:srgbClr val="000000"/>
              </a:buClr>
              <a:buSzPts val="2400"/>
              <a:buFont typeface="Arial"/>
              <a:buChar char="•"/>
            </a:pPr>
            <a:r>
              <a:rPr lang="en-US" i="0" u="none" dirty="0" err="1">
                <a:latin typeface="Candara"/>
                <a:ea typeface="Candara"/>
                <a:cs typeface="Candara"/>
                <a:sym typeface="Candara"/>
              </a:rPr>
              <a:t>Musiikki</a:t>
            </a:r>
            <a:r>
              <a:rPr lang="en-US" i="0" u="none" dirty="0">
                <a:latin typeface="Candara"/>
                <a:ea typeface="Candara"/>
                <a:cs typeface="Candara"/>
                <a:sym typeface="Candara"/>
              </a:rPr>
              <a:t>, </a:t>
            </a:r>
            <a:r>
              <a:rPr lang="en-US" i="0" u="none" dirty="0" err="1">
                <a:latin typeface="Candara"/>
                <a:ea typeface="Candara"/>
                <a:cs typeface="Candara"/>
                <a:sym typeface="Candara"/>
              </a:rPr>
              <a:t>kirjoittaminen</a:t>
            </a:r>
            <a:r>
              <a:rPr lang="en-US" i="0" u="none" dirty="0">
                <a:latin typeface="Candara"/>
                <a:ea typeface="Candara"/>
                <a:cs typeface="Candara"/>
                <a:sym typeface="Candara"/>
              </a:rPr>
              <a:t>, </a:t>
            </a:r>
            <a:r>
              <a:rPr lang="en-US" i="0" u="none" dirty="0" err="1">
                <a:latin typeface="Candara"/>
                <a:ea typeface="Candara"/>
                <a:cs typeface="Candara"/>
                <a:sym typeface="Candara"/>
              </a:rPr>
              <a:t>piirtäminen</a:t>
            </a:r>
            <a:r>
              <a:rPr lang="en-US" i="0" u="none" dirty="0">
                <a:latin typeface="Candara"/>
                <a:ea typeface="Candara"/>
                <a:cs typeface="Candara"/>
                <a:sym typeface="Candara"/>
              </a:rPr>
              <a:t>, </a:t>
            </a:r>
            <a:r>
              <a:rPr lang="en-US" i="0" u="none" dirty="0" err="1">
                <a:latin typeface="Candara"/>
                <a:ea typeface="Candara"/>
                <a:cs typeface="Candara"/>
                <a:sym typeface="Candara"/>
              </a:rPr>
              <a:t>liikunta</a:t>
            </a:r>
            <a:r>
              <a:rPr lang="en-US" i="0" u="none" dirty="0">
                <a:latin typeface="Candara"/>
                <a:ea typeface="Candara"/>
                <a:cs typeface="Candara"/>
                <a:sym typeface="Candara"/>
              </a:rPr>
              <a:t>, </a:t>
            </a:r>
            <a:r>
              <a:rPr lang="en-US" i="0" u="none" dirty="0" err="1">
                <a:latin typeface="Candara"/>
                <a:ea typeface="Candara"/>
                <a:cs typeface="Candara"/>
                <a:sym typeface="Candara"/>
              </a:rPr>
              <a:t>sosiaalinen</a:t>
            </a:r>
            <a:r>
              <a:rPr lang="en-US" i="0" u="none" dirty="0">
                <a:latin typeface="Candara"/>
                <a:ea typeface="Candara"/>
                <a:cs typeface="Candara"/>
                <a:sym typeface="Candara"/>
              </a:rPr>
              <a:t> </a:t>
            </a:r>
            <a:r>
              <a:rPr lang="en-US" i="0" u="none" dirty="0" err="1">
                <a:latin typeface="Candara"/>
                <a:ea typeface="Candara"/>
                <a:cs typeface="Candara"/>
                <a:sym typeface="Candara"/>
              </a:rPr>
              <a:t>vuorovaikutus</a:t>
            </a:r>
            <a:r>
              <a:rPr lang="en-US" i="0" u="none" dirty="0">
                <a:latin typeface="Candara"/>
                <a:ea typeface="Candara"/>
                <a:cs typeface="Candara"/>
                <a:sym typeface="Candara"/>
              </a:rPr>
              <a:t>, </a:t>
            </a:r>
            <a:r>
              <a:rPr lang="en-US" i="0" u="none" dirty="0" err="1">
                <a:latin typeface="Candara"/>
                <a:ea typeface="Candara"/>
                <a:cs typeface="Candara"/>
                <a:sym typeface="Candara"/>
              </a:rPr>
              <a:t>yksinolo</a:t>
            </a:r>
            <a:r>
              <a:rPr lang="en-US" i="0" u="none" dirty="0">
                <a:latin typeface="Candara"/>
                <a:ea typeface="Candara"/>
                <a:cs typeface="Candara"/>
                <a:sym typeface="Candara"/>
              </a:rPr>
              <a:t>, </a:t>
            </a:r>
            <a:r>
              <a:rPr lang="en-US" i="0" u="none" dirty="0" err="1">
                <a:latin typeface="Candara"/>
                <a:ea typeface="Candara"/>
                <a:cs typeface="Candara"/>
                <a:sym typeface="Candara"/>
              </a:rPr>
              <a:t>harrastukset</a:t>
            </a:r>
            <a:r>
              <a:rPr lang="en-US" i="0" u="none" dirty="0">
                <a:latin typeface="Candara"/>
                <a:ea typeface="Candara"/>
                <a:cs typeface="Candara"/>
                <a:sym typeface="Candara"/>
              </a:rPr>
              <a:t>, </a:t>
            </a:r>
            <a:r>
              <a:rPr lang="en-US" i="0" u="none" dirty="0" err="1">
                <a:latin typeface="Candara"/>
                <a:ea typeface="Candara"/>
                <a:cs typeface="Candara"/>
                <a:sym typeface="Candara"/>
              </a:rPr>
              <a:t>arki</a:t>
            </a:r>
            <a:endParaRPr dirty="0"/>
          </a:p>
          <a:p>
            <a:pPr marL="273050" indent="-44450">
              <a:spcBef>
                <a:spcPts val="720"/>
              </a:spcBef>
              <a:buClr>
                <a:schemeClr val="accent1"/>
              </a:buClr>
              <a:buSzPts val="3600"/>
              <a:buNone/>
            </a:pPr>
            <a:endParaRPr sz="3600" b="1" dirty="0">
              <a:solidFill>
                <a:schemeClr val="dk2"/>
              </a:solidFill>
              <a:latin typeface="Candara"/>
              <a:ea typeface="Candara"/>
              <a:cs typeface="Candara"/>
              <a:sym typeface="Candara"/>
            </a:endParaRPr>
          </a:p>
        </p:txBody>
      </p:sp>
      <p:sp>
        <p:nvSpPr>
          <p:cNvPr id="154" name="Google Shape;154;p18"/>
          <p:cNvSpPr txBox="1">
            <a:spLocks noGrp="1"/>
          </p:cNvSpPr>
          <p:nvPr>
            <p:ph type="title"/>
          </p:nvPr>
        </p:nvSpPr>
        <p:spPr>
          <a:xfrm>
            <a:off x="1551709" y="754230"/>
            <a:ext cx="8229600" cy="1438800"/>
          </a:xfrm>
          <a:prstGeom prst="rect">
            <a:avLst/>
          </a:prstGeom>
          <a:noFill/>
          <a:ln>
            <a:noFill/>
          </a:ln>
        </p:spPr>
        <p:txBody>
          <a:bodyPr spcFirstLastPara="1" vert="horz" wrap="square" lIns="91425" tIns="45700" rIns="91425" bIns="45700" rtlCol="0" anchor="ctr" anchorCtr="0">
            <a:noAutofit/>
          </a:bodyPr>
          <a:lstStyle/>
          <a:p>
            <a:pPr algn="ctr">
              <a:lnSpc>
                <a:spcPct val="100000"/>
              </a:lnSpc>
              <a:spcBef>
                <a:spcPts val="0"/>
              </a:spcBef>
              <a:buClr>
                <a:srgbClr val="FFFFFF"/>
              </a:buClr>
            </a:pPr>
            <a:r>
              <a:rPr lang="en-US" u="sng" dirty="0" err="1">
                <a:solidFill>
                  <a:srgbClr val="000000"/>
                </a:solidFill>
                <a:latin typeface="Candara"/>
                <a:ea typeface="Candara"/>
                <a:cs typeface="Candara"/>
                <a:sym typeface="Candara"/>
              </a:rPr>
              <a:t>Mitä</a:t>
            </a:r>
            <a:r>
              <a:rPr lang="en-US" u="sng" dirty="0">
                <a:solidFill>
                  <a:srgbClr val="000000"/>
                </a:solidFill>
                <a:latin typeface="Candara"/>
                <a:ea typeface="Candara"/>
                <a:cs typeface="Candara"/>
                <a:sym typeface="Candara"/>
              </a:rPr>
              <a:t> </a:t>
            </a:r>
            <a:r>
              <a:rPr lang="en-US" u="sng" dirty="0" err="1">
                <a:solidFill>
                  <a:srgbClr val="000000"/>
                </a:solidFill>
                <a:latin typeface="Candara"/>
                <a:ea typeface="Candara"/>
                <a:cs typeface="Candara"/>
                <a:sym typeface="Candara"/>
              </a:rPr>
              <a:t>tehdä</a:t>
            </a:r>
            <a:r>
              <a:rPr lang="en-US" u="sng" dirty="0">
                <a:solidFill>
                  <a:srgbClr val="000000"/>
                </a:solidFill>
                <a:latin typeface="Candara"/>
                <a:ea typeface="Candara"/>
                <a:cs typeface="Candara"/>
                <a:sym typeface="Candara"/>
              </a:rPr>
              <a:t> </a:t>
            </a:r>
            <a:r>
              <a:rPr lang="en-US" u="sng" dirty="0" err="1">
                <a:solidFill>
                  <a:srgbClr val="000000"/>
                </a:solidFill>
                <a:latin typeface="Candara"/>
                <a:ea typeface="Candara"/>
                <a:cs typeface="Candara"/>
                <a:sym typeface="Candara"/>
              </a:rPr>
              <a:t>kriisin</a:t>
            </a:r>
            <a:r>
              <a:rPr lang="en-US" u="sng" dirty="0">
                <a:solidFill>
                  <a:srgbClr val="000000"/>
                </a:solidFill>
                <a:latin typeface="Candara"/>
                <a:ea typeface="Candara"/>
                <a:cs typeface="Candara"/>
                <a:sym typeface="Candara"/>
              </a:rPr>
              <a:t> </a:t>
            </a:r>
            <a:r>
              <a:rPr lang="en-US" u="sng" dirty="0" err="1">
                <a:solidFill>
                  <a:srgbClr val="000000"/>
                </a:solidFill>
                <a:latin typeface="Candara"/>
                <a:ea typeface="Candara"/>
                <a:cs typeface="Candara"/>
                <a:sym typeface="Candara"/>
              </a:rPr>
              <a:t>sattuessa</a:t>
            </a:r>
            <a:r>
              <a:rPr lang="en-US" u="sng" dirty="0">
                <a:solidFill>
                  <a:srgbClr val="000000"/>
                </a:solidFill>
                <a:latin typeface="Candara"/>
                <a:ea typeface="Candara"/>
                <a:cs typeface="Candara"/>
                <a:sym typeface="Candara"/>
              </a:rPr>
              <a:t>?</a:t>
            </a:r>
            <a:endParaRPr dirty="0">
              <a:solidFill>
                <a:srgbClr val="000000"/>
              </a:solidFill>
            </a:endParaRPr>
          </a:p>
        </p:txBody>
      </p:sp>
    </p:spTree>
    <p:extLst>
      <p:ext uri="{BB962C8B-B14F-4D97-AF65-F5344CB8AC3E}">
        <p14:creationId xmlns:p14="http://schemas.microsoft.com/office/powerpoint/2010/main" val="31431098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5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75"/>
        <p:cNvGrpSpPr/>
        <p:nvPr/>
      </p:nvGrpSpPr>
      <p:grpSpPr>
        <a:xfrm>
          <a:off x="0" y="0"/>
          <a:ext cx="0" cy="0"/>
          <a:chOff x="0" y="0"/>
          <a:chExt cx="0" cy="0"/>
        </a:xfrm>
      </p:grpSpPr>
      <p:sp>
        <p:nvSpPr>
          <p:cNvPr id="176" name="Google Shape;176;p21"/>
          <p:cNvSpPr txBox="1">
            <a:spLocks noGrp="1"/>
          </p:cNvSpPr>
          <p:nvPr>
            <p:ph type="body" idx="1"/>
          </p:nvPr>
        </p:nvSpPr>
        <p:spPr>
          <a:xfrm>
            <a:off x="1774825" y="1341437"/>
            <a:ext cx="8642350" cy="5516562"/>
          </a:xfrm>
          <a:prstGeom prst="rect">
            <a:avLst/>
          </a:prstGeom>
          <a:noFill/>
          <a:ln>
            <a:noFill/>
          </a:ln>
        </p:spPr>
        <p:txBody>
          <a:bodyPr spcFirstLastPara="1" vert="horz" wrap="square" lIns="91425" tIns="45700" rIns="91425" bIns="45700" rtlCol="0" anchor="t" anchorCtr="0">
            <a:noAutofit/>
          </a:bodyPr>
          <a:lstStyle/>
          <a:p>
            <a:pPr marL="273050" indent="-273050">
              <a:spcBef>
                <a:spcPts val="0"/>
              </a:spcBef>
              <a:buClr>
                <a:schemeClr val="accent1"/>
              </a:buClr>
              <a:buSzPts val="2400"/>
              <a:buFont typeface="Arial"/>
              <a:buChar char="•"/>
            </a:pPr>
            <a:r>
              <a:rPr lang="en-US" sz="2400" b="1">
                <a:solidFill>
                  <a:schemeClr val="dk1"/>
                </a:solidFill>
                <a:latin typeface="Candara"/>
                <a:ea typeface="Candara"/>
                <a:cs typeface="Candara"/>
                <a:sym typeface="Candara"/>
              </a:rPr>
              <a:t>Ryhmänohjaaja, kurssien opettajat, erityisopettaja, opot, koulupsykologi ja kuraattori</a:t>
            </a:r>
            <a:endParaRPr/>
          </a:p>
          <a:p>
            <a:pPr marL="273050" indent="-273050">
              <a:spcBef>
                <a:spcPts val="480"/>
              </a:spcBef>
              <a:buClr>
                <a:schemeClr val="accent1"/>
              </a:buClr>
              <a:buSzPts val="2400"/>
              <a:buFont typeface="Arial"/>
              <a:buChar char="•"/>
            </a:pPr>
            <a:r>
              <a:rPr lang="en-US" sz="2400" b="1">
                <a:solidFill>
                  <a:schemeClr val="dk1"/>
                </a:solidFill>
                <a:latin typeface="Candara"/>
                <a:ea typeface="Candara"/>
                <a:cs typeface="Candara"/>
                <a:sym typeface="Candara"/>
              </a:rPr>
              <a:t>Opiskelijahuolto, kouluterveydenhoitaja</a:t>
            </a:r>
            <a:endParaRPr/>
          </a:p>
          <a:p>
            <a:pPr marL="273050" indent="-273050">
              <a:spcBef>
                <a:spcPts val="480"/>
              </a:spcBef>
              <a:buClr>
                <a:schemeClr val="accent1"/>
              </a:buClr>
              <a:buSzPts val="2400"/>
              <a:buFont typeface="Arial"/>
              <a:buChar char="•"/>
            </a:pPr>
            <a:r>
              <a:rPr lang="en-US" sz="2400" b="1">
                <a:solidFill>
                  <a:schemeClr val="dk1"/>
                </a:solidFill>
                <a:latin typeface="Candara"/>
                <a:ea typeface="Candara"/>
                <a:cs typeface="Candara"/>
                <a:sym typeface="Candara"/>
              </a:rPr>
              <a:t>(Työterveyshuolto)</a:t>
            </a:r>
            <a:endParaRPr/>
          </a:p>
          <a:p>
            <a:pPr marL="273050" indent="-273050">
              <a:spcBef>
                <a:spcPts val="480"/>
              </a:spcBef>
              <a:buClr>
                <a:schemeClr val="accent1"/>
              </a:buClr>
              <a:buSzPts val="2400"/>
              <a:buFont typeface="Arial"/>
              <a:buChar char="•"/>
            </a:pPr>
            <a:r>
              <a:rPr lang="en-US" sz="2400" b="1">
                <a:solidFill>
                  <a:schemeClr val="dk1"/>
                </a:solidFill>
                <a:latin typeface="Candara"/>
                <a:ea typeface="Candara"/>
                <a:cs typeface="Candara"/>
                <a:sym typeface="Candara"/>
              </a:rPr>
              <a:t>Terveyskeskus</a:t>
            </a:r>
            <a:endParaRPr/>
          </a:p>
          <a:p>
            <a:pPr marL="273050" indent="-273050">
              <a:spcBef>
                <a:spcPts val="480"/>
              </a:spcBef>
              <a:buClr>
                <a:schemeClr val="accent1"/>
              </a:buClr>
              <a:buSzPts val="2400"/>
              <a:buFont typeface="Arial"/>
              <a:buChar char="•"/>
            </a:pPr>
            <a:r>
              <a:rPr lang="en-US" sz="2400" b="1">
                <a:solidFill>
                  <a:schemeClr val="dk1"/>
                </a:solidFill>
                <a:latin typeface="Candara"/>
                <a:ea typeface="Candara"/>
                <a:cs typeface="Candara"/>
                <a:sym typeface="Candara"/>
              </a:rPr>
              <a:t>Sosiaalitoimistot, mielenterveystoimistot, perheneuvolat</a:t>
            </a:r>
            <a:endParaRPr/>
          </a:p>
          <a:p>
            <a:pPr marL="273050" indent="-273050">
              <a:spcBef>
                <a:spcPts val="480"/>
              </a:spcBef>
              <a:buClr>
                <a:schemeClr val="accent1"/>
              </a:buClr>
              <a:buSzPts val="2400"/>
              <a:buFont typeface="Arial"/>
              <a:buChar char="•"/>
            </a:pPr>
            <a:r>
              <a:rPr lang="en-US" sz="2400" b="1">
                <a:solidFill>
                  <a:schemeClr val="dk1"/>
                </a:solidFill>
                <a:latin typeface="Candara"/>
                <a:ea typeface="Candara"/>
                <a:cs typeface="Candara"/>
                <a:sym typeface="Candara"/>
              </a:rPr>
              <a:t>Mielenterveysseuran kriisikeskus</a:t>
            </a:r>
            <a:endParaRPr/>
          </a:p>
          <a:p>
            <a:pPr marL="273050" indent="-273050">
              <a:spcBef>
                <a:spcPts val="480"/>
              </a:spcBef>
              <a:buClr>
                <a:schemeClr val="accent1"/>
              </a:buClr>
              <a:buSzPts val="2400"/>
              <a:buFont typeface="Arial"/>
              <a:buChar char="•"/>
            </a:pPr>
            <a:r>
              <a:rPr lang="en-US" sz="2400" b="1">
                <a:solidFill>
                  <a:schemeClr val="dk1"/>
                </a:solidFill>
                <a:latin typeface="Candara"/>
                <a:ea typeface="Candara"/>
                <a:cs typeface="Candara"/>
                <a:sym typeface="Candara"/>
              </a:rPr>
              <a:t>Kirkon diakoniatyö</a:t>
            </a:r>
            <a:endParaRPr/>
          </a:p>
          <a:p>
            <a:pPr marL="273050" indent="-273050">
              <a:spcBef>
                <a:spcPts val="480"/>
              </a:spcBef>
              <a:buClr>
                <a:schemeClr val="accent1"/>
              </a:buClr>
              <a:buSzPts val="2400"/>
              <a:buFont typeface="Arial"/>
              <a:buChar char="•"/>
            </a:pPr>
            <a:r>
              <a:rPr lang="en-US" sz="2400" b="1">
                <a:solidFill>
                  <a:schemeClr val="dk1"/>
                </a:solidFill>
                <a:latin typeface="Candara"/>
                <a:ea typeface="Candara"/>
                <a:cs typeface="Candara"/>
                <a:sym typeface="Candara"/>
              </a:rPr>
              <a:t>Suomen Mielenterveysseuran valtakunnallinen kriisipuhelin 010 195 202</a:t>
            </a:r>
            <a:endParaRPr/>
          </a:p>
          <a:p>
            <a:pPr marL="273050" indent="-273050">
              <a:spcBef>
                <a:spcPts val="480"/>
              </a:spcBef>
              <a:buClr>
                <a:schemeClr val="accent1"/>
              </a:buClr>
              <a:buSzPts val="2400"/>
              <a:buFont typeface="Arial"/>
              <a:buChar char="•"/>
            </a:pPr>
            <a:r>
              <a:rPr lang="en-US" sz="2400" b="1">
                <a:solidFill>
                  <a:schemeClr val="dk1"/>
                </a:solidFill>
                <a:latin typeface="Candara"/>
                <a:ea typeface="Candara"/>
                <a:cs typeface="Candara"/>
                <a:sym typeface="Candara"/>
              </a:rPr>
              <a:t>Kirkon palveleva puhelin 010 190 071</a:t>
            </a:r>
            <a:endParaRPr/>
          </a:p>
          <a:p>
            <a:pPr marL="273050" indent="-273050">
              <a:spcBef>
                <a:spcPts val="480"/>
              </a:spcBef>
              <a:buClr>
                <a:schemeClr val="accent1"/>
              </a:buClr>
              <a:buSzPts val="2400"/>
              <a:buFont typeface="Arial"/>
              <a:buChar char="•"/>
            </a:pPr>
            <a:r>
              <a:rPr lang="en-US" sz="2400" b="1">
                <a:solidFill>
                  <a:schemeClr val="dk1"/>
                </a:solidFill>
                <a:latin typeface="Candara"/>
                <a:ea typeface="Candara"/>
                <a:cs typeface="Candara"/>
                <a:sym typeface="Candara"/>
              </a:rPr>
              <a:t>Rikosuhripäivystys 0203 16 116</a:t>
            </a:r>
            <a:endParaRPr/>
          </a:p>
          <a:p>
            <a:pPr marL="273050" indent="-273050">
              <a:spcBef>
                <a:spcPts val="480"/>
              </a:spcBef>
              <a:buClr>
                <a:schemeClr val="accent1"/>
              </a:buClr>
              <a:buSzPts val="2400"/>
              <a:buFont typeface="Arial"/>
              <a:buChar char="•"/>
            </a:pPr>
            <a:r>
              <a:rPr lang="en-US" sz="2400" b="1">
                <a:solidFill>
                  <a:schemeClr val="dk1"/>
                </a:solidFill>
                <a:latin typeface="Candara"/>
                <a:ea typeface="Candara"/>
                <a:cs typeface="Candara"/>
                <a:sym typeface="Candara"/>
              </a:rPr>
              <a:t>MLL, Lasten ja nuorten puhelin 116 111</a:t>
            </a:r>
            <a:endParaRPr/>
          </a:p>
          <a:p>
            <a:pPr marL="273050" indent="-120650">
              <a:spcBef>
                <a:spcPts val="480"/>
              </a:spcBef>
              <a:buClr>
                <a:schemeClr val="accent1"/>
              </a:buClr>
              <a:buSzPts val="2400"/>
              <a:buNone/>
            </a:pPr>
            <a:endParaRPr sz="2400" b="1">
              <a:solidFill>
                <a:schemeClr val="dk1"/>
              </a:solidFill>
              <a:latin typeface="Candara"/>
              <a:ea typeface="Candara"/>
              <a:cs typeface="Candara"/>
              <a:sym typeface="Candara"/>
            </a:endParaRPr>
          </a:p>
        </p:txBody>
      </p:sp>
      <p:sp>
        <p:nvSpPr>
          <p:cNvPr id="177" name="Google Shape;177;p21"/>
          <p:cNvSpPr txBox="1">
            <a:spLocks noGrp="1"/>
          </p:cNvSpPr>
          <p:nvPr>
            <p:ph type="title"/>
          </p:nvPr>
        </p:nvSpPr>
        <p:spPr>
          <a:xfrm>
            <a:off x="1981200" y="338138"/>
            <a:ext cx="8229600" cy="1252537"/>
          </a:xfrm>
          <a:prstGeom prst="rect">
            <a:avLst/>
          </a:prstGeom>
          <a:noFill/>
          <a:ln>
            <a:noFill/>
          </a:ln>
        </p:spPr>
        <p:txBody>
          <a:bodyPr spcFirstLastPara="1" vert="horz" wrap="square" lIns="91425" tIns="45700" rIns="91425" bIns="45700" rtlCol="0" anchor="ctr" anchorCtr="0">
            <a:noAutofit/>
          </a:bodyPr>
          <a:lstStyle/>
          <a:p>
            <a:pPr algn="ctr">
              <a:lnSpc>
                <a:spcPct val="100000"/>
              </a:lnSpc>
              <a:spcBef>
                <a:spcPts val="0"/>
              </a:spcBef>
              <a:buClr>
                <a:srgbClr val="FF0000"/>
              </a:buClr>
            </a:pPr>
            <a:r>
              <a:rPr lang="en-US" sz="4800" b="1" dirty="0" err="1">
                <a:latin typeface="Candara"/>
                <a:ea typeface="Candara"/>
                <a:cs typeface="Candara"/>
                <a:sym typeface="Candara"/>
              </a:rPr>
              <a:t>Mistä</a:t>
            </a:r>
            <a:r>
              <a:rPr lang="en-US" sz="4800" b="1" dirty="0">
                <a:latin typeface="Candara"/>
                <a:ea typeface="Candara"/>
                <a:cs typeface="Candara"/>
                <a:sym typeface="Candara"/>
              </a:rPr>
              <a:t> APUA </a:t>
            </a:r>
            <a:r>
              <a:rPr lang="en-US" sz="4800" b="1" dirty="0" err="1">
                <a:latin typeface="Candara"/>
                <a:ea typeface="Candara"/>
                <a:cs typeface="Candara"/>
                <a:sym typeface="Candara"/>
              </a:rPr>
              <a:t>saa</a:t>
            </a:r>
            <a:r>
              <a:rPr lang="en-US" sz="4800" b="1" dirty="0">
                <a:latin typeface="Candara"/>
                <a:ea typeface="Candara"/>
                <a:cs typeface="Candara"/>
                <a:sym typeface="Candara"/>
              </a:rPr>
              <a:t>? </a:t>
            </a:r>
            <a:br>
              <a:rPr lang="en-US" sz="4800" b="1" dirty="0">
                <a:latin typeface="Candara"/>
                <a:ea typeface="Candara"/>
                <a:cs typeface="Candara"/>
                <a:sym typeface="Candara"/>
              </a:rPr>
            </a:br>
            <a:endParaRPr sz="4800" dirty="0"/>
          </a:p>
        </p:txBody>
      </p:sp>
    </p:spTree>
    <p:extLst>
      <p:ext uri="{BB962C8B-B14F-4D97-AF65-F5344CB8AC3E}">
        <p14:creationId xmlns:p14="http://schemas.microsoft.com/office/powerpoint/2010/main" val="1587064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7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7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7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76">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76">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76">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76">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76">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err="1" smtClean="0"/>
              <a:t>Sosioemotionaaliset</a:t>
            </a:r>
            <a:r>
              <a:rPr lang="fi-FI" dirty="0" smtClean="0"/>
              <a:t> taidot ovat tärkeitä</a:t>
            </a:r>
            <a:endParaRPr lang="fi-FI" dirty="0"/>
          </a:p>
        </p:txBody>
      </p:sp>
      <p:sp>
        <p:nvSpPr>
          <p:cNvPr id="3" name="Sisällön paikkamerkki 2"/>
          <p:cNvSpPr>
            <a:spLocks noGrp="1"/>
          </p:cNvSpPr>
          <p:nvPr>
            <p:ph idx="1"/>
          </p:nvPr>
        </p:nvSpPr>
        <p:spPr/>
        <p:txBody>
          <a:bodyPr>
            <a:normAutofit fontScale="92500" lnSpcReduction="10000"/>
          </a:bodyPr>
          <a:lstStyle/>
          <a:p>
            <a:pPr marL="0" indent="0">
              <a:buNone/>
            </a:pPr>
            <a:r>
              <a:rPr lang="fi-FI" dirty="0" smtClean="0"/>
              <a:t>=sosiaalisiin suhteisiin ja tunne-elämään liittyviä taitoja</a:t>
            </a:r>
          </a:p>
          <a:p>
            <a:pPr marL="514350" indent="-514350">
              <a:buAutoNum type="arabicPeriod"/>
            </a:pPr>
            <a:r>
              <a:rPr lang="fi-FI" dirty="0" smtClean="0"/>
              <a:t>Emotionaaliset taidot: tunteiden tunnistaminen, ilmaiseminen ja sääteleminen</a:t>
            </a:r>
          </a:p>
          <a:p>
            <a:pPr marL="514350" indent="-514350">
              <a:buAutoNum type="arabicPeriod"/>
            </a:pPr>
            <a:r>
              <a:rPr lang="fi-FI" dirty="0"/>
              <a:t>S</a:t>
            </a:r>
            <a:r>
              <a:rPr lang="fi-FI" dirty="0" smtClean="0"/>
              <a:t>osiaaliset taidot: vuorovaikutustaidot</a:t>
            </a:r>
          </a:p>
          <a:p>
            <a:pPr marL="0" indent="0">
              <a:buNone/>
            </a:pPr>
            <a:endParaRPr lang="fi-FI" dirty="0"/>
          </a:p>
          <a:p>
            <a:pPr marL="0" indent="0">
              <a:buNone/>
            </a:pPr>
            <a:r>
              <a:rPr lang="fi-FI" dirty="0" err="1" smtClean="0"/>
              <a:t>Sosioemotionaaliset</a:t>
            </a:r>
            <a:r>
              <a:rPr lang="fi-FI" dirty="0" smtClean="0"/>
              <a:t> taidot:</a:t>
            </a:r>
          </a:p>
          <a:p>
            <a:pPr marL="0" indent="0">
              <a:buNone/>
            </a:pPr>
            <a:r>
              <a:rPr lang="fi-FI" dirty="0" smtClean="0"/>
              <a:t>-tietoisuus itsestä, omat tunteet, säätely, </a:t>
            </a:r>
            <a:r>
              <a:rPr lang="fi-FI" dirty="0" err="1" smtClean="0"/>
              <a:t>jne</a:t>
            </a:r>
            <a:endParaRPr lang="fi-FI" dirty="0" smtClean="0"/>
          </a:p>
          <a:p>
            <a:pPr>
              <a:buFontTx/>
              <a:buChar char="-"/>
            </a:pPr>
            <a:r>
              <a:rPr lang="fi-FI" dirty="0" smtClean="0"/>
              <a:t>Vuorovaikutustaidot</a:t>
            </a:r>
          </a:p>
          <a:p>
            <a:pPr>
              <a:buFontTx/>
              <a:buChar char="-"/>
            </a:pPr>
            <a:r>
              <a:rPr lang="fi-FI" dirty="0" smtClean="0"/>
              <a:t>Toisen kunnioittaminen, toisen näkökulmien huomioiminen</a:t>
            </a:r>
          </a:p>
          <a:p>
            <a:pPr>
              <a:buFontTx/>
              <a:buChar char="-"/>
            </a:pPr>
            <a:r>
              <a:rPr lang="fi-FI" dirty="0" smtClean="0"/>
              <a:t>Sosiaalinen vastuunotto ja vastuullinen päätöksenteko</a:t>
            </a:r>
          </a:p>
          <a:p>
            <a:endParaRPr lang="fi-FI" dirty="0"/>
          </a:p>
        </p:txBody>
      </p:sp>
    </p:spTree>
    <p:extLst>
      <p:ext uri="{BB962C8B-B14F-4D97-AF65-F5344CB8AC3E}">
        <p14:creationId xmlns:p14="http://schemas.microsoft.com/office/powerpoint/2010/main" val="414222667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86"/>
        <p:cNvGrpSpPr/>
        <p:nvPr/>
      </p:nvGrpSpPr>
      <p:grpSpPr>
        <a:xfrm>
          <a:off x="0" y="0"/>
          <a:ext cx="0" cy="0"/>
          <a:chOff x="0" y="0"/>
          <a:chExt cx="0" cy="0"/>
        </a:xfrm>
      </p:grpSpPr>
      <p:sp>
        <p:nvSpPr>
          <p:cNvPr id="187" name="Google Shape;187;p23"/>
          <p:cNvSpPr txBox="1">
            <a:spLocks noGrp="1"/>
          </p:cNvSpPr>
          <p:nvPr>
            <p:ph type="body" idx="1"/>
          </p:nvPr>
        </p:nvSpPr>
        <p:spPr>
          <a:xfrm>
            <a:off x="1866200" y="334375"/>
            <a:ext cx="8622300" cy="6523800"/>
          </a:xfrm>
          <a:prstGeom prst="rect">
            <a:avLst/>
          </a:prstGeom>
          <a:noFill/>
          <a:ln>
            <a:noFill/>
          </a:ln>
        </p:spPr>
        <p:txBody>
          <a:bodyPr spcFirstLastPara="1" vert="horz" wrap="square" lIns="91425" tIns="45700" rIns="91425" bIns="45700" rtlCol="0" anchor="t" anchorCtr="0">
            <a:noAutofit/>
          </a:bodyPr>
          <a:lstStyle/>
          <a:p>
            <a:pPr marL="457200" indent="-457200">
              <a:lnSpc>
                <a:spcPct val="100000"/>
              </a:lnSpc>
              <a:spcBef>
                <a:spcPts val="0"/>
              </a:spcBef>
              <a:buClr>
                <a:schemeClr val="dk1"/>
              </a:buClr>
              <a:buSzPts val="3600"/>
              <a:buFont typeface="Candara"/>
              <a:buChar char="➢"/>
            </a:pPr>
            <a:r>
              <a:rPr lang="en-US" sz="3600" b="1">
                <a:solidFill>
                  <a:schemeClr val="dk1"/>
                </a:solidFill>
                <a:latin typeface="Candara"/>
                <a:ea typeface="Candara"/>
                <a:cs typeface="Candara"/>
                <a:sym typeface="Candara"/>
              </a:rPr>
              <a:t>Ketkä joutuvat kohtaamaan kriisejä ja kriisiin joutuneita ihmisiä työssään? </a:t>
            </a:r>
            <a:endParaRPr sz="3600" b="1">
              <a:solidFill>
                <a:schemeClr val="dk1"/>
              </a:solidFill>
              <a:latin typeface="Candara"/>
              <a:ea typeface="Candara"/>
              <a:cs typeface="Candara"/>
              <a:sym typeface="Candara"/>
            </a:endParaRPr>
          </a:p>
          <a:p>
            <a:pPr marL="457200" indent="-457200">
              <a:lnSpc>
                <a:spcPct val="100000"/>
              </a:lnSpc>
              <a:spcBef>
                <a:spcPts val="0"/>
              </a:spcBef>
              <a:buClr>
                <a:schemeClr val="dk1"/>
              </a:buClr>
              <a:buSzPts val="3600"/>
              <a:buFont typeface="Candara"/>
              <a:buChar char="➢"/>
            </a:pPr>
            <a:r>
              <a:rPr lang="en-US" sz="3600" b="1">
                <a:solidFill>
                  <a:schemeClr val="dk1"/>
                </a:solidFill>
                <a:latin typeface="Candara"/>
                <a:ea typeface="Candara"/>
                <a:cs typeface="Candara"/>
                <a:sym typeface="Candara"/>
              </a:rPr>
              <a:t>Millaisia tietoja, taitoja ja ominaisuuksia näissä ammateissa tarvitaan?</a:t>
            </a:r>
            <a:endParaRPr sz="3600"/>
          </a:p>
          <a:p>
            <a:pPr marL="457200" indent="-457200">
              <a:lnSpc>
                <a:spcPct val="100000"/>
              </a:lnSpc>
              <a:spcBef>
                <a:spcPts val="0"/>
              </a:spcBef>
              <a:buClr>
                <a:schemeClr val="dk1"/>
              </a:buClr>
              <a:buSzPts val="3600"/>
              <a:buFont typeface="Candara"/>
              <a:buChar char="➢"/>
            </a:pPr>
            <a:r>
              <a:rPr lang="en-US" sz="3600" b="1">
                <a:solidFill>
                  <a:schemeClr val="dk1"/>
                </a:solidFill>
                <a:latin typeface="Candara"/>
                <a:ea typeface="Candara"/>
                <a:cs typeface="Candara"/>
                <a:sym typeface="Candara"/>
              </a:rPr>
              <a:t>Voisitko itse toimia tällaisessa ammatissa?</a:t>
            </a:r>
            <a:endParaRPr sz="3600"/>
          </a:p>
          <a:p>
            <a:pPr marL="457200" indent="-457200">
              <a:lnSpc>
                <a:spcPct val="100000"/>
              </a:lnSpc>
              <a:spcBef>
                <a:spcPts val="0"/>
              </a:spcBef>
              <a:buClr>
                <a:schemeClr val="dk1"/>
              </a:buClr>
              <a:buSzPts val="3600"/>
              <a:buFont typeface="Candara"/>
              <a:buChar char="➢"/>
            </a:pPr>
            <a:r>
              <a:rPr lang="en-US" sz="3600" b="1">
                <a:solidFill>
                  <a:srgbClr val="000000"/>
                </a:solidFill>
                <a:latin typeface="Candara"/>
                <a:ea typeface="Candara"/>
                <a:cs typeface="Candara"/>
                <a:sym typeface="Candara"/>
              </a:rPr>
              <a:t>Mitä traumaattisia tapahtumia on ollut meillä ja maailmalla lähiaikoina?</a:t>
            </a:r>
            <a:endParaRPr sz="3600">
              <a:solidFill>
                <a:srgbClr val="000000"/>
              </a:solidFill>
            </a:endParaRPr>
          </a:p>
          <a:p>
            <a:pPr marL="273050" indent="-273050">
              <a:lnSpc>
                <a:spcPct val="100000"/>
              </a:lnSpc>
              <a:spcBef>
                <a:spcPts val="560"/>
              </a:spcBef>
              <a:buClr>
                <a:schemeClr val="accent1"/>
              </a:buClr>
              <a:buNone/>
            </a:pPr>
            <a:r>
              <a:rPr lang="en-US" b="1">
                <a:solidFill>
                  <a:srgbClr val="FF0000"/>
                </a:solidFill>
                <a:latin typeface="Candara"/>
                <a:ea typeface="Candara"/>
                <a:cs typeface="Candara"/>
                <a:sym typeface="Candara"/>
              </a:rPr>
              <a:t>     (ai</a:t>
            </a:r>
            <a:r>
              <a:rPr lang="en-US" b="1">
                <a:solidFill>
                  <a:srgbClr val="FF0000"/>
                </a:solidFill>
              </a:rPr>
              <a:t>emmin </a:t>
            </a:r>
            <a:r>
              <a:rPr lang="en-US" b="1">
                <a:solidFill>
                  <a:srgbClr val="FF0000"/>
                </a:solidFill>
                <a:latin typeface="Candara"/>
                <a:ea typeface="Candara"/>
                <a:cs typeface="Candara"/>
                <a:sym typeface="Candara"/>
              </a:rPr>
              <a:t>esim. WTC-terrori-isku , Tsunami-aalto, kouluampumiset, väkivaltaiset äkilliset teot, perhesurmat, lasten kaappaukset)</a:t>
            </a:r>
            <a:endParaRPr b="1">
              <a:solidFill>
                <a:srgbClr val="FF0000"/>
              </a:solidFill>
              <a:latin typeface="Candara"/>
              <a:ea typeface="Candara"/>
              <a:cs typeface="Candara"/>
              <a:sym typeface="Candara"/>
            </a:endParaRPr>
          </a:p>
          <a:p>
            <a:pPr marL="0" indent="0">
              <a:lnSpc>
                <a:spcPct val="100000"/>
              </a:lnSpc>
              <a:spcBef>
                <a:spcPts val="560"/>
              </a:spcBef>
              <a:buNone/>
            </a:pPr>
            <a:endParaRPr sz="3600" b="1">
              <a:solidFill>
                <a:schemeClr val="dk1"/>
              </a:solidFill>
            </a:endParaRPr>
          </a:p>
          <a:p>
            <a:pPr marL="273050" indent="-95250">
              <a:spcBef>
                <a:spcPts val="560"/>
              </a:spcBef>
              <a:buClr>
                <a:schemeClr val="accent1"/>
              </a:buClr>
              <a:buSzPts val="2800"/>
              <a:buNone/>
            </a:pPr>
            <a:endParaRPr b="1">
              <a:solidFill>
                <a:srgbClr val="FF0000"/>
              </a:solidFill>
              <a:latin typeface="Candara"/>
              <a:ea typeface="Candara"/>
              <a:cs typeface="Candara"/>
              <a:sym typeface="Candara"/>
            </a:endParaRPr>
          </a:p>
        </p:txBody>
      </p:sp>
    </p:spTree>
    <p:extLst>
      <p:ext uri="{BB962C8B-B14F-4D97-AF65-F5344CB8AC3E}">
        <p14:creationId xmlns:p14="http://schemas.microsoft.com/office/powerpoint/2010/main" val="18009390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8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8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Tee tehtävä 6 sivulta 139</a:t>
            </a:r>
            <a:endParaRPr lang="fi-FI" dirty="0"/>
          </a:p>
        </p:txBody>
      </p:sp>
      <p:sp>
        <p:nvSpPr>
          <p:cNvPr id="3" name="Sisällön paikkamerkki 2"/>
          <p:cNvSpPr>
            <a:spLocks noGrp="1"/>
          </p:cNvSpPr>
          <p:nvPr>
            <p:ph idx="1"/>
          </p:nvPr>
        </p:nvSpPr>
        <p:spPr/>
        <p:txBody>
          <a:bodyPr/>
          <a:lstStyle/>
          <a:p>
            <a:endParaRPr lang="fi-FI" dirty="0" smtClean="0"/>
          </a:p>
          <a:p>
            <a:pPr marL="0" indent="0">
              <a:buNone/>
            </a:pPr>
            <a:r>
              <a:rPr lang="fi-FI" sz="5400" dirty="0" smtClean="0"/>
              <a:t>KIITOS!</a:t>
            </a:r>
            <a:endParaRPr lang="fi-FI" sz="5400" dirty="0"/>
          </a:p>
        </p:txBody>
      </p:sp>
    </p:spTree>
    <p:extLst>
      <p:ext uri="{BB962C8B-B14F-4D97-AF65-F5344CB8AC3E}">
        <p14:creationId xmlns:p14="http://schemas.microsoft.com/office/powerpoint/2010/main" val="54166467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Harjoitus1.</a:t>
            </a:r>
            <a:endParaRPr lang="fi-FI" dirty="0"/>
          </a:p>
        </p:txBody>
      </p:sp>
      <p:sp>
        <p:nvSpPr>
          <p:cNvPr id="3" name="Sisällön paikkamerkki 2"/>
          <p:cNvSpPr>
            <a:spLocks noGrp="1"/>
          </p:cNvSpPr>
          <p:nvPr>
            <p:ph idx="1"/>
          </p:nvPr>
        </p:nvSpPr>
        <p:spPr/>
        <p:txBody>
          <a:bodyPr/>
          <a:lstStyle/>
          <a:p>
            <a:r>
              <a:rPr lang="fi-FI" dirty="0" smtClean="0"/>
              <a:t>Mene parin kanssa vastakkain istumaan</a:t>
            </a:r>
          </a:p>
          <a:p>
            <a:r>
              <a:rPr lang="fi-FI" dirty="0" smtClean="0"/>
              <a:t>Keskustelkaa 3 minuuttia aiheesta ”minun lapsuuteni”</a:t>
            </a:r>
          </a:p>
          <a:p>
            <a:endParaRPr lang="fi-FI" dirty="0"/>
          </a:p>
          <a:p>
            <a:endParaRPr lang="fi-FI" dirty="0" smtClean="0"/>
          </a:p>
          <a:p>
            <a:r>
              <a:rPr lang="fi-FI" dirty="0" smtClean="0"/>
              <a:t>Kirjoita ylös ja analysoi millaisia tunteita parillasi oli keskustelun aikana. (mieti eleitä, ilmeitä, asentoa, puhetapaa, jne.) Käytä apuna s. 99 </a:t>
            </a:r>
            <a:r>
              <a:rPr lang="fi-FI" u="sng" dirty="0" smtClean="0"/>
              <a:t>tunneviestinnän keinoja.</a:t>
            </a:r>
          </a:p>
          <a:p>
            <a:r>
              <a:rPr lang="fi-FI" dirty="0" smtClean="0"/>
              <a:t>Millaisia tunteita itselläsi oli keskustelun aikana.</a:t>
            </a:r>
          </a:p>
          <a:p>
            <a:endParaRPr lang="fi-FI" dirty="0"/>
          </a:p>
        </p:txBody>
      </p:sp>
    </p:spTree>
    <p:extLst>
      <p:ext uri="{BB962C8B-B14F-4D97-AF65-F5344CB8AC3E}">
        <p14:creationId xmlns:p14="http://schemas.microsoft.com/office/powerpoint/2010/main" val="19874057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Tunteet heijastuvat ihmisen käytökseen</a:t>
            </a:r>
            <a:endParaRPr lang="fi-FI" dirty="0"/>
          </a:p>
        </p:txBody>
      </p:sp>
      <p:sp>
        <p:nvSpPr>
          <p:cNvPr id="3" name="Sisällön paikkamerkki 2"/>
          <p:cNvSpPr>
            <a:spLocks noGrp="1"/>
          </p:cNvSpPr>
          <p:nvPr>
            <p:ph idx="1"/>
          </p:nvPr>
        </p:nvSpPr>
        <p:spPr>
          <a:xfrm>
            <a:off x="838200" y="1825625"/>
            <a:ext cx="10515600" cy="4843030"/>
          </a:xfrm>
        </p:spPr>
        <p:txBody>
          <a:bodyPr>
            <a:normAutofit lnSpcReduction="10000"/>
          </a:bodyPr>
          <a:lstStyle/>
          <a:p>
            <a:r>
              <a:rPr lang="fi-FI" dirty="0" smtClean="0"/>
              <a:t>Millaisena käytöksenä seuraavat tunteet voivat ilmetä?</a:t>
            </a:r>
          </a:p>
          <a:p>
            <a:pPr marL="0" indent="0">
              <a:buNone/>
            </a:pPr>
            <a:endParaRPr lang="fi-FI" dirty="0"/>
          </a:p>
          <a:p>
            <a:pPr>
              <a:buFontTx/>
              <a:buChar char="-"/>
            </a:pPr>
            <a:r>
              <a:rPr lang="fi-FI" dirty="0" smtClean="0"/>
              <a:t>Pelko</a:t>
            </a:r>
          </a:p>
          <a:p>
            <a:pPr>
              <a:buFontTx/>
              <a:buChar char="-"/>
            </a:pPr>
            <a:r>
              <a:rPr lang="fi-FI" dirty="0" smtClean="0"/>
              <a:t>Suru</a:t>
            </a:r>
          </a:p>
          <a:p>
            <a:pPr>
              <a:buFontTx/>
              <a:buChar char="-"/>
            </a:pPr>
            <a:r>
              <a:rPr lang="fi-FI" dirty="0" smtClean="0"/>
              <a:t>Ahdistus</a:t>
            </a:r>
          </a:p>
          <a:p>
            <a:pPr>
              <a:buFontTx/>
              <a:buChar char="-"/>
            </a:pPr>
            <a:r>
              <a:rPr lang="fi-FI" dirty="0" smtClean="0"/>
              <a:t>Onnellisuus</a:t>
            </a:r>
          </a:p>
          <a:p>
            <a:pPr>
              <a:buFontTx/>
              <a:buChar char="-"/>
            </a:pPr>
            <a:r>
              <a:rPr lang="fi-FI" dirty="0" smtClean="0"/>
              <a:t>Häpeä</a:t>
            </a:r>
          </a:p>
          <a:p>
            <a:pPr>
              <a:buFontTx/>
              <a:buChar char="-"/>
            </a:pPr>
            <a:endParaRPr lang="fi-FI" dirty="0" smtClean="0"/>
          </a:p>
          <a:p>
            <a:pPr>
              <a:buFontTx/>
              <a:buChar char="-"/>
            </a:pPr>
            <a:r>
              <a:rPr lang="fi-FI" dirty="0" smtClean="0"/>
              <a:t>Muista että kaikissa vuorovaikutustilanteissa tunteet vaikuttavat siihen miten ihminen käyttäytyy</a:t>
            </a:r>
            <a:r>
              <a:rPr lang="fi-FI" dirty="0" smtClean="0">
                <a:sym typeface="Wingdings" panose="05000000000000000000" pitchFamily="2" charset="2"/>
              </a:rPr>
              <a:t> usein ei käytös ei vastaa tunnetta.</a:t>
            </a:r>
            <a:endParaRPr lang="fi-FI" dirty="0"/>
          </a:p>
          <a:p>
            <a:pPr>
              <a:buFontTx/>
              <a:buChar char="-"/>
            </a:pPr>
            <a:endParaRPr lang="fi-FI" dirty="0" smtClean="0"/>
          </a:p>
          <a:p>
            <a:pPr marL="0" indent="0">
              <a:buNone/>
            </a:pPr>
            <a:endParaRPr lang="fi-FI" dirty="0"/>
          </a:p>
        </p:txBody>
      </p:sp>
    </p:spTree>
    <p:extLst>
      <p:ext uri="{BB962C8B-B14F-4D97-AF65-F5344CB8AC3E}">
        <p14:creationId xmlns:p14="http://schemas.microsoft.com/office/powerpoint/2010/main" val="34805632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Tunnetaidot vahvistavat hyvinvointia</a:t>
            </a:r>
            <a:endParaRPr lang="fi-FI" dirty="0"/>
          </a:p>
        </p:txBody>
      </p:sp>
      <p:sp>
        <p:nvSpPr>
          <p:cNvPr id="3" name="Sisällön paikkamerkki 2"/>
          <p:cNvSpPr>
            <a:spLocks noGrp="1"/>
          </p:cNvSpPr>
          <p:nvPr>
            <p:ph idx="1"/>
          </p:nvPr>
        </p:nvSpPr>
        <p:spPr/>
        <p:txBody>
          <a:bodyPr/>
          <a:lstStyle/>
          <a:p>
            <a:r>
              <a:rPr lang="fi-FI" dirty="0" smtClean="0"/>
              <a:t>Tunnetaidot kehittyvät havainnoimalla omia reaktioita, tunteita ja tapoja käyttäytyä.</a:t>
            </a:r>
          </a:p>
          <a:p>
            <a:endParaRPr lang="fi-FI" dirty="0" smtClean="0"/>
          </a:p>
          <a:p>
            <a:r>
              <a:rPr lang="fi-FI" dirty="0" smtClean="0"/>
              <a:t>Kun tunnistat omia tunteita, voit myös oppia tunnistamaan muiden tunnetiloja, säädellä niitä, sekä asettua toisen ihmisen asemaan.</a:t>
            </a:r>
          </a:p>
          <a:p>
            <a:endParaRPr lang="fi-FI" dirty="0"/>
          </a:p>
          <a:p>
            <a:r>
              <a:rPr lang="fi-FI" dirty="0" smtClean="0"/>
              <a:t>Huono kyky tunnistaa tunteita, johtaa tutkimusten mukaan helpommin väkivaltaan ja päihderiippuvuuksiin. Miksi?</a:t>
            </a:r>
            <a:endParaRPr lang="fi-FI" dirty="0"/>
          </a:p>
        </p:txBody>
      </p:sp>
    </p:spTree>
    <p:extLst>
      <p:ext uri="{BB962C8B-B14F-4D97-AF65-F5344CB8AC3E}">
        <p14:creationId xmlns:p14="http://schemas.microsoft.com/office/powerpoint/2010/main" val="26370988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Minä-viestit</a:t>
            </a:r>
            <a:endParaRPr lang="fi-FI" dirty="0"/>
          </a:p>
        </p:txBody>
      </p:sp>
      <p:sp>
        <p:nvSpPr>
          <p:cNvPr id="3" name="Sisällön paikkamerkki 2"/>
          <p:cNvSpPr>
            <a:spLocks noGrp="1"/>
          </p:cNvSpPr>
          <p:nvPr>
            <p:ph idx="1"/>
          </p:nvPr>
        </p:nvSpPr>
        <p:spPr/>
        <p:txBody>
          <a:bodyPr>
            <a:normAutofit/>
          </a:bodyPr>
          <a:lstStyle/>
          <a:p>
            <a:r>
              <a:rPr lang="fi-FI" dirty="0" smtClean="0"/>
              <a:t>Minä-viestit </a:t>
            </a:r>
            <a:r>
              <a:rPr lang="fi-FI" dirty="0"/>
              <a:t>kuvaavat puhujan sisäistä todellisuutta: tunteita, ajatuksia ja sitä, mitä hän pitää tärkeänä. Niihin ei sisälly arviointeja, tuomiota tai tulkintoja toisista. </a:t>
            </a:r>
            <a:endParaRPr lang="fi-FI" dirty="0" smtClean="0"/>
          </a:p>
          <a:p>
            <a:r>
              <a:rPr lang="fi-FI" dirty="0" smtClean="0"/>
              <a:t>Useimmissa </a:t>
            </a:r>
            <a:r>
              <a:rPr lang="fi-FI" dirty="0"/>
              <a:t>tilanteissa </a:t>
            </a:r>
            <a:r>
              <a:rPr lang="fi-FI" dirty="0" smtClean="0"/>
              <a:t>minä-viestien </a:t>
            </a:r>
            <a:r>
              <a:rPr lang="fi-FI" dirty="0"/>
              <a:t>lähettäminen herättää toisissa arvostusta, hyväksyntää ja yhteistyöhalukkuutta</a:t>
            </a:r>
            <a:r>
              <a:rPr lang="fi-FI" dirty="0" smtClean="0"/>
              <a:t>.</a:t>
            </a:r>
          </a:p>
          <a:p>
            <a:r>
              <a:rPr lang="fi-FI" dirty="0" smtClean="0"/>
              <a:t> </a:t>
            </a:r>
            <a:r>
              <a:rPr lang="fi-FI" dirty="0"/>
              <a:t>Ongelmatilanteissa </a:t>
            </a:r>
            <a:r>
              <a:rPr lang="fi-FI" dirty="0" smtClean="0"/>
              <a:t>minä-viestit </a:t>
            </a:r>
            <a:r>
              <a:rPr lang="fi-FI" dirty="0"/>
              <a:t>jättävät ratkaisun oivaltamisen ja tekemisen kuulijalle. </a:t>
            </a:r>
            <a:r>
              <a:rPr lang="fi-FI" dirty="0" smtClean="0"/>
              <a:t>– ei hyökkäävää asennetta!</a:t>
            </a:r>
          </a:p>
          <a:p>
            <a:r>
              <a:rPr lang="fi-FI" dirty="0" smtClean="0"/>
              <a:t> </a:t>
            </a:r>
            <a:r>
              <a:rPr lang="fi-FI" dirty="0"/>
              <a:t>Komentaminen, uhkailu tai loukkaukset eivät kuulu avoimeen keskusteluun. </a:t>
            </a:r>
            <a:r>
              <a:rPr lang="fi-FI" dirty="0" smtClean="0">
                <a:sym typeface="Wingdings" panose="05000000000000000000" pitchFamily="2" charset="2"/>
              </a:rPr>
              <a:t>ei tarvetta puolustautumiseen</a:t>
            </a:r>
            <a:endParaRPr lang="fi-FI" dirty="0"/>
          </a:p>
        </p:txBody>
      </p:sp>
    </p:spTree>
    <p:extLst>
      <p:ext uri="{BB962C8B-B14F-4D97-AF65-F5344CB8AC3E}">
        <p14:creationId xmlns:p14="http://schemas.microsoft.com/office/powerpoint/2010/main" val="369739521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87"/>
        <p:cNvGrpSpPr/>
        <p:nvPr/>
      </p:nvGrpSpPr>
      <p:grpSpPr>
        <a:xfrm>
          <a:off x="0" y="0"/>
          <a:ext cx="0" cy="0"/>
          <a:chOff x="0" y="0"/>
          <a:chExt cx="0" cy="0"/>
        </a:xfrm>
      </p:grpSpPr>
      <p:sp>
        <p:nvSpPr>
          <p:cNvPr id="188" name="Google Shape;188;p27"/>
          <p:cNvSpPr txBox="1">
            <a:spLocks noGrp="1"/>
          </p:cNvSpPr>
          <p:nvPr>
            <p:ph type="body" idx="1"/>
          </p:nvPr>
        </p:nvSpPr>
        <p:spPr>
          <a:xfrm>
            <a:off x="1163782" y="387927"/>
            <a:ext cx="9440418" cy="1985818"/>
          </a:xfrm>
          <a:prstGeom prst="rect">
            <a:avLst/>
          </a:prstGeom>
        </p:spPr>
        <p:txBody>
          <a:bodyPr spcFirstLastPara="1" vert="horz" wrap="square" lIns="91425" tIns="91425" rIns="91425" bIns="91425" rtlCol="0" anchor="t" anchorCtr="0">
            <a:noAutofit/>
          </a:bodyPr>
          <a:lstStyle/>
          <a:p>
            <a:pPr marL="0" indent="0">
              <a:spcBef>
                <a:spcPts val="480"/>
              </a:spcBef>
              <a:buNone/>
            </a:pPr>
            <a:r>
              <a:rPr lang="fi-FI" sz="1800" dirty="0" smtClean="0">
                <a:hlinkClick r:id="rId3"/>
              </a:rPr>
              <a:t>https</a:t>
            </a:r>
            <a:r>
              <a:rPr lang="fi-FI" sz="1800" dirty="0">
                <a:hlinkClick r:id="rId3"/>
              </a:rPr>
              <a:t>://www.edu.fi/teemat/laatualiikuntakasvatukseen/tunne_ja_vuorovaikutustaidot/selkea_ajatusten_ilmaisu</a:t>
            </a:r>
            <a:endParaRPr sz="1800" dirty="0"/>
          </a:p>
          <a:p>
            <a:pPr marL="0" indent="0">
              <a:spcBef>
                <a:spcPts val="480"/>
              </a:spcBef>
              <a:buClr>
                <a:schemeClr val="dk1"/>
              </a:buClr>
              <a:buSzPts val="1100"/>
              <a:buNone/>
            </a:pPr>
            <a:endParaRPr lang="fi-FI" sz="3600" b="1" dirty="0" smtClean="0">
              <a:solidFill>
                <a:srgbClr val="6AA84F"/>
              </a:solidFill>
            </a:endParaRPr>
          </a:p>
          <a:p>
            <a:pPr marL="0" indent="0">
              <a:spcBef>
                <a:spcPts val="480"/>
              </a:spcBef>
              <a:buClr>
                <a:schemeClr val="dk1"/>
              </a:buClr>
              <a:buSzPts val="1100"/>
              <a:buNone/>
            </a:pPr>
            <a:r>
              <a:rPr lang="fi-FI" sz="3600" b="1" dirty="0" smtClean="0">
                <a:solidFill>
                  <a:srgbClr val="6AA84F"/>
                </a:solidFill>
              </a:rPr>
              <a:t>Minä </a:t>
            </a:r>
            <a:r>
              <a:rPr lang="fi-FI" sz="3600" b="1" dirty="0">
                <a:solidFill>
                  <a:srgbClr val="6AA84F"/>
                </a:solidFill>
              </a:rPr>
              <a:t>- viestit</a:t>
            </a:r>
            <a:r>
              <a:rPr lang="fi-FI" sz="3600" dirty="0"/>
              <a:t> </a:t>
            </a:r>
            <a:endParaRPr lang="fi-FI" sz="3600" dirty="0" smtClean="0"/>
          </a:p>
          <a:p>
            <a:pPr marL="0" indent="0">
              <a:spcBef>
                <a:spcPts val="480"/>
              </a:spcBef>
              <a:buClr>
                <a:schemeClr val="dk1"/>
              </a:buClr>
              <a:buSzPts val="1100"/>
              <a:buNone/>
            </a:pPr>
            <a:endParaRPr sz="2400" dirty="0">
              <a:solidFill>
                <a:srgbClr val="FF00FF"/>
              </a:solidFill>
            </a:endParaRPr>
          </a:p>
          <a:p>
            <a:pPr marL="0" indent="0">
              <a:spcBef>
                <a:spcPts val="0"/>
              </a:spcBef>
              <a:buClr>
                <a:schemeClr val="dk1"/>
              </a:buClr>
              <a:buSzPts val="1100"/>
              <a:buNone/>
            </a:pPr>
            <a:endParaRPr sz="3600" dirty="0"/>
          </a:p>
        </p:txBody>
      </p:sp>
      <p:sp>
        <p:nvSpPr>
          <p:cNvPr id="6" name="Rectangle 3"/>
          <p:cNvSpPr>
            <a:spLocks noChangeArrowheads="1"/>
          </p:cNvSpPr>
          <p:nvPr/>
        </p:nvSpPr>
        <p:spPr bwMode="auto">
          <a:xfrm>
            <a:off x="1089891" y="2512833"/>
            <a:ext cx="8137236" cy="3477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sz="2000" b="0" i="0" u="none" strike="noStrike" cap="none" normalizeH="0" baseline="0" dirty="0" smtClean="0">
                <a:ln>
                  <a:noFill/>
                </a:ln>
                <a:solidFill>
                  <a:srgbClr val="343434"/>
                </a:solidFill>
                <a:effectLst/>
                <a:latin typeface="Arial" panose="020B0604020202020204" pitchFamily="34" charset="0"/>
                <a:cs typeface="Arial" panose="020B0604020202020204" pitchFamily="34" charset="0"/>
              </a:rPr>
              <a:t>Minä-viestit voidaan jakaa myönteisiin, selittäviin, kantaaottaviin, ennakoiviin ja ongelmiin tarttuviin. Ongelmaan tarttuva minä-viesti on oivallinen työkalu kaikkiin</a:t>
            </a:r>
            <a:r>
              <a:rPr kumimoji="0" lang="fi-FI" altLang="fi-FI" sz="2000" b="0" i="0" u="none" strike="noStrike" cap="none" normalizeH="0" dirty="0" smtClean="0">
                <a:ln>
                  <a:noFill/>
                </a:ln>
                <a:solidFill>
                  <a:srgbClr val="343434"/>
                </a:solidFill>
                <a:effectLst/>
                <a:latin typeface="Arial" panose="020B0604020202020204" pitchFamily="34" charset="0"/>
                <a:cs typeface="Arial" panose="020B0604020202020204" pitchFamily="34" charset="0"/>
              </a:rPr>
              <a:t> vuorovaikutustilanteisiin</a:t>
            </a:r>
            <a:r>
              <a:rPr kumimoji="0" lang="fi-FI" altLang="fi-FI" sz="2000" b="0" i="0" u="none" strike="noStrike" cap="none" normalizeH="0" baseline="0" dirty="0" smtClean="0">
                <a:ln>
                  <a:noFill/>
                </a:ln>
                <a:solidFill>
                  <a:srgbClr val="343434"/>
                </a:solidFill>
                <a:effectLst/>
                <a:latin typeface="Arial" panose="020B0604020202020204" pitchFamily="34" charset="0"/>
                <a:cs typeface="Arial" panose="020B0604020202020204" pitchFamily="34" charset="0"/>
              </a:rPr>
              <a:t>. Se soveltuu tilanteisiin, jotka</a:t>
            </a:r>
            <a:r>
              <a:rPr kumimoji="0" lang="fi-FI" altLang="fi-FI" sz="2000" b="0" i="0" u="none" strike="noStrike" cap="none" normalizeH="0" dirty="0" smtClean="0">
                <a:ln>
                  <a:noFill/>
                </a:ln>
                <a:solidFill>
                  <a:srgbClr val="343434"/>
                </a:solidFill>
                <a:effectLst/>
                <a:latin typeface="Arial" panose="020B0604020202020204" pitchFamily="34" charset="0"/>
                <a:cs typeface="Arial" panose="020B0604020202020204" pitchFamily="34" charset="0"/>
              </a:rPr>
              <a:t> toinen</a:t>
            </a:r>
            <a:r>
              <a:rPr kumimoji="0" lang="fi-FI" altLang="fi-FI" sz="2000" b="0" i="0" u="none" strike="noStrike" cap="none" normalizeH="0" baseline="0" dirty="0" smtClean="0">
                <a:ln>
                  <a:noFill/>
                </a:ln>
                <a:solidFill>
                  <a:srgbClr val="343434"/>
                </a:solidFill>
                <a:effectLst/>
                <a:latin typeface="Arial" panose="020B0604020202020204" pitchFamily="34" charset="0"/>
                <a:cs typeface="Arial" panose="020B0604020202020204" pitchFamily="34" charset="0"/>
              </a:rPr>
              <a:t> kokee ongelmallisiksi mutta vastapuoli taas välttämättä ei. Viestissä on kolme osaa: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fi-FI" altLang="fi-FI" sz="2000" b="0" i="0" u="none" strike="noStrike" cap="none" normalizeH="0" baseline="0" dirty="0" smtClean="0">
              <a:ln>
                <a:noFill/>
              </a:ln>
              <a:solidFill>
                <a:schemeClr val="tx1"/>
              </a:solidFill>
              <a:effectLst/>
            </a:endParaRPr>
          </a:p>
          <a:p>
            <a:pPr marR="0" lvl="0" algn="l" defTabSz="914400" rtl="0" eaLnBrk="0" fontAlgn="base" latinLnBrk="0" hangingPunct="0">
              <a:lnSpc>
                <a:spcPct val="100000"/>
              </a:lnSpc>
              <a:spcBef>
                <a:spcPct val="0"/>
              </a:spcBef>
              <a:spcAft>
                <a:spcPct val="0"/>
              </a:spcAft>
              <a:buClrTx/>
              <a:buSzTx/>
              <a:tabLst/>
            </a:pPr>
            <a:r>
              <a:rPr kumimoji="0" lang="fi-FI" altLang="fi-FI" sz="2000" b="0" i="0" u="none" strike="noStrike" cap="none" normalizeH="0" baseline="0" dirty="0" smtClean="0">
                <a:ln>
                  <a:noFill/>
                </a:ln>
                <a:solidFill>
                  <a:srgbClr val="343434"/>
                </a:solidFill>
                <a:effectLst/>
                <a:latin typeface="Arial" panose="020B0604020202020204" pitchFamily="34" charset="0"/>
              </a:rPr>
              <a:t>1. Ongelmallisen tilanteen kuvaus: </a:t>
            </a:r>
            <a:r>
              <a:rPr kumimoji="0" lang="fi-FI" altLang="fi-FI" sz="2000" b="0" i="1" u="none" strike="noStrike" cap="none" normalizeH="0" baseline="0" dirty="0" smtClean="0">
                <a:ln>
                  <a:noFill/>
                </a:ln>
                <a:solidFill>
                  <a:srgbClr val="343434"/>
                </a:solidFill>
                <a:effectLst/>
                <a:latin typeface="Arial" panose="020B0604020202020204" pitchFamily="34" charset="0"/>
              </a:rPr>
              <a:t>Nyt on luokassa niin kova meteli</a:t>
            </a:r>
          </a:p>
          <a:p>
            <a:pPr marR="0" lvl="0" algn="l" defTabSz="914400" rtl="0" eaLnBrk="0" fontAlgn="base" latinLnBrk="0" hangingPunct="0">
              <a:lnSpc>
                <a:spcPct val="100000"/>
              </a:lnSpc>
              <a:spcBef>
                <a:spcPct val="0"/>
              </a:spcBef>
              <a:spcAft>
                <a:spcPct val="0"/>
              </a:spcAft>
              <a:buClrTx/>
              <a:buSzTx/>
              <a:tabLst/>
            </a:pPr>
            <a:r>
              <a:rPr kumimoji="0" lang="fi-FI" altLang="fi-FI" sz="2000" b="0" i="1" u="none" strike="noStrike" cap="none" normalizeH="0" baseline="0" dirty="0" smtClean="0">
                <a:ln>
                  <a:noFill/>
                </a:ln>
                <a:solidFill>
                  <a:srgbClr val="343434"/>
                </a:solidFill>
                <a:effectLst/>
                <a:latin typeface="Arial" panose="020B0604020202020204" pitchFamily="34" charset="0"/>
              </a:rPr>
              <a:t/>
            </a:r>
            <a:br>
              <a:rPr kumimoji="0" lang="fi-FI" altLang="fi-FI" sz="2000" b="0" i="1" u="none" strike="noStrike" cap="none" normalizeH="0" baseline="0" dirty="0" smtClean="0">
                <a:ln>
                  <a:noFill/>
                </a:ln>
                <a:solidFill>
                  <a:srgbClr val="343434"/>
                </a:solidFill>
                <a:effectLst/>
                <a:latin typeface="Arial" panose="020B0604020202020204" pitchFamily="34" charset="0"/>
              </a:rPr>
            </a:br>
            <a:r>
              <a:rPr kumimoji="0" lang="fi-FI" altLang="fi-FI" sz="2000" b="0" i="0" u="none" strike="noStrike" cap="none" normalizeH="0" baseline="0" dirty="0" smtClean="0">
                <a:ln>
                  <a:noFill/>
                </a:ln>
                <a:solidFill>
                  <a:srgbClr val="343434"/>
                </a:solidFill>
                <a:effectLst/>
                <a:latin typeface="Arial" panose="020B0604020202020204" pitchFamily="34" charset="0"/>
              </a:rPr>
              <a:t>2. Tilanteen vaikutukset sinuun:  </a:t>
            </a:r>
            <a:r>
              <a:rPr kumimoji="0" lang="fi-FI" altLang="fi-FI" sz="2000" b="0" i="1" u="none" strike="noStrike" cap="none" normalizeH="0" baseline="0" dirty="0" smtClean="0">
                <a:ln>
                  <a:noFill/>
                </a:ln>
                <a:solidFill>
                  <a:srgbClr val="343434"/>
                </a:solidFill>
                <a:effectLst/>
                <a:latin typeface="Arial" panose="020B0604020202020204" pitchFamily="34" charset="0"/>
              </a:rPr>
              <a:t>ettei ääneni kuulu</a:t>
            </a:r>
          </a:p>
          <a:p>
            <a:pPr marR="0" lvl="0" algn="l" defTabSz="914400" rtl="0" eaLnBrk="0" fontAlgn="base" latinLnBrk="0" hangingPunct="0">
              <a:lnSpc>
                <a:spcPct val="100000"/>
              </a:lnSpc>
              <a:spcBef>
                <a:spcPct val="0"/>
              </a:spcBef>
              <a:spcAft>
                <a:spcPct val="0"/>
              </a:spcAft>
              <a:buClrTx/>
              <a:buSzTx/>
              <a:tabLst/>
            </a:pPr>
            <a:r>
              <a:rPr kumimoji="0" lang="fi-FI" altLang="fi-FI" sz="2000" b="0" i="0" u="none" strike="noStrike" cap="none" normalizeH="0" baseline="0" dirty="0" smtClean="0">
                <a:ln>
                  <a:noFill/>
                </a:ln>
                <a:solidFill>
                  <a:srgbClr val="343434"/>
                </a:solidFill>
                <a:effectLst/>
                <a:latin typeface="Arial" panose="020B0604020202020204" pitchFamily="34" charset="0"/>
              </a:rPr>
              <a:t/>
            </a:r>
            <a:br>
              <a:rPr kumimoji="0" lang="fi-FI" altLang="fi-FI" sz="2000" b="0" i="0" u="none" strike="noStrike" cap="none" normalizeH="0" baseline="0" dirty="0" smtClean="0">
                <a:ln>
                  <a:noFill/>
                </a:ln>
                <a:solidFill>
                  <a:srgbClr val="343434"/>
                </a:solidFill>
                <a:effectLst/>
                <a:latin typeface="Arial" panose="020B0604020202020204" pitchFamily="34" charset="0"/>
              </a:rPr>
            </a:br>
            <a:r>
              <a:rPr kumimoji="0" lang="fi-FI" altLang="fi-FI" sz="2000" b="0" i="0" u="none" strike="noStrike" cap="none" normalizeH="0" baseline="0" dirty="0" smtClean="0">
                <a:ln>
                  <a:noFill/>
                </a:ln>
                <a:solidFill>
                  <a:srgbClr val="343434"/>
                </a:solidFill>
                <a:effectLst/>
                <a:latin typeface="Arial" panose="020B0604020202020204" pitchFamily="34" charset="0"/>
              </a:rPr>
              <a:t>3. Tilanteen aiheuttamat tunteet:  </a:t>
            </a:r>
            <a:r>
              <a:rPr kumimoji="0" lang="fi-FI" altLang="fi-FI" sz="2000" b="0" i="1" u="none" strike="noStrike" cap="none" normalizeH="0" baseline="0" dirty="0" smtClean="0">
                <a:ln>
                  <a:noFill/>
                </a:ln>
                <a:solidFill>
                  <a:srgbClr val="343434"/>
                </a:solidFill>
                <a:effectLst/>
                <a:latin typeface="Arial" panose="020B0604020202020204" pitchFamily="34" charset="0"/>
              </a:rPr>
              <a:t>ja se turhauttaa minua.</a:t>
            </a:r>
            <a:endParaRPr kumimoji="0" lang="fi-FI" altLang="fi-FI" sz="20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1041468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88">
                                            <p:txEl>
                                              <p:pRg st="0" end="0"/>
                                            </p:txEl>
                                          </p:spTgt>
                                        </p:tgtEl>
                                        <p:attrNameLst>
                                          <p:attrName>style.visibility</p:attrName>
                                        </p:attrNameLst>
                                      </p:cBhvr>
                                      <p:to>
                                        <p:strVal val="visible"/>
                                      </p:to>
                                    </p:set>
                                    <p:animEffect transition="in" filter="fade">
                                      <p:cBhvr>
                                        <p:cTn id="7" dur="1000"/>
                                        <p:tgtEl>
                                          <p:spTgt spid="18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88">
                                            <p:txEl>
                                              <p:pRg st="2" end="2"/>
                                            </p:txEl>
                                          </p:spTgt>
                                        </p:tgtEl>
                                        <p:attrNameLst>
                                          <p:attrName>style.visibility</p:attrName>
                                        </p:attrNameLst>
                                      </p:cBhvr>
                                      <p:to>
                                        <p:strVal val="visible"/>
                                      </p:to>
                                    </p:set>
                                    <p:animEffect transition="in" filter="fade">
                                      <p:cBhvr>
                                        <p:cTn id="12" dur="1000"/>
                                        <p:tgtEl>
                                          <p:spTgt spid="18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Esimerkki</a:t>
            </a:r>
            <a:endParaRPr lang="fi-FI" dirty="0"/>
          </a:p>
        </p:txBody>
      </p:sp>
      <p:sp>
        <p:nvSpPr>
          <p:cNvPr id="3" name="Sisällön paikkamerkki 2"/>
          <p:cNvSpPr>
            <a:spLocks noGrp="1"/>
          </p:cNvSpPr>
          <p:nvPr>
            <p:ph idx="1"/>
          </p:nvPr>
        </p:nvSpPr>
        <p:spPr/>
        <p:txBody>
          <a:bodyPr/>
          <a:lstStyle/>
          <a:p>
            <a:pPr marL="0" indent="0">
              <a:buNone/>
            </a:pPr>
            <a:r>
              <a:rPr lang="fi-FI" i="1" dirty="0" smtClean="0"/>
              <a:t>Oli </a:t>
            </a:r>
            <a:r>
              <a:rPr lang="fi-FI" i="1" dirty="0"/>
              <a:t>aerobic-tunti. Kolme tyttöä eivät sairauden vuoksi osallistuneet tuntiin, vaan he istuivat penkillä salin perällä. Koko tunnin ajan penkiltä kuului sipinää ja supinaa, ja siellä näytti riittävän kaikenlaista äänekästä puuhaa. Tunnin lopussa sanoin sairaille: ”Olen todella kiukkuinen siitä, että puhuitte kovalla äänellä tunnilla. Sekosin askelissa enkä pysynyt aina musiikissa mukana. Pidin huonomman aerobicin kuin tavallisesti ja se harmittaa minua.” Tytöt olivat hetken hiljaa ja pyysivät sitten kuin yhdestä suusta anteeksi ja poistuivat hämillään salista. Itsekin olin hieman hämilläni mutta samalla iloinen tyttöjen reaktiosta, sillä spontaani anteeksipyytäminen on harvinaista koulumaailmassa. (MK)</a:t>
            </a:r>
          </a:p>
        </p:txBody>
      </p:sp>
    </p:spTree>
    <p:extLst>
      <p:ext uri="{BB962C8B-B14F-4D97-AF65-F5344CB8AC3E}">
        <p14:creationId xmlns:p14="http://schemas.microsoft.com/office/powerpoint/2010/main" val="95700889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Minä- viesti harjoitus</a:t>
            </a:r>
            <a:endParaRPr lang="fi-FI" dirty="0"/>
          </a:p>
        </p:txBody>
      </p:sp>
      <p:sp>
        <p:nvSpPr>
          <p:cNvPr id="3" name="Sisällön paikkamerkki 2"/>
          <p:cNvSpPr>
            <a:spLocks noGrp="1"/>
          </p:cNvSpPr>
          <p:nvPr>
            <p:ph idx="1"/>
          </p:nvPr>
        </p:nvSpPr>
        <p:spPr/>
        <p:txBody>
          <a:bodyPr/>
          <a:lstStyle/>
          <a:p>
            <a:pPr marL="0" indent="0">
              <a:buNone/>
            </a:pPr>
            <a:r>
              <a:rPr lang="fi-FI" dirty="0" smtClean="0"/>
              <a:t>-Keksikää parin kanssa vuorovaikutustilanne (dialogi) jossa käytätte minä-viestiä. </a:t>
            </a:r>
          </a:p>
          <a:p>
            <a:pPr marL="0" indent="0">
              <a:buNone/>
            </a:pPr>
            <a:endParaRPr lang="fi-FI" dirty="0"/>
          </a:p>
          <a:p>
            <a:pPr marL="0" indent="0">
              <a:buNone/>
            </a:pPr>
            <a:r>
              <a:rPr lang="fi-FI" dirty="0" smtClean="0"/>
              <a:t>Tehtävä kotiin!</a:t>
            </a:r>
          </a:p>
          <a:p>
            <a:pPr marL="0" indent="0">
              <a:buNone/>
            </a:pPr>
            <a:endParaRPr lang="fi-FI" dirty="0"/>
          </a:p>
          <a:p>
            <a:pPr marL="0" indent="0">
              <a:buNone/>
            </a:pPr>
            <a:r>
              <a:rPr lang="fi-FI" dirty="0" smtClean="0"/>
              <a:t>Käytä minä-viestiä seuraavassa ristiriitatilanteessa vanhempien, kumppanin, ystävän, tms. kanssa.</a:t>
            </a:r>
          </a:p>
          <a:p>
            <a:pPr marL="0" indent="0">
              <a:buNone/>
            </a:pPr>
            <a:r>
              <a:rPr lang="fi-FI" dirty="0" smtClean="0"/>
              <a:t>Kerro/kirjoita mitä tapahtui.</a:t>
            </a:r>
          </a:p>
          <a:p>
            <a:pPr marL="0" indent="0">
              <a:buNone/>
            </a:pPr>
            <a:endParaRPr lang="fi-FI" dirty="0"/>
          </a:p>
          <a:p>
            <a:pPr marL="0" indent="0">
              <a:buNone/>
            </a:pPr>
            <a:endParaRPr lang="fi-FI" dirty="0"/>
          </a:p>
        </p:txBody>
      </p:sp>
    </p:spTree>
    <p:extLst>
      <p:ext uri="{BB962C8B-B14F-4D97-AF65-F5344CB8AC3E}">
        <p14:creationId xmlns:p14="http://schemas.microsoft.com/office/powerpoint/2010/main" val="36778595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1900</TotalTime>
  <Words>851</Words>
  <Application>Microsoft Office PowerPoint</Application>
  <PresentationFormat>Laajakuva</PresentationFormat>
  <Paragraphs>140</Paragraphs>
  <Slides>21</Slides>
  <Notes>8</Notes>
  <HiddenSlides>0</HiddenSlides>
  <MMClips>0</MMClips>
  <ScaleCrop>false</ScaleCrop>
  <HeadingPairs>
    <vt:vector size="6" baseType="variant">
      <vt:variant>
        <vt:lpstr>Käytetyt fontit</vt:lpstr>
      </vt:variant>
      <vt:variant>
        <vt:i4>6</vt:i4>
      </vt:variant>
      <vt:variant>
        <vt:lpstr>Teema</vt:lpstr>
      </vt:variant>
      <vt:variant>
        <vt:i4>1</vt:i4>
      </vt:variant>
      <vt:variant>
        <vt:lpstr>Dian otsikot</vt:lpstr>
      </vt:variant>
      <vt:variant>
        <vt:i4>21</vt:i4>
      </vt:variant>
    </vt:vector>
  </HeadingPairs>
  <TitlesOfParts>
    <vt:vector size="28" baseType="lpstr">
      <vt:lpstr>Arial</vt:lpstr>
      <vt:lpstr>Calibri</vt:lpstr>
      <vt:lpstr>Calibri Light</vt:lpstr>
      <vt:lpstr>Candara</vt:lpstr>
      <vt:lpstr>Tahoma</vt:lpstr>
      <vt:lpstr>Wingdings</vt:lpstr>
      <vt:lpstr>Office-teema</vt:lpstr>
      <vt:lpstr>Tunnetaidot</vt:lpstr>
      <vt:lpstr>Sosioemotionaaliset taidot ovat tärkeitä</vt:lpstr>
      <vt:lpstr>Harjoitus1.</vt:lpstr>
      <vt:lpstr>Tunteet heijastuvat ihmisen käytökseen</vt:lpstr>
      <vt:lpstr>Tunnetaidot vahvistavat hyvinvointia</vt:lpstr>
      <vt:lpstr>Minä-viestit</vt:lpstr>
      <vt:lpstr>PowerPoint-esitys</vt:lpstr>
      <vt:lpstr>Esimerkki</vt:lpstr>
      <vt:lpstr>Minä- viesti harjoitus</vt:lpstr>
      <vt:lpstr>SUTUHAKA-MALLI (s.103)</vt:lpstr>
      <vt:lpstr>Tunne alias</vt:lpstr>
      <vt:lpstr>Koulukiusaaminen</vt:lpstr>
      <vt:lpstr>KRIISIT</vt:lpstr>
      <vt:lpstr>  Traumaattinen kriisi </vt:lpstr>
      <vt:lpstr>Kehityskriisi </vt:lpstr>
      <vt:lpstr>Elämänkriisi </vt:lpstr>
      <vt:lpstr>TRAUMAATTISEN KRIISIN VAIHEET s. 137 (lievempinä myös muissa kriiseissä)</vt:lpstr>
      <vt:lpstr>Mitä tehdä kriisin sattuessa?</vt:lpstr>
      <vt:lpstr>Mistä APUA saa?  </vt:lpstr>
      <vt:lpstr>PowerPoint-esitys</vt:lpstr>
      <vt:lpstr>Tee tehtävä 6 sivulta 139</vt:lpstr>
    </vt:vector>
  </TitlesOfParts>
  <Company>Jämsän kaupunki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Tunnetaidot</dc:title>
  <dc:creator>Jouni Alhonmäki</dc:creator>
  <cp:lastModifiedBy>Jouni Alhonmäki</cp:lastModifiedBy>
  <cp:revision>20</cp:revision>
  <dcterms:created xsi:type="dcterms:W3CDTF">2019-05-06T05:48:49Z</dcterms:created>
  <dcterms:modified xsi:type="dcterms:W3CDTF">2019-05-07T13:28:51Z</dcterms:modified>
</cp:coreProperties>
</file>