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57" r:id="rId4"/>
    <p:sldId id="258" r:id="rId5"/>
    <p:sldId id="259" r:id="rId6"/>
    <p:sldId id="260" r:id="rId7"/>
    <p:sldId id="264" r:id="rId8"/>
    <p:sldId id="261" r:id="rId9"/>
    <p:sldId id="263" r:id="rId10"/>
    <p:sldId id="265" r:id="rId11"/>
    <p:sldId id="266" r:id="rId12"/>
    <p:sldId id="267" r:id="rId13"/>
    <p:sldId id="272" r:id="rId14"/>
    <p:sldId id="268" r:id="rId15"/>
    <p:sldId id="269" r:id="rId16"/>
    <p:sldId id="270" r:id="rId17"/>
    <p:sldId id="271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yöristetty suorakulmio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Pyöristetty suorakulmio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Otsikko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20" name="Alaotsikko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i-FI" smtClean="0"/>
              <a:t>Muokkaa alaotsikon perustyyliä napsautt.</a:t>
            </a:r>
            <a:endParaRPr kumimoji="0" lang="en-US"/>
          </a:p>
        </p:txBody>
      </p:sp>
      <p:sp>
        <p:nvSpPr>
          <p:cNvPr id="19" name="Päivämäärän paikkamerkki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99CB88-5E1A-4FAC-892A-60949ACB1F6F}" type="datetimeFigureOut">
              <a:rPr lang="en-US" smtClean="0"/>
              <a:pPr/>
              <a:t>10/5/2015</a:t>
            </a:fld>
            <a:endParaRPr lang="en-US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11" name="Dian numeron paikkamerkki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99CB88-5E1A-4FAC-892A-60949ACB1F6F}" type="datetimeFigureOut">
              <a:rPr lang="en-US" smtClean="0"/>
              <a:pPr/>
              <a:t>10/5/2015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99CB88-5E1A-4FAC-892A-60949ACB1F6F}" type="datetimeFigureOut">
              <a:rPr lang="en-US" smtClean="0"/>
              <a:pPr/>
              <a:t>10/5/2015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99CB88-5E1A-4FAC-892A-60949ACB1F6F}" type="datetimeFigureOut">
              <a:rPr lang="en-US" smtClean="0"/>
              <a:pPr/>
              <a:t>10/5/2015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yöristetty suorakulmio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Pyöristetty suorakulmio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99CB88-5E1A-4FAC-892A-60949ACB1F6F}" type="datetimeFigureOut">
              <a:rPr lang="en-US" smtClean="0"/>
              <a:pPr/>
              <a:t>10/5/2015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99CB88-5E1A-4FAC-892A-60949ACB1F6F}" type="datetimeFigureOut">
              <a:rPr lang="en-US" smtClean="0"/>
              <a:pPr/>
              <a:t>10/5/2015</a:t>
            </a:fld>
            <a:endParaRPr lang="en-US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99CB88-5E1A-4FAC-892A-60949ACB1F6F}" type="datetimeFigureOut">
              <a:rPr lang="en-US" smtClean="0"/>
              <a:pPr/>
              <a:t>10/5/2015</a:t>
            </a:fld>
            <a:endParaRPr lang="en-US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99CB88-5E1A-4FAC-892A-60949ACB1F6F}" type="datetimeFigureOut">
              <a:rPr lang="en-US" smtClean="0"/>
              <a:pPr/>
              <a:t>10/5/2015</a:t>
            </a:fld>
            <a:endParaRPr lang="en-US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yöristetty suorakulmio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99CB88-5E1A-4FAC-892A-60949ACB1F6F}" type="datetimeFigureOut">
              <a:rPr lang="en-US" smtClean="0"/>
              <a:pPr/>
              <a:t>10/5/2015</a:t>
            </a:fld>
            <a:endParaRPr lang="en-US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99CB88-5E1A-4FAC-892A-60949ACB1F6F}" type="datetimeFigureOut">
              <a:rPr lang="en-US" smtClean="0"/>
              <a:pPr/>
              <a:t>10/5/2015</a:t>
            </a:fld>
            <a:endParaRPr lang="en-US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yöristetty suorakulmio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Yhdestä kulmasta pyöristetty suorakulmio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99CB88-5E1A-4FAC-892A-60949ACB1F6F}" type="datetimeFigureOut">
              <a:rPr lang="en-US" smtClean="0"/>
              <a:pPr/>
              <a:t>10/5/2015</a:t>
            </a:fld>
            <a:endParaRPr lang="en-US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i-FI" smtClean="0"/>
              <a:t>Lisää kuva napsauttamalla kuvaketta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yöristetty suorakulmio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Pyöristetty suorakulmio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Otsikon paikkamerkki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4" name="Tekstin paikkamerkki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  <a:p>
            <a:pPr lvl="1" eaLnBrk="1" latinLnBrk="0" hangingPunct="1"/>
            <a:r>
              <a:rPr kumimoji="0" lang="fi-FI" smtClean="0"/>
              <a:t>toinen taso</a:t>
            </a:r>
          </a:p>
          <a:p>
            <a:pPr lvl="2" eaLnBrk="1" latinLnBrk="0" hangingPunct="1"/>
            <a:r>
              <a:rPr kumimoji="0" lang="fi-FI" smtClean="0"/>
              <a:t>kolmas taso</a:t>
            </a:r>
          </a:p>
          <a:p>
            <a:pPr lvl="3" eaLnBrk="1" latinLnBrk="0" hangingPunct="1"/>
            <a:r>
              <a:rPr kumimoji="0" lang="fi-FI" smtClean="0"/>
              <a:t>neljäs taso</a:t>
            </a:r>
          </a:p>
          <a:p>
            <a:pPr lvl="4" eaLnBrk="1" latinLnBrk="0" hangingPunct="1"/>
            <a:r>
              <a:rPr kumimoji="0" lang="fi-FI" smtClean="0"/>
              <a:t>viides taso</a:t>
            </a:r>
            <a:endParaRPr kumimoji="0" lang="en-US"/>
          </a:p>
        </p:txBody>
      </p:sp>
      <p:sp>
        <p:nvSpPr>
          <p:cNvPr id="25" name="Päivämäärän paikkamerkki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C699CB88-5E1A-4FAC-892A-60949ACB1F6F}" type="datetimeFigureOut">
              <a:rPr lang="en-US" smtClean="0"/>
              <a:pPr/>
              <a:t>10/5/2015</a:t>
            </a:fld>
            <a:endParaRPr lang="en-US"/>
          </a:p>
        </p:txBody>
      </p:sp>
      <p:sp>
        <p:nvSpPr>
          <p:cNvPr id="18" name="Alatunnisteen paikkamerkki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kumimoji="0" lang="en-US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Ihmisen toimintaa voidaan selittää monin tavoin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Miten psyykkistä tasapainoa ylläpidetään?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Mitä erilaisia tietoisia ja tiedostamattomia hallintakeinoja on olemassa?</a:t>
            </a:r>
          </a:p>
          <a:p>
            <a:pPr lvl="1"/>
            <a:r>
              <a:rPr lang="fi-FI" dirty="0" smtClean="0"/>
              <a:t>Listaa keinot ja keksikää parin kanssa esimerkkejä tilanteesta, jossa Senja on saanut psykologian </a:t>
            </a:r>
            <a:r>
              <a:rPr lang="fi-FI" smtClean="0"/>
              <a:t>kokeesta nelosen. </a:t>
            </a:r>
            <a:endParaRPr lang="fi-FI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Kognitiivinen psykologia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 smtClean="0"/>
              <a:t>Toinen maailmansota ja tekninen kehitys toivat psykologiseen tutkimukseen uusia haasteita.</a:t>
            </a:r>
          </a:p>
          <a:p>
            <a:pPr lvl="1"/>
            <a:r>
              <a:rPr lang="fi-FI" dirty="0" smtClean="0"/>
              <a:t>Inhimilliset virheet</a:t>
            </a:r>
          </a:p>
          <a:p>
            <a:r>
              <a:rPr lang="fi-FI" dirty="0" smtClean="0"/>
              <a:t>Miten ihminen ottaa vastaan tietoa ja käsittelee sitä?</a:t>
            </a:r>
          </a:p>
          <a:p>
            <a:pPr lvl="1"/>
            <a:r>
              <a:rPr lang="fi-FI" dirty="0" smtClean="0"/>
              <a:t>Ihmismieli nähtiin tietokoneen kaltaisena. </a:t>
            </a:r>
          </a:p>
          <a:p>
            <a:r>
              <a:rPr lang="fi-FI" dirty="0" smtClean="0"/>
              <a:t>Nykypsykologian keskeisimpiä suuntauksia. </a:t>
            </a:r>
          </a:p>
          <a:p>
            <a:r>
              <a:rPr lang="fi-FI" dirty="0" smtClean="0"/>
              <a:t>Ihminen rakentaa aktiivisesti tietonsa ja käsityksensä entisten kokemusten ja sosiaalisen ympäristön varassa. 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Kognitiivinen psykologia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 smtClean="0"/>
              <a:t>Sisäinen malli eli skeema </a:t>
            </a:r>
          </a:p>
          <a:p>
            <a:pPr lvl="1"/>
            <a:r>
              <a:rPr lang="fi-FI" dirty="0" smtClean="0"/>
              <a:t>Ihmisen muistiin tallentuneita ja rakentuneita käsityksiä todellisuudesta. </a:t>
            </a:r>
          </a:p>
          <a:p>
            <a:pPr lvl="1"/>
            <a:r>
              <a:rPr lang="fi-FI" dirty="0" smtClean="0"/>
              <a:t>Itse rakentamiamme</a:t>
            </a:r>
          </a:p>
          <a:p>
            <a:pPr lvl="1"/>
            <a:r>
              <a:rPr lang="fi-FI" dirty="0" smtClean="0"/>
              <a:t>Ohjaavat sitä, miten näemme maailman. </a:t>
            </a:r>
          </a:p>
          <a:p>
            <a:r>
              <a:rPr lang="fi-FI" dirty="0" err="1" smtClean="0"/>
              <a:t>Skripti</a:t>
            </a:r>
            <a:r>
              <a:rPr lang="fi-FI" dirty="0" smtClean="0"/>
              <a:t> eli tapahtumakokonaisuus, josta on mieleemme muodostunut käsitys.</a:t>
            </a:r>
          </a:p>
          <a:p>
            <a:pPr lvl="1"/>
            <a:r>
              <a:rPr lang="fi-FI" dirty="0" smtClean="0"/>
              <a:t>Oppitunti, ravintola </a:t>
            </a:r>
            <a:r>
              <a:rPr lang="fi-FI" dirty="0" smtClean="0"/>
              <a:t>illallinen, autolla ajaminen</a:t>
            </a:r>
            <a:endParaRPr lang="fi-FI" dirty="0" smtClean="0"/>
          </a:p>
          <a:p>
            <a:r>
              <a:rPr lang="fi-FI" dirty="0" smtClean="0"/>
              <a:t>Ihmiskuva: korostaa ihmisen järkevyyttä, ihminen ohjaa tietoisesti ajatteluaan ja toimintaansa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4" name="Sisällön paikkamerkki 3" descr="havkeha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42976" y="428604"/>
            <a:ext cx="6694855" cy="547244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Minäkäsitys</a:t>
            </a:r>
          </a:p>
          <a:p>
            <a:pPr lvl="1"/>
            <a:r>
              <a:rPr lang="fi-FI" dirty="0" smtClean="0"/>
              <a:t>Mitä tiedän itsestäni, ominaisuuksistani, kyvyistäni ja asenteistani. </a:t>
            </a:r>
          </a:p>
          <a:p>
            <a:pPr lvl="1"/>
            <a:r>
              <a:rPr lang="fi-FI" dirty="0" smtClean="0"/>
              <a:t>Mitä koen olevani sekä mitä voisin olla.</a:t>
            </a:r>
          </a:p>
          <a:p>
            <a:r>
              <a:rPr lang="fi-FI" dirty="0" smtClean="0"/>
              <a:t>Itsetunto</a:t>
            </a:r>
          </a:p>
          <a:p>
            <a:pPr lvl="1"/>
            <a:r>
              <a:rPr lang="fi-FI" dirty="0" smtClean="0"/>
              <a:t>Arvio itsestä sekä se miltä tuntuu olla minä.</a:t>
            </a:r>
          </a:p>
          <a:p>
            <a:pPr lvl="1"/>
            <a:r>
              <a:rPr lang="fi-FI" dirty="0" smtClean="0"/>
              <a:t>Hyvä itsetunto käsittää myönteisen minäkäsityksen sekä kyvyn hyväksyä ja tunnistaa omia heikkouksia. 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Sosiokulttuurinen psykologia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 smtClean="0"/>
              <a:t>Ihmisen toiminta nähdään sosiaalisen ympäristön ja kulttuurin muovaamana.</a:t>
            </a:r>
          </a:p>
          <a:p>
            <a:pPr lvl="1"/>
            <a:r>
              <a:rPr lang="fi-FI" dirty="0" smtClean="0"/>
              <a:t>Yksilön toimintaa ei voida ymmärtää jos ei huomioida kulttuuria. </a:t>
            </a:r>
          </a:p>
          <a:p>
            <a:r>
              <a:rPr lang="fi-FI" dirty="0" smtClean="0"/>
              <a:t>Psyykkiset toiminnot syntyvät sosiaalisen vuorovaikutuksen tuloksena. </a:t>
            </a:r>
          </a:p>
          <a:p>
            <a:pPr lvl="1"/>
            <a:r>
              <a:rPr lang="fi-FI" dirty="0" smtClean="0"/>
              <a:t>Kieli</a:t>
            </a:r>
          </a:p>
          <a:p>
            <a:r>
              <a:rPr lang="fi-FI" dirty="0" smtClean="0"/>
              <a:t>Oman kulttuurin normit ja käytänteet koetaan luonnollisina eikä niiden vaikutusta elämään huomata helposti.</a:t>
            </a:r>
          </a:p>
          <a:p>
            <a:pPr lvl="1"/>
            <a:r>
              <a:rPr lang="fi-FI" dirty="0" smtClean="0"/>
              <a:t>Länsimaalainen aikakäsitys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Sosiokulttuurinen psykologia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Oppiminen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Mikä on sinun elämässäsi ollut kaikkein merkityksellisin oppimiskokemus? Minkälaiseen tilanteeseen se on liittynyt? Oliko oppiminen tuolloin tarkoituksellista </a:t>
            </a:r>
            <a:r>
              <a:rPr lang="fi-FI" smtClean="0"/>
              <a:t>vai tahatonta?</a:t>
            </a:r>
            <a:endParaRPr lang="fi-FI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Missä määrin ihminen voi vaikuttaa omaan elämäänsä?</a:t>
            </a:r>
          </a:p>
          <a:p>
            <a:r>
              <a:rPr lang="fi-FI" dirty="0" smtClean="0"/>
              <a:t>Miten valinnanvapautta rajoittavat perimä, lapsuuden kokemukset tai nykyinen ympäristö?</a:t>
            </a:r>
            <a:endParaRPr lang="fi-FI" dirty="0"/>
          </a:p>
        </p:txBody>
      </p:sp>
    </p:spTree>
    <p:extLst>
      <p:ext uri="{BB962C8B-B14F-4D97-AF65-F5344CB8AC3E}">
        <p14:creationId xmlns="" xmlns:p14="http://schemas.microsoft.com/office/powerpoint/2010/main" val="3389023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Biologinen psykologia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770856"/>
          </a:xfrm>
        </p:spPr>
        <p:txBody>
          <a:bodyPr>
            <a:normAutofit fontScale="92500" lnSpcReduction="10000"/>
          </a:bodyPr>
          <a:lstStyle/>
          <a:p>
            <a:r>
              <a:rPr lang="fi-FI" dirty="0" smtClean="0"/>
              <a:t>Psykologia tarjoaa useita tapoja selittää käyttäytymistä.</a:t>
            </a:r>
          </a:p>
          <a:p>
            <a:r>
              <a:rPr lang="fi-FI" dirty="0" smtClean="0"/>
              <a:t>Näitä kaikkia tarvitaan kokonaiskuvan hahmottamiseksi.</a:t>
            </a:r>
          </a:p>
          <a:p>
            <a:r>
              <a:rPr lang="fi-FI" dirty="0" smtClean="0"/>
              <a:t>Psykologia tutkii niin monia eri ilmiöitä, että useita lähestymistapoja tarvitaan. </a:t>
            </a:r>
          </a:p>
          <a:p>
            <a:r>
              <a:rPr lang="fi-FI" dirty="0" smtClean="0"/>
              <a:t>Eri selitysmallit tarjoavat keinoja omien ajatusten kyseenalaistamiseen ja syventämiseen. </a:t>
            </a:r>
          </a:p>
          <a:p>
            <a:pPr lvl="1"/>
            <a:r>
              <a:rPr lang="fi-FI" dirty="0" smtClean="0"/>
              <a:t>Monipuolisia välineitä psyykkisten ilmiöiden selittämiseen. </a:t>
            </a:r>
          </a:p>
          <a:p>
            <a:r>
              <a:rPr lang="fi-FI" dirty="0" smtClean="0"/>
              <a:t>Antin tilanne s.30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Biologinen psykologia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 smtClean="0"/>
              <a:t>Käyttäytymistä ja mielen toimintaa ei voida erottaa ihmisen ruumiillisuudesta. </a:t>
            </a:r>
          </a:p>
          <a:p>
            <a:pPr lvl="1"/>
            <a:r>
              <a:rPr lang="fi-FI" dirty="0" smtClean="0"/>
              <a:t>Aivot ovat kaiken psyykkisen toiminnan edellytys. </a:t>
            </a:r>
          </a:p>
          <a:p>
            <a:r>
              <a:rPr lang="fi-FI" dirty="0" smtClean="0"/>
              <a:t>Ystävän hymyn havaitseminen ja sen herättämä ilon tunne edellyttää hermoverkkojen toimintaa. </a:t>
            </a:r>
          </a:p>
          <a:p>
            <a:pPr lvl="1"/>
            <a:r>
              <a:rPr lang="fi-FI" dirty="0" smtClean="0"/>
              <a:t>Aistimukset vastaanotetaan silmän verkkokalvolla.</a:t>
            </a:r>
          </a:p>
          <a:p>
            <a:pPr lvl="1"/>
            <a:r>
              <a:rPr lang="fi-FI" dirty="0" smtClean="0"/>
              <a:t>Verkkokalvolta hermoston muihin osiin </a:t>
            </a:r>
            <a:r>
              <a:rPr lang="fi-FI" dirty="0" smtClean="0">
                <a:sym typeface="Wingdings" panose="05000000000000000000" pitchFamily="2" charset="2"/>
              </a:rPr>
              <a:t> </a:t>
            </a:r>
            <a:r>
              <a:rPr lang="fi-FI" dirty="0" err="1" smtClean="0">
                <a:sym typeface="Wingdings" panose="05000000000000000000" pitchFamily="2" charset="2"/>
              </a:rPr>
              <a:t>esim</a:t>
            </a:r>
            <a:r>
              <a:rPr lang="fi-FI" dirty="0" smtClean="0">
                <a:sym typeface="Wingdings" panose="05000000000000000000" pitchFamily="2" charset="2"/>
              </a:rPr>
              <a:t> muoto/väri analysoidaan</a:t>
            </a:r>
          </a:p>
          <a:p>
            <a:pPr lvl="1"/>
            <a:r>
              <a:rPr lang="fi-FI" dirty="0" smtClean="0">
                <a:sym typeface="Wingdings" panose="05000000000000000000" pitchFamily="2" charset="2"/>
              </a:rPr>
              <a:t>Havainnon jäsentyminen edellyttää mm. muistiin ja kieleen liittyvien hermoverkkojen toimintaa. 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Biologinen psykologia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Evoluutiopsykologia</a:t>
            </a:r>
          </a:p>
          <a:p>
            <a:pPr lvl="1"/>
            <a:r>
              <a:rPr lang="fi-FI" dirty="0" smtClean="0"/>
              <a:t>Ihmisen käyttäytymisen ja ominaisuuksien selittäminen lajinkehityksen näkökulmasta. </a:t>
            </a:r>
          </a:p>
          <a:p>
            <a:pPr lvl="2"/>
            <a:r>
              <a:rPr lang="fi-FI" dirty="0" smtClean="0"/>
              <a:t>Henkiinjääminen, suvunjatkaminen</a:t>
            </a:r>
          </a:p>
          <a:p>
            <a:pPr lvl="2"/>
            <a:r>
              <a:rPr lang="fi-FI" dirty="0" smtClean="0"/>
              <a:t>Tunteet ovat myös kehittyneet evoluution myötä</a:t>
            </a:r>
          </a:p>
          <a:p>
            <a:r>
              <a:rPr lang="fi-FI" dirty="0" smtClean="0"/>
              <a:t>Biologinen psykologia on pystynyt selittämään monia ilmiöitä, jotka on aiemmin ymmärretty väärin.</a:t>
            </a:r>
          </a:p>
          <a:p>
            <a:pPr lvl="1"/>
            <a:r>
              <a:rPr lang="fi-FI" dirty="0" smtClean="0"/>
              <a:t>Autismi (aivojen kehityshäiriö, johon ei voida hoivalla vaikuttaa)</a:t>
            </a:r>
            <a:endParaRPr lang="fi-FI" dirty="0"/>
          </a:p>
        </p:txBody>
      </p:sp>
    </p:spTree>
    <p:extLst>
      <p:ext uri="{BB962C8B-B14F-4D97-AF65-F5344CB8AC3E}">
        <p14:creationId xmlns="" xmlns:p14="http://schemas.microsoft.com/office/powerpoint/2010/main" val="3487648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Onko aivojumppa mahdollista?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Aivot muovautuvat käytön mukaan.</a:t>
            </a:r>
          </a:p>
          <a:p>
            <a:pPr lvl="1"/>
            <a:r>
              <a:rPr lang="fi-FI" dirty="0" smtClean="0"/>
              <a:t>Hiirikoe, Lontoon taksikuskit</a:t>
            </a:r>
          </a:p>
          <a:p>
            <a:r>
              <a:rPr lang="fi-FI" dirty="0" smtClean="0"/>
              <a:t>Aivoja kehittää erilaisten taitojen harjoittelu, uuden oppiminen sekä aktiivinen toiminta haastavien tehtävien parissa. </a:t>
            </a:r>
          </a:p>
          <a:p>
            <a:r>
              <a:rPr lang="fi-FI" dirty="0" smtClean="0"/>
              <a:t>Jos haluat kehittää aivojasi, käytä niitä!</a:t>
            </a:r>
            <a:endParaRPr lang="fi-FI" dirty="0"/>
          </a:p>
        </p:txBody>
      </p:sp>
    </p:spTree>
    <p:extLst>
      <p:ext uri="{BB962C8B-B14F-4D97-AF65-F5344CB8AC3E}">
        <p14:creationId xmlns="" xmlns:p14="http://schemas.microsoft.com/office/powerpoint/2010/main" val="1577123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”Antakaa minulle kasvatettavaksi tusina terveitä lapsia ja takaan, että voin kouluttaa heistä kenestä tahansa lääkärin, tuomarin, taitelijan, kansanedustajan –jopa varkaan tai kerjäläisen, hänen perimästään tai kyvyistään riippumatta.”</a:t>
            </a:r>
          </a:p>
          <a:p>
            <a:endParaRPr lang="fi-FI" dirty="0"/>
          </a:p>
          <a:p>
            <a:pPr marL="0" indent="0">
              <a:buNone/>
            </a:pPr>
            <a:r>
              <a:rPr lang="fi-FI" dirty="0" smtClean="0"/>
              <a:t>J.B Watson vuonna 1930</a:t>
            </a:r>
            <a:endParaRPr lang="fi-FI" dirty="0"/>
          </a:p>
        </p:txBody>
      </p:sp>
    </p:spTree>
    <p:extLst>
      <p:ext uri="{BB962C8B-B14F-4D97-AF65-F5344CB8AC3E}">
        <p14:creationId xmlns="" xmlns:p14="http://schemas.microsoft.com/office/powerpoint/2010/main" val="434416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Behaviorismi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986880"/>
          </a:xfrm>
        </p:spPr>
        <p:txBody>
          <a:bodyPr>
            <a:normAutofit/>
          </a:bodyPr>
          <a:lstStyle/>
          <a:p>
            <a:r>
              <a:rPr lang="fi-FI" dirty="0" smtClean="0"/>
              <a:t>Behaviorismi korostaa ulkoista käyttäytymistä.</a:t>
            </a:r>
          </a:p>
          <a:p>
            <a:r>
              <a:rPr lang="fi-FI" dirty="0" smtClean="0"/>
              <a:t>Psykologiaa haluttiin tutkia luonnontieteiden menetelmillä, joten mieli jätettiin tutkimuksen ulkopuolelle liian epämääräisenä ja vaikeasti tutkittavana.</a:t>
            </a:r>
          </a:p>
          <a:p>
            <a:r>
              <a:rPr lang="fi-FI" dirty="0" smtClean="0"/>
              <a:t>Ihmiskuva mekaaninen: </a:t>
            </a:r>
          </a:p>
          <a:p>
            <a:pPr lvl="1"/>
            <a:r>
              <a:rPr lang="fi-FI" dirty="0" smtClean="0"/>
              <a:t>Ulkoisten vaikutusten ohjaama</a:t>
            </a:r>
          </a:p>
          <a:p>
            <a:pPr lvl="1"/>
            <a:r>
              <a:rPr lang="fi-FI" dirty="0" smtClean="0"/>
              <a:t>Tyhjä taulu, johon ympäristö kirjoittaa ominaisuudet</a:t>
            </a:r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="" xmlns:p14="http://schemas.microsoft.com/office/powerpoint/2010/main" val="4867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770856"/>
          </a:xfrm>
        </p:spPr>
        <p:txBody>
          <a:bodyPr>
            <a:normAutofit lnSpcReduction="10000"/>
          </a:bodyPr>
          <a:lstStyle/>
          <a:p>
            <a:r>
              <a:rPr lang="fi-FI" dirty="0" smtClean="0"/>
              <a:t>Behavioristien mukaan ihmisellä ei ole vahvaa omaa tahtoa</a:t>
            </a:r>
          </a:p>
          <a:p>
            <a:pPr lvl="1"/>
            <a:r>
              <a:rPr lang="fi-FI" dirty="0" smtClean="0"/>
              <a:t>Käyttäytyminen oppimiskokemusten muovaamaan.</a:t>
            </a:r>
          </a:p>
          <a:p>
            <a:pPr lvl="1"/>
            <a:r>
              <a:rPr lang="fi-FI" dirty="0" smtClean="0"/>
              <a:t>Huonoista tavoista voi oppia pois </a:t>
            </a:r>
            <a:r>
              <a:rPr lang="fi-FI" dirty="0" smtClean="0">
                <a:sym typeface="Wingdings" panose="05000000000000000000" pitchFamily="2" charset="2"/>
              </a:rPr>
              <a:t>rankaistus/hyvän käytöksen vahvistaminen</a:t>
            </a:r>
          </a:p>
          <a:p>
            <a:r>
              <a:rPr lang="fi-FI" dirty="0" smtClean="0">
                <a:sym typeface="Wingdings" panose="05000000000000000000" pitchFamily="2" charset="2"/>
              </a:rPr>
              <a:t>Mallioppiminen: lapsi oppii vanhempien mallista ei sanoista. </a:t>
            </a:r>
          </a:p>
          <a:p>
            <a:r>
              <a:rPr lang="fi-FI" dirty="0" smtClean="0">
                <a:sym typeface="Wingdings" panose="05000000000000000000" pitchFamily="2" charset="2"/>
              </a:rPr>
              <a:t>Kritiikkiä: perimää ei voi ohittaa ihmisen toiminnan selittämisessä. </a:t>
            </a:r>
          </a:p>
          <a:p>
            <a:r>
              <a:rPr lang="fi-FI" dirty="0" smtClean="0">
                <a:sym typeface="Wingdings" panose="05000000000000000000" pitchFamily="2" charset="2"/>
              </a:rPr>
              <a:t>Behaviorismin periaatteita sovelletaan nykyään esim. pelkojen hoidossa.</a:t>
            </a:r>
            <a:endParaRPr lang="fi-FI" dirty="0"/>
          </a:p>
        </p:txBody>
      </p:sp>
    </p:spTree>
    <p:extLst>
      <p:ext uri="{BB962C8B-B14F-4D97-AF65-F5344CB8AC3E}">
        <p14:creationId xmlns="" xmlns:p14="http://schemas.microsoft.com/office/powerpoint/2010/main" val="3488072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Koristeellinen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531</TotalTime>
  <Words>573</Words>
  <Application>Microsoft Office PowerPoint</Application>
  <PresentationFormat>Näytössä katseltava diaesitys (4:3)</PresentationFormat>
  <Paragraphs>78</Paragraphs>
  <Slides>17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17</vt:i4>
      </vt:variant>
    </vt:vector>
  </HeadingPairs>
  <TitlesOfParts>
    <vt:vector size="18" baseType="lpstr">
      <vt:lpstr>Aspect</vt:lpstr>
      <vt:lpstr>Ihmisen toimintaa voidaan selittää monin tavoin</vt:lpstr>
      <vt:lpstr>Dia 2</vt:lpstr>
      <vt:lpstr>Biologinen psykologia</vt:lpstr>
      <vt:lpstr>Biologinen psykologia</vt:lpstr>
      <vt:lpstr>Biologinen psykologia</vt:lpstr>
      <vt:lpstr>Onko aivojumppa mahdollista?</vt:lpstr>
      <vt:lpstr>Dia 7</vt:lpstr>
      <vt:lpstr>Behaviorismi</vt:lpstr>
      <vt:lpstr>Dia 9</vt:lpstr>
      <vt:lpstr>Miten psyykkistä tasapainoa ylläpidetään?</vt:lpstr>
      <vt:lpstr>Kognitiivinen psykologia</vt:lpstr>
      <vt:lpstr>Kognitiivinen psykologia</vt:lpstr>
      <vt:lpstr>Dia 13</vt:lpstr>
      <vt:lpstr>Dia 14</vt:lpstr>
      <vt:lpstr>Sosiokulttuurinen psykologia</vt:lpstr>
      <vt:lpstr>Sosiokulttuurinen psykologia</vt:lpstr>
      <vt:lpstr>Oppiminen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Ihmisen toimintaa voidaan selittää monin tavoin</dc:title>
  <dc:creator>opettaja</dc:creator>
  <cp:lastModifiedBy>opettaja</cp:lastModifiedBy>
  <cp:revision>51</cp:revision>
  <dcterms:created xsi:type="dcterms:W3CDTF">2015-09-25T05:26:16Z</dcterms:created>
  <dcterms:modified xsi:type="dcterms:W3CDTF">2015-10-05T08:45:15Z</dcterms:modified>
</cp:coreProperties>
</file>