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05613" cy="99441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0D192D-215F-4CF3-8593-30C9D93BB59B}" v="56" dt="2019-03-06T11:00:27.2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47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iri Seitaniemi" userId="c19ede6246728ed0" providerId="LiveId" clId="{060D192D-215F-4CF3-8593-30C9D93BB59B}"/>
    <pc:docChg chg="modSld">
      <pc:chgData name="Siiri Seitaniemi" userId="c19ede6246728ed0" providerId="LiveId" clId="{060D192D-215F-4CF3-8593-30C9D93BB59B}" dt="2019-03-06T11:00:27.241" v="55"/>
      <pc:docMkLst>
        <pc:docMk/>
      </pc:docMkLst>
      <pc:sldChg chg="modAnim">
        <pc:chgData name="Siiri Seitaniemi" userId="c19ede6246728ed0" providerId="LiveId" clId="{060D192D-215F-4CF3-8593-30C9D93BB59B}" dt="2019-03-06T10:57:41.895" v="30"/>
        <pc:sldMkLst>
          <pc:docMk/>
          <pc:sldMk cId="0" sldId="257"/>
        </pc:sldMkLst>
      </pc:sldChg>
      <pc:sldChg chg="modAnim">
        <pc:chgData name="Siiri Seitaniemi" userId="c19ede6246728ed0" providerId="LiveId" clId="{060D192D-215F-4CF3-8593-30C9D93BB59B}" dt="2019-03-06T10:11:59.987" v="15"/>
        <pc:sldMkLst>
          <pc:docMk/>
          <pc:sldMk cId="0" sldId="258"/>
        </pc:sldMkLst>
      </pc:sldChg>
      <pc:sldChg chg="modAnim">
        <pc:chgData name="Siiri Seitaniemi" userId="c19ede6246728ed0" providerId="LiveId" clId="{060D192D-215F-4CF3-8593-30C9D93BB59B}" dt="2019-03-06T10:12:10.760" v="16"/>
        <pc:sldMkLst>
          <pc:docMk/>
          <pc:sldMk cId="0" sldId="259"/>
        </pc:sldMkLst>
      </pc:sldChg>
      <pc:sldChg chg="modAnim">
        <pc:chgData name="Siiri Seitaniemi" userId="c19ede6246728ed0" providerId="LiveId" clId="{060D192D-215F-4CF3-8593-30C9D93BB59B}" dt="2019-03-06T10:12:19.513" v="17"/>
        <pc:sldMkLst>
          <pc:docMk/>
          <pc:sldMk cId="0" sldId="260"/>
        </pc:sldMkLst>
      </pc:sldChg>
      <pc:sldChg chg="modSp modAnim">
        <pc:chgData name="Siiri Seitaniemi" userId="c19ede6246728ed0" providerId="LiveId" clId="{060D192D-215F-4CF3-8593-30C9D93BB59B}" dt="2019-03-06T10:58:04.867" v="32"/>
        <pc:sldMkLst>
          <pc:docMk/>
          <pc:sldMk cId="0" sldId="261"/>
        </pc:sldMkLst>
        <pc:spChg chg="mod">
          <ac:chgData name="Siiri Seitaniemi" userId="c19ede6246728ed0" providerId="LiveId" clId="{060D192D-215F-4CF3-8593-30C9D93BB59B}" dt="2019-03-06T10:05:38.012" v="1" actId="1076"/>
          <ac:spMkLst>
            <pc:docMk/>
            <pc:sldMk cId="0" sldId="261"/>
            <ac:spMk id="117" creationId="{00000000-0000-0000-0000-000000000000}"/>
          </ac:spMkLst>
        </pc:spChg>
      </pc:sldChg>
      <pc:sldChg chg="modAnim">
        <pc:chgData name="Siiri Seitaniemi" userId="c19ede6246728ed0" providerId="LiveId" clId="{060D192D-215F-4CF3-8593-30C9D93BB59B}" dt="2019-03-06T10:12:30.712" v="18"/>
        <pc:sldMkLst>
          <pc:docMk/>
          <pc:sldMk cId="0" sldId="262"/>
        </pc:sldMkLst>
      </pc:sldChg>
      <pc:sldChg chg="modAnim">
        <pc:chgData name="Siiri Seitaniemi" userId="c19ede6246728ed0" providerId="LiveId" clId="{060D192D-215F-4CF3-8593-30C9D93BB59B}" dt="2019-03-06T10:12:34.516" v="19"/>
        <pc:sldMkLst>
          <pc:docMk/>
          <pc:sldMk cId="0" sldId="263"/>
        </pc:sldMkLst>
      </pc:sldChg>
      <pc:sldChg chg="modAnim">
        <pc:chgData name="Siiri Seitaniemi" userId="c19ede6246728ed0" providerId="LiveId" clId="{060D192D-215F-4CF3-8593-30C9D93BB59B}" dt="2019-03-06T10:58:36.516" v="37"/>
        <pc:sldMkLst>
          <pc:docMk/>
          <pc:sldMk cId="0" sldId="264"/>
        </pc:sldMkLst>
      </pc:sldChg>
      <pc:sldChg chg="modAnim">
        <pc:chgData name="Siiri Seitaniemi" userId="c19ede6246728ed0" providerId="LiveId" clId="{060D192D-215F-4CF3-8593-30C9D93BB59B}" dt="2019-03-06T10:58:52.727" v="38"/>
        <pc:sldMkLst>
          <pc:docMk/>
          <pc:sldMk cId="0" sldId="265"/>
        </pc:sldMkLst>
      </pc:sldChg>
      <pc:sldChg chg="modAnim">
        <pc:chgData name="Siiri Seitaniemi" userId="c19ede6246728ed0" providerId="LiveId" clId="{060D192D-215F-4CF3-8593-30C9D93BB59B}" dt="2019-03-06T10:13:10.546" v="23"/>
        <pc:sldMkLst>
          <pc:docMk/>
          <pc:sldMk cId="0" sldId="266"/>
        </pc:sldMkLst>
      </pc:sldChg>
      <pc:sldChg chg="modAnim">
        <pc:chgData name="Siiri Seitaniemi" userId="c19ede6246728ed0" providerId="LiveId" clId="{060D192D-215F-4CF3-8593-30C9D93BB59B}" dt="2019-03-06T11:00:27.241" v="55"/>
        <pc:sldMkLst>
          <pc:docMk/>
          <pc:sldMk cId="0" sldId="267"/>
        </pc:sldMkLst>
      </pc:sldChg>
      <pc:sldChg chg="modAnim">
        <pc:chgData name="Siiri Seitaniemi" userId="c19ede6246728ed0" providerId="LiveId" clId="{060D192D-215F-4CF3-8593-30C9D93BB59B}" dt="2019-03-06T10:59:14.413" v="42"/>
        <pc:sldMkLst>
          <pc:docMk/>
          <pc:sldMk cId="0" sldId="268"/>
        </pc:sldMkLst>
      </pc:sldChg>
      <pc:sldChg chg="modAnim">
        <pc:chgData name="Siiri Seitaniemi" userId="c19ede6246728ed0" providerId="LiveId" clId="{060D192D-215F-4CF3-8593-30C9D93BB59B}" dt="2019-03-06T10:59:29.799" v="46"/>
        <pc:sldMkLst>
          <pc:docMk/>
          <pc:sldMk cId="0" sldId="269"/>
        </pc:sldMkLst>
      </pc:sldChg>
      <pc:sldChg chg="modAnim">
        <pc:chgData name="Siiri Seitaniemi" userId="c19ede6246728ed0" providerId="LiveId" clId="{060D192D-215F-4CF3-8593-30C9D93BB59B}" dt="2019-03-06T10:59:41.954" v="50"/>
        <pc:sldMkLst>
          <pc:docMk/>
          <pc:sldMk cId="0" sldId="270"/>
        </pc:sldMkLst>
      </pc:sldChg>
      <pc:sldChg chg="modSp">
        <pc:chgData name="Siiri Seitaniemi" userId="c19ede6246728ed0" providerId="LiveId" clId="{060D192D-215F-4CF3-8593-30C9D93BB59B}" dt="2019-03-06T10:09:46.467" v="10" actId="1076"/>
        <pc:sldMkLst>
          <pc:docMk/>
          <pc:sldMk cId="0" sldId="271"/>
        </pc:sldMkLst>
        <pc:spChg chg="mod">
          <ac:chgData name="Siiri Seitaniemi" userId="c19ede6246728ed0" providerId="LiveId" clId="{060D192D-215F-4CF3-8593-30C9D93BB59B}" dt="2019-03-06T10:09:13.732" v="2" actId="1076"/>
          <ac:spMkLst>
            <pc:docMk/>
            <pc:sldMk cId="0" sldId="271"/>
            <ac:spMk id="177" creationId="{00000000-0000-0000-0000-000000000000}"/>
          </ac:spMkLst>
        </pc:spChg>
        <pc:spChg chg="mod">
          <ac:chgData name="Siiri Seitaniemi" userId="c19ede6246728ed0" providerId="LiveId" clId="{060D192D-215F-4CF3-8593-30C9D93BB59B}" dt="2019-03-06T10:09:21.546" v="3" actId="1076"/>
          <ac:spMkLst>
            <pc:docMk/>
            <pc:sldMk cId="0" sldId="271"/>
            <ac:spMk id="178" creationId="{00000000-0000-0000-0000-000000000000}"/>
          </ac:spMkLst>
        </pc:spChg>
        <pc:spChg chg="mod">
          <ac:chgData name="Siiri Seitaniemi" userId="c19ede6246728ed0" providerId="LiveId" clId="{060D192D-215F-4CF3-8593-30C9D93BB59B}" dt="2019-03-06T10:09:26.091" v="4" actId="1076"/>
          <ac:spMkLst>
            <pc:docMk/>
            <pc:sldMk cId="0" sldId="271"/>
            <ac:spMk id="179" creationId="{00000000-0000-0000-0000-000000000000}"/>
          </ac:spMkLst>
        </pc:spChg>
        <pc:spChg chg="mod">
          <ac:chgData name="Siiri Seitaniemi" userId="c19ede6246728ed0" providerId="LiveId" clId="{060D192D-215F-4CF3-8593-30C9D93BB59B}" dt="2019-03-06T10:09:30.194" v="5" actId="1076"/>
          <ac:spMkLst>
            <pc:docMk/>
            <pc:sldMk cId="0" sldId="271"/>
            <ac:spMk id="180" creationId="{00000000-0000-0000-0000-000000000000}"/>
          </ac:spMkLst>
        </pc:spChg>
        <pc:spChg chg="mod">
          <ac:chgData name="Siiri Seitaniemi" userId="c19ede6246728ed0" providerId="LiveId" clId="{060D192D-215F-4CF3-8593-30C9D93BB59B}" dt="2019-03-06T10:09:33.108" v="6" actId="1076"/>
          <ac:spMkLst>
            <pc:docMk/>
            <pc:sldMk cId="0" sldId="271"/>
            <ac:spMk id="181" creationId="{00000000-0000-0000-0000-000000000000}"/>
          </ac:spMkLst>
        </pc:spChg>
        <pc:spChg chg="mod">
          <ac:chgData name="Siiri Seitaniemi" userId="c19ede6246728ed0" providerId="LiveId" clId="{060D192D-215F-4CF3-8593-30C9D93BB59B}" dt="2019-03-06T10:09:36.912" v="7" actId="1076"/>
          <ac:spMkLst>
            <pc:docMk/>
            <pc:sldMk cId="0" sldId="271"/>
            <ac:spMk id="182" creationId="{00000000-0000-0000-0000-000000000000}"/>
          </ac:spMkLst>
        </pc:spChg>
        <pc:spChg chg="mod">
          <ac:chgData name="Siiri Seitaniemi" userId="c19ede6246728ed0" providerId="LiveId" clId="{060D192D-215F-4CF3-8593-30C9D93BB59B}" dt="2019-03-06T10:09:39.489" v="8" actId="1076"/>
          <ac:spMkLst>
            <pc:docMk/>
            <pc:sldMk cId="0" sldId="271"/>
            <ac:spMk id="183" creationId="{00000000-0000-0000-0000-000000000000}"/>
          </ac:spMkLst>
        </pc:spChg>
        <pc:spChg chg="mod">
          <ac:chgData name="Siiri Seitaniemi" userId="c19ede6246728ed0" providerId="LiveId" clId="{060D192D-215F-4CF3-8593-30C9D93BB59B}" dt="2019-03-06T10:09:42.137" v="9" actId="1076"/>
          <ac:spMkLst>
            <pc:docMk/>
            <pc:sldMk cId="0" sldId="271"/>
            <ac:spMk id="184" creationId="{00000000-0000-0000-0000-000000000000}"/>
          </ac:spMkLst>
        </pc:spChg>
        <pc:spChg chg="mod">
          <ac:chgData name="Siiri Seitaniemi" userId="c19ede6246728ed0" providerId="LiveId" clId="{060D192D-215F-4CF3-8593-30C9D93BB59B}" dt="2019-03-06T10:09:46.467" v="10" actId="1076"/>
          <ac:spMkLst>
            <pc:docMk/>
            <pc:sldMk cId="0" sldId="271"/>
            <ac:spMk id="185" creationId="{00000000-0000-0000-0000-000000000000}"/>
          </ac:spMkLst>
        </pc:spChg>
      </pc:sldChg>
      <pc:sldChg chg="modSp">
        <pc:chgData name="Siiri Seitaniemi" userId="c19ede6246728ed0" providerId="LiveId" clId="{060D192D-215F-4CF3-8593-30C9D93BB59B}" dt="2019-03-06T10:10:05.798" v="13" actId="1076"/>
        <pc:sldMkLst>
          <pc:docMk/>
          <pc:sldMk cId="0" sldId="272"/>
        </pc:sldMkLst>
        <pc:spChg chg="mod">
          <ac:chgData name="Siiri Seitaniemi" userId="c19ede6246728ed0" providerId="LiveId" clId="{060D192D-215F-4CF3-8593-30C9D93BB59B}" dt="2019-03-06T10:10:00.276" v="11" actId="1076"/>
          <ac:spMkLst>
            <pc:docMk/>
            <pc:sldMk cId="0" sldId="272"/>
            <ac:spMk id="191" creationId="{00000000-0000-0000-0000-000000000000}"/>
          </ac:spMkLst>
        </pc:spChg>
        <pc:spChg chg="mod">
          <ac:chgData name="Siiri Seitaniemi" userId="c19ede6246728ed0" providerId="LiveId" clId="{060D192D-215F-4CF3-8593-30C9D93BB59B}" dt="2019-03-06T10:10:05.798" v="13" actId="1076"/>
          <ac:spMkLst>
            <pc:docMk/>
            <pc:sldMk cId="0" sldId="272"/>
            <ac:spMk id="192" creationId="{00000000-0000-0000-0000-000000000000}"/>
          </ac:spMkLst>
        </pc:spChg>
        <pc:spChg chg="mod">
          <ac:chgData name="Siiri Seitaniemi" userId="c19ede6246728ed0" providerId="LiveId" clId="{060D192D-215F-4CF3-8593-30C9D93BB59B}" dt="2019-03-06T10:10:03.540" v="12" actId="1076"/>
          <ac:spMkLst>
            <pc:docMk/>
            <pc:sldMk cId="0" sldId="272"/>
            <ac:spMk id="19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4939" y="0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6125"/>
            <a:ext cx="4972049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0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39" name="Google Shape;13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1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45" name="Google Shape;14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2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51" name="Google Shape;15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3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57" name="Google Shape;15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4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63" name="Google Shape;16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5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69" name="Google Shape;16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6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75" name="Google Shape;175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7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88" name="Google Shape;188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09" name="Google Shape;10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21" name="Google Shape;12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27" name="Google Shape;12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9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33" name="Google Shape;13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sigths_kielioppidiat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  <a:defRPr sz="4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Muodollisena subjektina ’there’</a:t>
            </a:r>
            <a:endParaRPr/>
          </a:p>
        </p:txBody>
      </p:sp>
      <p:sp>
        <p:nvSpPr>
          <p:cNvPr id="142" name="Google Shape;142;p22"/>
          <p:cNvSpPr txBox="1">
            <a:spLocks noGrp="1"/>
          </p:cNvSpPr>
          <p:nvPr>
            <p:ph type="body" idx="1"/>
          </p:nvPr>
        </p:nvSpPr>
        <p:spPr>
          <a:xfrm>
            <a:off x="323528" y="1052736"/>
            <a:ext cx="8640960" cy="511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’-subjektia käytetään rakenteissa</a:t>
            </a:r>
            <a:endParaRPr dirty="0"/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/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endParaRPr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Tutustu seuraaviin lauseisiin. Miten suomentaisit ne?</a:t>
            </a: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someone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outside.</a:t>
            </a:r>
            <a:endParaRPr dirty="0"/>
          </a:p>
          <a:p>
            <a:pPr marL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knock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door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2800" dirty="0">
                <a:latin typeface="Noto Sans Symbols"/>
                <a:ea typeface="Noto Sans Symbols"/>
                <a:cs typeface="Noto Sans Symbols"/>
                <a:sym typeface="Noto Sans Symbols"/>
              </a:rPr>
              <a:t> 	</a:t>
            </a:r>
            <a:endParaRPr sz="2800" dirty="0">
              <a:latin typeface="Noto Sans Symbols"/>
              <a:ea typeface="Noto Sans Symbols"/>
              <a:cs typeface="Noto Sans Symbols"/>
              <a:sym typeface="Noto Sans Symbols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But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people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anymore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But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I’m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sure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– I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heard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doorbell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None/>
            </a:pPr>
            <a:r>
              <a:rPr lang="fi-FI" sz="2800" dirty="0">
                <a:solidFill>
                  <a:srgbClr val="000000"/>
                </a:solidFill>
              </a:rPr>
              <a:t>								</a:t>
            </a:r>
            <a:r>
              <a:rPr lang="fi-FI" sz="2800" dirty="0">
                <a:latin typeface="Noto Sans Symbols"/>
                <a:ea typeface="Noto Sans Symbols"/>
                <a:cs typeface="Noto Sans Symbols"/>
                <a:sym typeface="Noto Sans Symbols"/>
              </a:rPr>
              <a:t>➔</a:t>
            </a:r>
            <a:endParaRPr sz="2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3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Muodollisena subjektina ’there’</a:t>
            </a:r>
            <a:endParaRPr/>
          </a:p>
        </p:txBody>
      </p:sp>
      <p:sp>
        <p:nvSpPr>
          <p:cNvPr id="148" name="Google Shape;148;p23"/>
          <p:cNvSpPr txBox="1">
            <a:spLocks noGrp="1"/>
          </p:cNvSpPr>
          <p:nvPr>
            <p:ph type="body" idx="1"/>
          </p:nvPr>
        </p:nvSpPr>
        <p:spPr>
          <a:xfrm>
            <a:off x="323528" y="1052736"/>
            <a:ext cx="8640960" cy="511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endParaRPr sz="2400" b="0" i="0" u="none" strike="noStrike" cap="none" dirty="0">
              <a:solidFill>
                <a:srgbClr val="0000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fi-FI" sz="2400" b="0" i="0" u="none" strike="noStrike" cap="none" dirty="0">
                <a:solidFill>
                  <a:srgbClr val="000000"/>
                </a:solidFill>
              </a:rPr>
              <a:t>	</a:t>
            </a:r>
            <a:r>
              <a:rPr lang="fi-FI" sz="24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sz="24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someone</a:t>
            </a:r>
            <a:r>
              <a:rPr lang="fi-FI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outside. =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fi-FI" sz="24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400" dirty="0">
                <a:latin typeface="Calibri"/>
                <a:ea typeface="Calibri"/>
                <a:cs typeface="Calibri"/>
                <a:sym typeface="Calibri"/>
              </a:rPr>
              <a:t>Ulkona on joku.</a:t>
            </a:r>
            <a:endParaRPr sz="24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600"/>
              <a:buNone/>
            </a:pPr>
            <a:r>
              <a:rPr lang="fi-FI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4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knock</a:t>
            </a:r>
            <a:r>
              <a:rPr lang="fi-FI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4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door</a:t>
            </a:r>
            <a:r>
              <a:rPr lang="fi-FI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24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600"/>
              <a:buNone/>
            </a:pPr>
            <a:r>
              <a:rPr lang="fi-FI" sz="2400" dirty="0">
                <a:latin typeface="Calibri"/>
                <a:ea typeface="Calibri"/>
                <a:cs typeface="Calibri"/>
                <a:sym typeface="Calibri"/>
              </a:rPr>
              <a:t>		Ovelta kuului koputus.	</a:t>
            </a:r>
            <a:endParaRPr sz="2400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fi-FI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But</a:t>
            </a:r>
            <a:r>
              <a:rPr lang="fi-FI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 </a:t>
            </a:r>
            <a:r>
              <a:rPr lang="fi-FI" sz="24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people</a:t>
            </a:r>
            <a:r>
              <a:rPr lang="fi-FI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anymore</a:t>
            </a:r>
            <a:r>
              <a:rPr lang="fi-FI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=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fi-FI" sz="24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400" dirty="0">
                <a:latin typeface="Calibri"/>
                <a:ea typeface="Calibri"/>
                <a:cs typeface="Calibri"/>
                <a:sym typeface="Calibri"/>
              </a:rPr>
              <a:t>Mutta siellä ei ole enää ketään.</a:t>
            </a:r>
            <a:endParaRPr sz="2400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fi-FI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But</a:t>
            </a:r>
            <a:r>
              <a:rPr lang="fi-FI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I’m</a:t>
            </a:r>
            <a:r>
              <a:rPr lang="fi-FI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sure </a:t>
            </a:r>
            <a:r>
              <a:rPr lang="fi-FI" sz="24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– I </a:t>
            </a:r>
            <a:r>
              <a:rPr lang="fi-FI" sz="24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heard</a:t>
            </a:r>
            <a:r>
              <a:rPr lang="fi-FI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doorbell</a:t>
            </a:r>
            <a:r>
              <a:rPr lang="fi-FI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4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lang="fi-FI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=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600"/>
              <a:buNone/>
            </a:pPr>
            <a:r>
              <a:rPr lang="fi-FI" sz="24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400" dirty="0">
                <a:latin typeface="Calibri"/>
                <a:ea typeface="Calibri"/>
                <a:cs typeface="Calibri"/>
                <a:sym typeface="Calibri"/>
              </a:rPr>
              <a:t>Mutta olen varma, että oli. Kuulin ovikellonkin 			äänen.	</a:t>
            </a:r>
            <a:endParaRPr sz="24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4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Muodollisena subjektina ’there’</a:t>
            </a:r>
            <a:endParaRPr/>
          </a:p>
        </p:txBody>
      </p:sp>
      <p:sp>
        <p:nvSpPr>
          <p:cNvPr id="154" name="Google Shape;154;p24"/>
          <p:cNvSpPr txBox="1">
            <a:spLocks noGrp="1"/>
          </p:cNvSpPr>
          <p:nvPr>
            <p:ph type="body" idx="1"/>
          </p:nvPr>
        </p:nvSpPr>
        <p:spPr>
          <a:xfrm>
            <a:off x="323528" y="1052736"/>
            <a:ext cx="8640960" cy="511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Englannissa paikan ilmaus on yleensä lauseen lopussa, vaikka suomessa se on alussa. Sanaa ’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ei käännetä.</a:t>
            </a:r>
            <a:endParaRPr dirty="0"/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Vertaa.</a:t>
            </a: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Ulkona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on joku.</a:t>
            </a:r>
            <a:endParaRPr dirty="0"/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someone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outside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Ovelta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kuului koputus.</a:t>
            </a:r>
            <a:endParaRPr dirty="0"/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knock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at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door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Muodollisena subjektina ’there’</a:t>
            </a:r>
            <a:endParaRPr/>
          </a:p>
        </p:txBody>
      </p:sp>
      <p:sp>
        <p:nvSpPr>
          <p:cNvPr id="160" name="Google Shape;160;p25"/>
          <p:cNvSpPr txBox="1">
            <a:spLocks noGrp="1"/>
          </p:cNvSpPr>
          <p:nvPr>
            <p:ph type="body" idx="1"/>
          </p:nvPr>
        </p:nvSpPr>
        <p:spPr>
          <a:xfrm>
            <a:off x="323528" y="1484783"/>
            <a:ext cx="8640960" cy="4680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Huom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! Jos paikan ilmauksena on ’siellä’, on lauseessa kaksi ’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’-sanaa.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Olen varma, että 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siellä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oli joku.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I’m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sure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someone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Mutta 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siellä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ei ole enää ketään.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But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isn’t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anyone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anymore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6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Muodollisena subjektina ’there’</a:t>
            </a:r>
            <a:endParaRPr/>
          </a:p>
        </p:txBody>
      </p:sp>
      <p:sp>
        <p:nvSpPr>
          <p:cNvPr id="166" name="Google Shape;166;p26"/>
          <p:cNvSpPr txBox="1">
            <a:spLocks noGrp="1"/>
          </p:cNvSpPr>
          <p:nvPr>
            <p:ph type="body" idx="1"/>
          </p:nvPr>
        </p:nvSpPr>
        <p:spPr>
          <a:xfrm>
            <a:off x="323528" y="1268759"/>
            <a:ext cx="8640960" cy="4896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Ole tarkkana ’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’-verbin luvun kanssa. </a:t>
            </a:r>
            <a:endParaRPr dirty="0"/>
          </a:p>
          <a:p>
            <a:pPr marL="342900" lvl="0" indent="-34290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Mikäli varsinaisia tekijöitä on useampia kuin yksi, käytä </a:t>
            </a:r>
            <a:r>
              <a:rPr lang="fi-FI" sz="2800" dirty="0">
                <a:solidFill>
                  <a:srgbClr val="000000"/>
                </a:solidFill>
              </a:rPr>
              <a:t>monikkomuotoja ’</a:t>
            </a:r>
            <a:r>
              <a:rPr lang="fi-FI" sz="2800" b="1" dirty="0" err="1">
                <a:solidFill>
                  <a:srgbClr val="000000"/>
                </a:solidFill>
              </a:rPr>
              <a:t>are</a:t>
            </a:r>
            <a:r>
              <a:rPr lang="fi-FI" sz="2800" dirty="0">
                <a:solidFill>
                  <a:srgbClr val="000000"/>
                </a:solidFill>
              </a:rPr>
              <a:t>’ tai ’</a:t>
            </a:r>
            <a:r>
              <a:rPr lang="fi-FI" sz="2800" b="1" dirty="0" err="1">
                <a:solidFill>
                  <a:srgbClr val="000000"/>
                </a:solidFill>
              </a:rPr>
              <a:t>were</a:t>
            </a:r>
            <a:r>
              <a:rPr lang="fi-FI" sz="2800" dirty="0">
                <a:solidFill>
                  <a:srgbClr val="000000"/>
                </a:solidFill>
              </a:rPr>
              <a:t>’ . </a:t>
            </a:r>
            <a:endParaRPr sz="2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On niin monia asioita, jotka haluan kertoa sinulle.</a:t>
            </a:r>
            <a:endParaRPr dirty="0"/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many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things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want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tell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Aidalla istui 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kaksi kissaa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two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cats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sitting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fence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7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Muodollisena subjektina ’there’</a:t>
            </a:r>
            <a:endParaRPr/>
          </a:p>
        </p:txBody>
      </p:sp>
      <p:sp>
        <p:nvSpPr>
          <p:cNvPr id="172" name="Google Shape;172;p27"/>
          <p:cNvSpPr txBox="1">
            <a:spLocks noGrp="1"/>
          </p:cNvSpPr>
          <p:nvPr>
            <p:ph type="body" idx="1"/>
          </p:nvPr>
        </p:nvSpPr>
        <p:spPr>
          <a:xfrm>
            <a:off x="251519" y="1196751"/>
            <a:ext cx="8712967" cy="4968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Huom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! Jos tekijöitä on useampia, valitse ’is’/’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’ tai ’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’/’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’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ensin mainitun tekijän lukumäärän 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mukaan. 	</a:t>
            </a:r>
            <a:endParaRPr dirty="0"/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Maatilalla oli </a:t>
            </a: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kaksi ankkaa 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ja yksi hanhi.</a:t>
            </a:r>
            <a:endParaRPr dirty="0"/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two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ducks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one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goose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farm.</a:t>
            </a:r>
            <a:endParaRPr dirty="0"/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Siellä oli myös 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yksi aasi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ja yhdeksän hevosta.</a:t>
            </a:r>
            <a:endParaRPr dirty="0"/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also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one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donkey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nine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horses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8"/>
          <p:cNvSpPr txBox="1">
            <a:spLocks noGrp="1"/>
          </p:cNvSpPr>
          <p:nvPr>
            <p:ph type="title"/>
          </p:nvPr>
        </p:nvSpPr>
        <p:spPr>
          <a:xfrm>
            <a:off x="518864" y="443799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b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28"/>
          <p:cNvSpPr txBox="1">
            <a:spLocks noGrp="1"/>
          </p:cNvSpPr>
          <p:nvPr>
            <p:ph type="body" idx="1"/>
          </p:nvPr>
        </p:nvSpPr>
        <p:spPr>
          <a:xfrm>
            <a:off x="443493" y="1066916"/>
            <a:ext cx="8748464" cy="5072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Sijoita lauseeseen muodollinen subjekti ja olla-verbi.</a:t>
            </a:r>
            <a:endParaRPr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17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________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watch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movies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evenings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17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Nowadays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__________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movies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watch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online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17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________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easy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stream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movie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17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_________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good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website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go for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176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</a:pPr>
            <a:r>
              <a:rPr lang="fi-FI" sz="2800" dirty="0">
                <a:solidFill>
                  <a:schemeClr val="dk1"/>
                </a:solidFill>
              </a:rPr>
              <a:t>5. ________ a </a:t>
            </a:r>
            <a:r>
              <a:rPr lang="fi-FI" sz="2800" dirty="0" err="1">
                <a:solidFill>
                  <a:schemeClr val="dk1"/>
                </a:solidFill>
              </a:rPr>
              <a:t>pity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the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sun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isn’t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shining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today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176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</a:pPr>
            <a:r>
              <a:rPr lang="fi-FI" sz="2800" dirty="0">
                <a:solidFill>
                  <a:schemeClr val="dk1"/>
                </a:solidFill>
              </a:rPr>
              <a:t>6. __________ some </a:t>
            </a:r>
            <a:r>
              <a:rPr lang="fi-FI" sz="2800" dirty="0" err="1">
                <a:solidFill>
                  <a:schemeClr val="dk1"/>
                </a:solidFill>
              </a:rPr>
              <a:t>very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dark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clouds</a:t>
            </a:r>
            <a:r>
              <a:rPr lang="fi-FI" sz="2800" dirty="0">
                <a:solidFill>
                  <a:schemeClr val="dk1"/>
                </a:solidFill>
              </a:rPr>
              <a:t> in </a:t>
            </a:r>
            <a:r>
              <a:rPr lang="fi-FI" sz="2800" dirty="0" err="1">
                <a:solidFill>
                  <a:schemeClr val="dk1"/>
                </a:solidFill>
              </a:rPr>
              <a:t>the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sky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176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</a:pPr>
            <a:r>
              <a:rPr lang="fi-FI" sz="2800" dirty="0">
                <a:solidFill>
                  <a:schemeClr val="dk1"/>
                </a:solidFill>
              </a:rPr>
              <a:t>7.  </a:t>
            </a:r>
            <a:r>
              <a:rPr lang="fi-FI" sz="2800" dirty="0" err="1">
                <a:solidFill>
                  <a:schemeClr val="dk1"/>
                </a:solidFill>
              </a:rPr>
              <a:t>I’m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afraid</a:t>
            </a:r>
            <a:r>
              <a:rPr lang="fi-FI" sz="2800" dirty="0">
                <a:solidFill>
                  <a:schemeClr val="dk1"/>
                </a:solidFill>
              </a:rPr>
              <a:t>  _____________ </a:t>
            </a:r>
            <a:r>
              <a:rPr lang="fi-FI" sz="2800" dirty="0" err="1">
                <a:solidFill>
                  <a:schemeClr val="dk1"/>
                </a:solidFill>
              </a:rPr>
              <a:t>pouring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down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soon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76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</a:pPr>
            <a:endParaRPr sz="280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28"/>
          <p:cNvSpPr txBox="1"/>
          <p:nvPr/>
        </p:nvSpPr>
        <p:spPr>
          <a:xfrm>
            <a:off x="1059251" y="1716976"/>
            <a:ext cx="120411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It is</a:t>
            </a:r>
            <a:endParaRPr dirty="0"/>
          </a:p>
        </p:txBody>
      </p:sp>
      <p:sp>
        <p:nvSpPr>
          <p:cNvPr id="180" name="Google Shape;180;p28"/>
          <p:cNvSpPr txBox="1"/>
          <p:nvPr/>
        </p:nvSpPr>
        <p:spPr>
          <a:xfrm>
            <a:off x="2456077" y="2366836"/>
            <a:ext cx="164018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28"/>
          <p:cNvSpPr txBox="1"/>
          <p:nvPr/>
        </p:nvSpPr>
        <p:spPr>
          <a:xfrm>
            <a:off x="969470" y="3046567"/>
            <a:ext cx="120411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Is it</a:t>
            </a: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28"/>
          <p:cNvSpPr txBox="1"/>
          <p:nvPr/>
        </p:nvSpPr>
        <p:spPr>
          <a:xfrm>
            <a:off x="969470" y="3708564"/>
            <a:ext cx="138367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28"/>
          <p:cNvSpPr txBox="1"/>
          <p:nvPr/>
        </p:nvSpPr>
        <p:spPr>
          <a:xfrm>
            <a:off x="969469" y="4350429"/>
            <a:ext cx="120411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It is</a:t>
            </a:r>
            <a:endParaRPr dirty="0"/>
          </a:p>
        </p:txBody>
      </p:sp>
      <p:sp>
        <p:nvSpPr>
          <p:cNvPr id="184" name="Google Shape;184;p28"/>
          <p:cNvSpPr txBox="1"/>
          <p:nvPr/>
        </p:nvSpPr>
        <p:spPr>
          <a:xfrm>
            <a:off x="969469" y="5012426"/>
            <a:ext cx="160397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28"/>
          <p:cNvSpPr txBox="1"/>
          <p:nvPr/>
        </p:nvSpPr>
        <p:spPr>
          <a:xfrm>
            <a:off x="2626786" y="5646188"/>
            <a:ext cx="219093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it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9"/>
          <p:cNvSpPr txBox="1">
            <a:spLocks noGrp="1"/>
          </p:cNvSpPr>
          <p:nvPr>
            <p:ph type="body" idx="1"/>
          </p:nvPr>
        </p:nvSpPr>
        <p:spPr>
          <a:xfrm>
            <a:off x="365056" y="743777"/>
            <a:ext cx="8579295" cy="511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700"/>
              <a:buNone/>
            </a:pPr>
            <a:r>
              <a:rPr lang="fi-FI" sz="2800">
                <a:solidFill>
                  <a:schemeClr val="dk1"/>
                </a:solidFill>
              </a:rPr>
              <a:t>8. No, look, _____</a:t>
            </a:r>
            <a:r>
              <a:rPr lang="fi-FI" sz="2800">
                <a:solidFill>
                  <a:srgbClr val="2DA2BF"/>
                </a:solidFill>
              </a:rPr>
              <a:t> </a:t>
            </a:r>
            <a:r>
              <a:rPr lang="fi-FI" sz="2800">
                <a:solidFill>
                  <a:schemeClr val="dk1"/>
                </a:solidFill>
              </a:rPr>
              <a:t>getting better…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ts val="700"/>
              <a:buNone/>
            </a:pPr>
            <a:r>
              <a:rPr lang="fi-FI" sz="2800">
                <a:solidFill>
                  <a:schemeClr val="dk1"/>
                </a:solidFill>
              </a:rPr>
              <a:t>9. ... and ________ sunny and warm again in a while!	    </a:t>
            </a:r>
            <a:endParaRPr sz="2800">
              <a:solidFill>
                <a:srgbClr val="2DA2BF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10. ________ almost half seven! We need to go now.      </a:t>
            </a:r>
            <a:endParaRPr sz="2800" b="0" i="0" u="none" strike="noStrike" cap="non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11. _______ always you who is late in the mornings.      </a:t>
            </a:r>
            <a:endParaRPr sz="2800" b="0" i="0" u="none" strike="noStrike" cap="non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12. ___________ no time to waste anymore.      </a:t>
            </a:r>
            <a:endParaRPr sz="2800" b="0" i="0" u="none" strike="noStrike" cap="non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13. ________ not a long way to walk to the bus stop.</a:t>
            </a:r>
            <a:r>
              <a:rPr lang="fi-FI" sz="2800" b="0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     </a:t>
            </a:r>
            <a:endParaRPr sz="2800" b="0" i="0" u="none" strike="noStrike" cap="non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14. But ________ a lot of traffic on the roads in the mornings!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sz="2800" b="0" i="0" u="none" strike="noStrike" cap="non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1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29"/>
          <p:cNvSpPr txBox="1"/>
          <p:nvPr/>
        </p:nvSpPr>
        <p:spPr>
          <a:xfrm>
            <a:off x="2125829" y="743777"/>
            <a:ext cx="120411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it is</a:t>
            </a:r>
            <a:endParaRPr dirty="0"/>
          </a:p>
        </p:txBody>
      </p:sp>
      <p:sp>
        <p:nvSpPr>
          <p:cNvPr id="192" name="Google Shape;192;p29"/>
          <p:cNvSpPr txBox="1"/>
          <p:nvPr/>
        </p:nvSpPr>
        <p:spPr>
          <a:xfrm>
            <a:off x="1091725" y="1879671"/>
            <a:ext cx="120411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It is</a:t>
            </a:r>
            <a:endParaRPr dirty="0"/>
          </a:p>
        </p:txBody>
      </p:sp>
      <p:sp>
        <p:nvSpPr>
          <p:cNvPr id="193" name="Google Shape;193;p29"/>
          <p:cNvSpPr txBox="1"/>
          <p:nvPr/>
        </p:nvSpPr>
        <p:spPr>
          <a:xfrm>
            <a:off x="1152460" y="2441002"/>
            <a:ext cx="120411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sz="2800" b="0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It is</a:t>
            </a:r>
            <a:endParaRPr/>
          </a:p>
        </p:txBody>
      </p:sp>
      <p:sp>
        <p:nvSpPr>
          <p:cNvPr id="194" name="Google Shape;194;p29"/>
          <p:cNvSpPr txBox="1"/>
          <p:nvPr/>
        </p:nvSpPr>
        <p:spPr>
          <a:xfrm>
            <a:off x="1761216" y="1298994"/>
            <a:ext cx="156872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it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endParaRPr sz="2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29"/>
          <p:cNvSpPr txBox="1"/>
          <p:nvPr/>
        </p:nvSpPr>
        <p:spPr>
          <a:xfrm>
            <a:off x="1091725" y="3026748"/>
            <a:ext cx="1515308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sz="2800" b="0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There is</a:t>
            </a:r>
            <a:endParaRPr sz="2800" b="0" i="0" u="none" strike="noStrike" cap="non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29"/>
          <p:cNvSpPr txBox="1"/>
          <p:nvPr/>
        </p:nvSpPr>
        <p:spPr>
          <a:xfrm>
            <a:off x="1152459" y="3625453"/>
            <a:ext cx="120411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sz="2800" b="0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It is</a:t>
            </a:r>
            <a:endParaRPr/>
          </a:p>
        </p:txBody>
      </p:sp>
      <p:sp>
        <p:nvSpPr>
          <p:cNvPr id="197" name="Google Shape;197;p29"/>
          <p:cNvSpPr txBox="1"/>
          <p:nvPr/>
        </p:nvSpPr>
        <p:spPr>
          <a:xfrm>
            <a:off x="1585956" y="4217678"/>
            <a:ext cx="129440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sz="2800" b="0" i="0" u="none" strike="noStrike" cap="non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there is</a:t>
            </a:r>
            <a:endParaRPr sz="2800" b="0" i="0" u="none" strike="noStrike" cap="non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>
            <a:spLocks noGrp="1"/>
          </p:cNvSpPr>
          <p:nvPr>
            <p:ph type="title"/>
          </p:nvPr>
        </p:nvSpPr>
        <p:spPr>
          <a:xfrm>
            <a:off x="467543" y="405084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Muodolliset subjektit: ’it’ ja ’there’</a:t>
            </a:r>
            <a:endParaRPr/>
          </a:p>
        </p:txBody>
      </p:sp>
      <p:sp>
        <p:nvSpPr>
          <p:cNvPr id="94" name="Google Shape;94;p14"/>
          <p:cNvSpPr txBox="1">
            <a:spLocks noGrp="1"/>
          </p:cNvSpPr>
          <p:nvPr>
            <p:ph type="body" idx="1"/>
          </p:nvPr>
        </p:nvSpPr>
        <p:spPr>
          <a:xfrm>
            <a:off x="323528" y="1484783"/>
            <a:ext cx="8820472" cy="4680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Toisin kuin suomen kielessä, englannissa on lauseessa aina subjekti eli tekijä.</a:t>
            </a:r>
            <a:endParaRPr dirty="0"/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Vertaa.</a:t>
            </a:r>
            <a:endParaRPr dirty="0"/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Sataa.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(ei subjektia)</a:t>
            </a:r>
            <a:endParaRPr dirty="0"/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raining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(subjektina ’it’)</a:t>
            </a:r>
            <a:endParaRPr dirty="0"/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Taivaalla on tummia pilviä.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(ei subjektia)</a:t>
            </a:r>
            <a:endParaRPr dirty="0"/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dark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clouds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sky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2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(subjektina ’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’)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Muodollisena subjektina ’it’</a:t>
            </a:r>
            <a:endParaRPr/>
          </a:p>
        </p:txBody>
      </p:sp>
      <p:sp>
        <p:nvSpPr>
          <p:cNvPr id="100" name="Google Shape;100;p15"/>
          <p:cNvSpPr txBox="1">
            <a:spLocks noGrp="1"/>
          </p:cNvSpPr>
          <p:nvPr>
            <p:ph type="body" idx="1"/>
          </p:nvPr>
        </p:nvSpPr>
        <p:spPr>
          <a:xfrm>
            <a:off x="395536" y="1196751"/>
            <a:ext cx="8363272" cy="4968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Seuraavissa lauseissa on käytetty muodollista subjektia ’it’. Millaisista ilmauksista on kyse? Mikä yhdistää lauseita?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five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o’clock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go.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October and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already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snow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early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go to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school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July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914400" marR="0" lvl="1" indent="-457200" algn="l" rtl="0">
              <a:lnSpc>
                <a:spcPct val="13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Lauseissa on kyse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ajan ilmauksista.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Muodollisena subjektina ’it’</a:t>
            </a:r>
            <a:endParaRPr/>
          </a:p>
        </p:txBody>
      </p:sp>
      <p:sp>
        <p:nvSpPr>
          <p:cNvPr id="106" name="Google Shape;106;p16"/>
          <p:cNvSpPr txBox="1">
            <a:spLocks noGrp="1"/>
          </p:cNvSpPr>
          <p:nvPr>
            <p:ph type="body" idx="1"/>
          </p:nvPr>
        </p:nvSpPr>
        <p:spPr>
          <a:xfrm>
            <a:off x="395536" y="1484783"/>
            <a:ext cx="8363272" cy="4680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Millaisista ilmauksista on kyse? Mikä yhdistää lauseita?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railway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station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about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half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long to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walk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is it?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No, and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shorter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shortcut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1" indent="-45720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Lauseissa on kyse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välimatkasta.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7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Muodollisena subjektina ’it’</a:t>
            </a:r>
            <a:endParaRPr/>
          </a:p>
        </p:txBody>
      </p:sp>
      <p:sp>
        <p:nvSpPr>
          <p:cNvPr id="112" name="Google Shape;112;p17"/>
          <p:cNvSpPr txBox="1">
            <a:spLocks noGrp="1"/>
          </p:cNvSpPr>
          <p:nvPr>
            <p:ph type="body" idx="1"/>
          </p:nvPr>
        </p:nvSpPr>
        <p:spPr>
          <a:xfrm>
            <a:off x="395536" y="1628800"/>
            <a:ext cx="8363272" cy="4536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Millaisista ilmauksista on kyse? Mikä yhdistää lauseita?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warm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yesterday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colder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+ 10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degrees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outside.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I’m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glad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raining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though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and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isn’t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windy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Lauseissa on kyse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sään ilmaisuista ja lämpötilasta.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8"/>
          <p:cNvSpPr txBox="1">
            <a:spLocks noGrp="1"/>
          </p:cNvSpPr>
          <p:nvPr>
            <p:ph type="title"/>
          </p:nvPr>
        </p:nvSpPr>
        <p:spPr>
          <a:xfrm>
            <a:off x="457200" y="419417"/>
            <a:ext cx="8148119" cy="135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</a:pPr>
            <a:r>
              <a:rPr lang="fi-FI" sz="4000" dirty="0" err="1"/>
              <a:t>Huom</a:t>
            </a:r>
            <a:r>
              <a:rPr lang="fi-FI" sz="4000" dirty="0"/>
              <a:t>!</a:t>
            </a:r>
            <a:br>
              <a:rPr lang="fi-FI" sz="4000" dirty="0"/>
            </a:br>
            <a:endParaRPr sz="4000" dirty="0"/>
          </a:p>
        </p:txBody>
      </p:sp>
      <p:sp>
        <p:nvSpPr>
          <p:cNvPr id="118" name="Google Shape;118;p18"/>
          <p:cNvSpPr txBox="1">
            <a:spLocks noGrp="1"/>
          </p:cNvSpPr>
          <p:nvPr>
            <p:ph type="body" idx="1"/>
          </p:nvPr>
        </p:nvSpPr>
        <p:spPr>
          <a:xfrm>
            <a:off x="375719" y="131049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fi-FI" sz="2800" dirty="0" err="1"/>
              <a:t>I’m</a:t>
            </a:r>
            <a:r>
              <a:rPr lang="fi-FI" sz="2800" dirty="0"/>
              <a:t> </a:t>
            </a:r>
            <a:r>
              <a:rPr lang="fi-FI" sz="2800" dirty="0" err="1"/>
              <a:t>glad</a:t>
            </a:r>
            <a:r>
              <a:rPr lang="fi-FI" sz="2800" dirty="0"/>
              <a:t> </a:t>
            </a:r>
            <a:r>
              <a:rPr lang="fi-FI" sz="2800" b="1" dirty="0"/>
              <a:t>it</a:t>
            </a:r>
            <a:r>
              <a:rPr lang="fi-FI" sz="2800" dirty="0"/>
              <a:t> is </a:t>
            </a:r>
            <a:r>
              <a:rPr lang="fi-FI" sz="2800" dirty="0" err="1"/>
              <a:t>not</a:t>
            </a:r>
            <a:r>
              <a:rPr lang="fi-FI" sz="2800" dirty="0"/>
              <a:t> </a:t>
            </a:r>
            <a:r>
              <a:rPr lang="fi-FI" sz="2800" b="1" dirty="0" err="1"/>
              <a:t>raining</a:t>
            </a:r>
            <a:r>
              <a:rPr lang="fi-FI" sz="2800" dirty="0"/>
              <a:t>, </a:t>
            </a:r>
            <a:r>
              <a:rPr lang="fi-FI" sz="2800" dirty="0" err="1"/>
              <a:t>though</a:t>
            </a:r>
            <a:r>
              <a:rPr lang="fi-FI" sz="2800" dirty="0"/>
              <a:t>, and </a:t>
            </a:r>
            <a:r>
              <a:rPr lang="fi-FI" sz="2800" b="1" dirty="0"/>
              <a:t>it </a:t>
            </a:r>
            <a:r>
              <a:rPr lang="fi-FI" sz="2800" dirty="0" err="1"/>
              <a:t>isn’t</a:t>
            </a:r>
            <a:r>
              <a:rPr lang="fi-FI" sz="2800" dirty="0"/>
              <a:t> </a:t>
            </a:r>
            <a:r>
              <a:rPr lang="fi-FI" sz="2800" dirty="0" err="1"/>
              <a:t>very</a:t>
            </a:r>
            <a:r>
              <a:rPr lang="fi-FI" sz="2800" dirty="0"/>
              <a:t> </a:t>
            </a:r>
            <a:r>
              <a:rPr lang="fi-FI" sz="2800" b="1" dirty="0" err="1"/>
              <a:t>windy</a:t>
            </a:r>
            <a:r>
              <a:rPr lang="fi-FI" sz="2800" dirty="0"/>
              <a:t>. </a:t>
            </a:r>
            <a:endParaRPr dirty="0"/>
          </a:p>
          <a:p>
            <a:pPr marL="342900" lvl="0" indent="-342900" algn="l" rtl="0">
              <a:lnSpc>
                <a:spcPct val="10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2775"/>
              <a:buChar char="•"/>
            </a:pPr>
            <a:r>
              <a:rPr lang="fi-FI" sz="2800" dirty="0">
                <a:solidFill>
                  <a:schemeClr val="dk1"/>
                </a:solidFill>
              </a:rPr>
              <a:t>Muodollisena subjektina sään ilmauksissa on ’</a:t>
            </a:r>
            <a:r>
              <a:rPr lang="fi-FI" sz="2800" b="1" dirty="0">
                <a:solidFill>
                  <a:schemeClr val="dk1"/>
                </a:solidFill>
              </a:rPr>
              <a:t>it</a:t>
            </a:r>
            <a:r>
              <a:rPr lang="fi-FI" sz="2800" dirty="0">
                <a:solidFill>
                  <a:schemeClr val="dk1"/>
                </a:solidFill>
              </a:rPr>
              <a:t>’, kun käytämme kuvailuun </a:t>
            </a:r>
            <a:r>
              <a:rPr lang="fi-FI" sz="2800" b="1" dirty="0">
                <a:solidFill>
                  <a:schemeClr val="dk1"/>
                </a:solidFill>
              </a:rPr>
              <a:t>adjektiivia</a:t>
            </a:r>
            <a:r>
              <a:rPr lang="fi-FI" sz="2800" dirty="0">
                <a:solidFill>
                  <a:schemeClr val="dk1"/>
                </a:solidFill>
              </a:rPr>
              <a:t> (</a:t>
            </a:r>
            <a:r>
              <a:rPr lang="fi-FI" sz="2800" i="1" dirty="0" err="1">
                <a:solidFill>
                  <a:schemeClr val="dk1"/>
                </a:solidFill>
              </a:rPr>
              <a:t>windy</a:t>
            </a:r>
            <a:r>
              <a:rPr lang="fi-FI" sz="2800" i="1" dirty="0">
                <a:solidFill>
                  <a:schemeClr val="dk1"/>
                </a:solidFill>
              </a:rPr>
              <a:t>, </a:t>
            </a:r>
            <a:r>
              <a:rPr lang="fi-FI" sz="2800" i="1" dirty="0" err="1">
                <a:solidFill>
                  <a:schemeClr val="dk1"/>
                </a:solidFill>
              </a:rPr>
              <a:t>rainy</a:t>
            </a:r>
            <a:r>
              <a:rPr lang="fi-FI" sz="2800" i="1" dirty="0">
                <a:solidFill>
                  <a:schemeClr val="dk1"/>
                </a:solidFill>
              </a:rPr>
              <a:t>, </a:t>
            </a:r>
            <a:r>
              <a:rPr lang="fi-FI" sz="2800" i="1" dirty="0" err="1">
                <a:solidFill>
                  <a:schemeClr val="dk1"/>
                </a:solidFill>
              </a:rPr>
              <a:t>sunny</a:t>
            </a:r>
            <a:r>
              <a:rPr lang="fi-FI" sz="2800" i="1" dirty="0">
                <a:solidFill>
                  <a:schemeClr val="dk1"/>
                </a:solidFill>
              </a:rPr>
              <a:t>, </a:t>
            </a:r>
            <a:r>
              <a:rPr lang="fi-FI" sz="2800" i="1" dirty="0" err="1">
                <a:solidFill>
                  <a:schemeClr val="dk1"/>
                </a:solidFill>
              </a:rPr>
              <a:t>foggy</a:t>
            </a:r>
            <a:r>
              <a:rPr lang="fi-FI" sz="2800" i="1" dirty="0">
                <a:solidFill>
                  <a:schemeClr val="dk1"/>
                </a:solidFill>
              </a:rPr>
              <a:t>, </a:t>
            </a:r>
            <a:r>
              <a:rPr lang="fi-FI" sz="2800" i="1" dirty="0" err="1">
                <a:solidFill>
                  <a:schemeClr val="dk1"/>
                </a:solidFill>
              </a:rPr>
              <a:t>stormy</a:t>
            </a:r>
            <a:r>
              <a:rPr lang="fi-FI" sz="2800" dirty="0">
                <a:solidFill>
                  <a:schemeClr val="dk1"/>
                </a:solidFill>
              </a:rPr>
              <a:t>)</a:t>
            </a:r>
            <a:r>
              <a:rPr lang="fi-FI" sz="2800" dirty="0">
                <a:solidFill>
                  <a:srgbClr val="2DA2BF"/>
                </a:solidFill>
              </a:rPr>
              <a:t> </a:t>
            </a:r>
            <a:r>
              <a:rPr lang="fi-FI" sz="2800" dirty="0">
                <a:solidFill>
                  <a:schemeClr val="dk1"/>
                </a:solidFill>
              </a:rPr>
              <a:t>tai </a:t>
            </a:r>
            <a:r>
              <a:rPr lang="fi-FI" sz="2800" b="1" dirty="0">
                <a:solidFill>
                  <a:schemeClr val="dk1"/>
                </a:solidFill>
              </a:rPr>
              <a:t>verbiä</a:t>
            </a:r>
            <a:r>
              <a:rPr lang="fi-FI" sz="2800" dirty="0">
                <a:solidFill>
                  <a:schemeClr val="dk1"/>
                </a:solidFill>
              </a:rPr>
              <a:t> (</a:t>
            </a:r>
            <a:r>
              <a:rPr lang="fi-FI" sz="2800" i="1" dirty="0" err="1">
                <a:solidFill>
                  <a:schemeClr val="dk1"/>
                </a:solidFill>
              </a:rPr>
              <a:t>raining</a:t>
            </a:r>
            <a:r>
              <a:rPr lang="fi-FI" sz="2800" i="1" dirty="0">
                <a:solidFill>
                  <a:schemeClr val="dk1"/>
                </a:solidFill>
              </a:rPr>
              <a:t>, </a:t>
            </a:r>
            <a:r>
              <a:rPr lang="fi-FI" sz="2800" i="1" dirty="0" err="1">
                <a:solidFill>
                  <a:schemeClr val="dk1"/>
                </a:solidFill>
              </a:rPr>
              <a:t>drizzling</a:t>
            </a:r>
            <a:r>
              <a:rPr lang="fi-FI" sz="2800" i="1" dirty="0">
                <a:solidFill>
                  <a:schemeClr val="dk1"/>
                </a:solidFill>
              </a:rPr>
              <a:t>, </a:t>
            </a:r>
            <a:r>
              <a:rPr lang="fi-FI" sz="2800" i="1" dirty="0" err="1">
                <a:solidFill>
                  <a:schemeClr val="dk1"/>
                </a:solidFill>
              </a:rPr>
              <a:t>thundering</a:t>
            </a:r>
            <a:r>
              <a:rPr lang="fi-FI" sz="2800" dirty="0">
                <a:solidFill>
                  <a:schemeClr val="dk1"/>
                </a:solidFill>
              </a:rPr>
              <a:t>). </a:t>
            </a:r>
            <a:endParaRPr sz="2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2775"/>
              <a:buNone/>
            </a:pPr>
            <a:endParaRPr sz="2800" b="1" dirty="0"/>
          </a:p>
          <a:p>
            <a:pPr marL="0" lvl="0" indent="0" algn="l" rtl="0">
              <a:lnSpc>
                <a:spcPct val="10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2775"/>
              <a:buNone/>
            </a:pPr>
            <a:r>
              <a:rPr lang="fi-FI" sz="2800" b="1" dirty="0" err="1"/>
              <a:t>There</a:t>
            </a:r>
            <a:r>
              <a:rPr lang="fi-FI" sz="2800" dirty="0"/>
              <a:t> </a:t>
            </a:r>
            <a:r>
              <a:rPr lang="fi-FI" sz="2800" dirty="0" err="1"/>
              <a:t>are</a:t>
            </a:r>
            <a:r>
              <a:rPr lang="fi-FI" sz="2800" dirty="0"/>
              <a:t> </a:t>
            </a:r>
            <a:r>
              <a:rPr lang="fi-FI" sz="2800" u="sng" dirty="0" err="1"/>
              <a:t>clouds</a:t>
            </a:r>
            <a:r>
              <a:rPr lang="fi-FI" sz="2800" dirty="0"/>
              <a:t> in </a:t>
            </a:r>
            <a:r>
              <a:rPr lang="fi-FI" sz="2800" dirty="0" err="1"/>
              <a:t>the</a:t>
            </a:r>
            <a:r>
              <a:rPr lang="fi-FI" sz="2800" dirty="0"/>
              <a:t> </a:t>
            </a:r>
            <a:r>
              <a:rPr lang="fi-FI" sz="2800" dirty="0" err="1"/>
              <a:t>sky</a:t>
            </a:r>
            <a:r>
              <a:rPr lang="fi-FI" sz="2800" dirty="0"/>
              <a:t> and </a:t>
            </a:r>
            <a:r>
              <a:rPr lang="fi-FI" sz="2800" b="1" dirty="0" err="1"/>
              <a:t>there</a:t>
            </a:r>
            <a:r>
              <a:rPr lang="fi-FI" sz="2800" dirty="0" err="1"/>
              <a:t>’s</a:t>
            </a:r>
            <a:r>
              <a:rPr lang="fi-FI" sz="2800" dirty="0"/>
              <a:t> a </a:t>
            </a:r>
            <a:r>
              <a:rPr lang="fi-FI" sz="2800" dirty="0" err="1"/>
              <a:t>cold</a:t>
            </a:r>
            <a:r>
              <a:rPr lang="fi-FI" sz="2800" dirty="0"/>
              <a:t> </a:t>
            </a:r>
            <a:r>
              <a:rPr lang="fi-FI" sz="2800" u="sng" dirty="0" err="1"/>
              <a:t>wind</a:t>
            </a:r>
            <a:r>
              <a:rPr lang="fi-FI" sz="2800" dirty="0"/>
              <a:t>.</a:t>
            </a:r>
            <a:endParaRPr dirty="0"/>
          </a:p>
          <a:p>
            <a:pPr marL="342900" lvl="0" indent="-342900" algn="l" rtl="0">
              <a:lnSpc>
                <a:spcPct val="10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2775"/>
              <a:buChar char="•"/>
            </a:pPr>
            <a:r>
              <a:rPr lang="fi-FI" sz="2800" dirty="0">
                <a:solidFill>
                  <a:schemeClr val="dk1"/>
                </a:solidFill>
              </a:rPr>
              <a:t>Jos kuvailemme </a:t>
            </a:r>
            <a:r>
              <a:rPr lang="fi-FI" sz="2800" b="1" dirty="0">
                <a:solidFill>
                  <a:schemeClr val="dk1"/>
                </a:solidFill>
              </a:rPr>
              <a:t>substantiivin</a:t>
            </a:r>
            <a:r>
              <a:rPr lang="fi-FI" sz="2800" dirty="0">
                <a:solidFill>
                  <a:schemeClr val="dk1"/>
                </a:solidFill>
              </a:rPr>
              <a:t> avulla (</a:t>
            </a:r>
            <a:r>
              <a:rPr lang="fi-FI" sz="2800" i="1" dirty="0" err="1">
                <a:solidFill>
                  <a:schemeClr val="dk1"/>
                </a:solidFill>
              </a:rPr>
              <a:t>sun</a:t>
            </a:r>
            <a:r>
              <a:rPr lang="fi-FI" sz="2800" i="1" dirty="0">
                <a:solidFill>
                  <a:schemeClr val="dk1"/>
                </a:solidFill>
              </a:rPr>
              <a:t>, </a:t>
            </a:r>
            <a:r>
              <a:rPr lang="fi-FI" sz="2800" i="1" dirty="0" err="1">
                <a:solidFill>
                  <a:schemeClr val="dk1"/>
                </a:solidFill>
              </a:rPr>
              <a:t>clouds</a:t>
            </a:r>
            <a:r>
              <a:rPr lang="fi-FI" sz="2800" i="1" dirty="0">
                <a:solidFill>
                  <a:schemeClr val="dk1"/>
                </a:solidFill>
              </a:rPr>
              <a:t>, </a:t>
            </a:r>
            <a:r>
              <a:rPr lang="fi-FI" sz="2800" i="1" dirty="0" err="1">
                <a:solidFill>
                  <a:schemeClr val="dk1"/>
                </a:solidFill>
              </a:rPr>
              <a:t>wind</a:t>
            </a:r>
            <a:r>
              <a:rPr lang="fi-FI" sz="2800" i="1" dirty="0">
                <a:solidFill>
                  <a:schemeClr val="dk1"/>
                </a:solidFill>
              </a:rPr>
              <a:t>, </a:t>
            </a:r>
            <a:r>
              <a:rPr lang="fi-FI" sz="2800" i="1" dirty="0" err="1">
                <a:solidFill>
                  <a:schemeClr val="dk1"/>
                </a:solidFill>
              </a:rPr>
              <a:t>fog</a:t>
            </a:r>
            <a:r>
              <a:rPr lang="fi-FI" sz="2800" dirty="0">
                <a:solidFill>
                  <a:schemeClr val="dk1"/>
                </a:solidFill>
              </a:rPr>
              <a:t>), on subjektina ’</a:t>
            </a:r>
            <a:r>
              <a:rPr lang="fi-FI" sz="2800" b="1" dirty="0" err="1">
                <a:solidFill>
                  <a:schemeClr val="dk1"/>
                </a:solidFill>
              </a:rPr>
              <a:t>there</a:t>
            </a:r>
            <a:r>
              <a:rPr lang="fi-FI" sz="2800" dirty="0">
                <a:solidFill>
                  <a:schemeClr val="dk1"/>
                </a:solidFill>
              </a:rPr>
              <a:t>’.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555"/>
              </a:spcBef>
              <a:spcAft>
                <a:spcPts val="0"/>
              </a:spcAft>
              <a:buSzPts val="800"/>
              <a:buNone/>
            </a:pPr>
            <a:endParaRPr dirty="0">
              <a:solidFill>
                <a:schemeClr val="dk1"/>
              </a:solidFill>
            </a:endParaRPr>
          </a:p>
          <a:p>
            <a:pPr marL="3429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9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Muodollisena subjektina ’it’</a:t>
            </a:r>
            <a:endParaRPr/>
          </a:p>
        </p:txBody>
      </p:sp>
      <p:sp>
        <p:nvSpPr>
          <p:cNvPr id="124" name="Google Shape;124;p19"/>
          <p:cNvSpPr txBox="1">
            <a:spLocks noGrp="1"/>
          </p:cNvSpPr>
          <p:nvPr>
            <p:ph type="body" idx="1"/>
          </p:nvPr>
        </p:nvSpPr>
        <p:spPr>
          <a:xfrm>
            <a:off x="395536" y="1556791"/>
            <a:ext cx="8363272" cy="4608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Millaisista ilmauksista on kyse? Mikä yhdistää lauseita?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easy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mistake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impossible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correct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pity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don’t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agree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amusement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park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tomorrow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Lauseissa ilmaistaan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mielipidettä tai kannanottoa.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0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Muodollisena subjektina ’it’</a:t>
            </a:r>
            <a:endParaRPr/>
          </a:p>
        </p:txBody>
      </p:sp>
      <p:sp>
        <p:nvSpPr>
          <p:cNvPr id="130" name="Google Shape;130;p20"/>
          <p:cNvSpPr txBox="1">
            <a:spLocks noGrp="1"/>
          </p:cNvSpPr>
          <p:nvPr>
            <p:ph type="body" idx="1"/>
          </p:nvPr>
        </p:nvSpPr>
        <p:spPr>
          <a:xfrm>
            <a:off x="395535" y="1188537"/>
            <a:ext cx="8748465" cy="511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Millaisista ilmauksista on kyse? Vertaa lauseita.</a:t>
            </a:r>
            <a:endParaRPr dirty="0"/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Mark lied to </a:t>
            </a:r>
            <a:r>
              <a:rPr lang="fi-FI" sz="2800" dirty="0" err="1">
                <a:solidFill>
                  <a:schemeClr val="dk1"/>
                </a:solidFill>
              </a:rPr>
              <a:t>Sue</a:t>
            </a:r>
            <a:r>
              <a:rPr lang="fi-FI" sz="2800" dirty="0">
                <a:solidFill>
                  <a:schemeClr val="dk1"/>
                </a:solidFill>
              </a:rPr>
              <a:t> on </a:t>
            </a:r>
            <a:r>
              <a:rPr lang="fi-FI" sz="2800" dirty="0" err="1">
                <a:solidFill>
                  <a:schemeClr val="dk1"/>
                </a:solidFill>
              </a:rPr>
              <a:t>Friday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Mark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lied to </a:t>
            </a:r>
            <a:r>
              <a:rPr lang="fi-FI" dirty="0" err="1"/>
              <a:t>Sue</a:t>
            </a:r>
            <a:r>
              <a:rPr lang="fi-FI" dirty="0"/>
              <a:t> on </a:t>
            </a:r>
            <a:r>
              <a:rPr lang="fi-FI" dirty="0" err="1"/>
              <a:t>Friday</a:t>
            </a:r>
            <a:r>
              <a:rPr lang="fi-FI" dirty="0"/>
              <a:t> 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(and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me)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  <a:endParaRPr dirty="0"/>
          </a:p>
          <a:p>
            <a:pPr marL="457200" marR="0" lvl="1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Sue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Mark lied to 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(and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Megan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</a:t>
            </a:r>
            <a:endParaRPr dirty="0"/>
          </a:p>
          <a:p>
            <a:pPr marL="457200" marR="0" lvl="1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Saturday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Mark lied to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Sue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Sunday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457200" marR="0" lvl="1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45720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Yhtä lauseenjäsenistä halutaan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korostaa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1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Calibri"/>
              <a:buNone/>
            </a:pPr>
            <a:r>
              <a:rPr lang="fi-FI" sz="40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Muodollisena subjektina ’there’</a:t>
            </a:r>
            <a:endParaRPr/>
          </a:p>
        </p:txBody>
      </p:sp>
      <p:sp>
        <p:nvSpPr>
          <p:cNvPr id="136" name="Google Shape;136;p21"/>
          <p:cNvSpPr txBox="1">
            <a:spLocks noGrp="1"/>
          </p:cNvSpPr>
          <p:nvPr>
            <p:ph type="body" idx="1"/>
          </p:nvPr>
        </p:nvSpPr>
        <p:spPr>
          <a:xfrm>
            <a:off x="395536" y="1412775"/>
            <a:ext cx="8363272" cy="4752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Jossakin on jotain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-ilmauksissa muodollisena subjektina on ’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’.</a:t>
            </a:r>
            <a:endParaRPr dirty="0"/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Vertaa. </a:t>
            </a:r>
            <a:endParaRPr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Auto on ulkona.</a:t>
            </a:r>
            <a:endParaRPr dirty="0"/>
          </a:p>
          <a:p>
            <a:pPr marL="1371600" marR="0" lvl="3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outside.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Ulkona on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auto. </a:t>
            </a:r>
            <a:endParaRPr dirty="0"/>
          </a:p>
          <a:p>
            <a:pPr marL="1371600" marR="0" lvl="3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outside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750"/>
              <a:buFont typeface="Arial"/>
              <a:buNone/>
            </a:pPr>
            <a:endParaRPr sz="30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endParaRPr sz="28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Aul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649</Words>
  <Application>Microsoft Office PowerPoint</Application>
  <PresentationFormat>Näytössä katseltava diaesitys (4:3)</PresentationFormat>
  <Paragraphs>154</Paragraphs>
  <Slides>17</Slides>
  <Notes>17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1" baseType="lpstr">
      <vt:lpstr>Arial</vt:lpstr>
      <vt:lpstr>Calibri</vt:lpstr>
      <vt:lpstr>Noto Sans Symbols</vt:lpstr>
      <vt:lpstr>Office-teema</vt:lpstr>
      <vt:lpstr>PowerPoint-esitys</vt:lpstr>
      <vt:lpstr>Muodolliset subjektit: ’it’ ja ’there’</vt:lpstr>
      <vt:lpstr>Muodollisena subjektina ’it’</vt:lpstr>
      <vt:lpstr>Muodollisena subjektina ’it’</vt:lpstr>
      <vt:lpstr>Muodollisena subjektina ’it’</vt:lpstr>
      <vt:lpstr>Huom! </vt:lpstr>
      <vt:lpstr>Muodollisena subjektina ’it’</vt:lpstr>
      <vt:lpstr>Muodollisena subjektina ’it’</vt:lpstr>
      <vt:lpstr>Muodollisena subjektina ’there’</vt:lpstr>
      <vt:lpstr>Muodollisena subjektina ’there’</vt:lpstr>
      <vt:lpstr>Muodollisena subjektina ’there’</vt:lpstr>
      <vt:lpstr>Muodollisena subjektina ’there’</vt:lpstr>
      <vt:lpstr>Muodollisena subjektina ’there’</vt:lpstr>
      <vt:lpstr>Muodollisena subjektina ’there’</vt:lpstr>
      <vt:lpstr>Muodollisena subjektina ’there’</vt:lpstr>
      <vt:lpstr> Activate  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cp:lastModifiedBy>Seitaniemi, Siiri J</cp:lastModifiedBy>
  <cp:revision>1</cp:revision>
  <dcterms:modified xsi:type="dcterms:W3CDTF">2019-03-06T11:00:29Z</dcterms:modified>
</cp:coreProperties>
</file>