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4" r:id="rId7"/>
    <p:sldId id="273" r:id="rId8"/>
    <p:sldId id="274" r:id="rId9"/>
    <p:sldId id="275" r:id="rId10"/>
    <p:sldId id="294" r:id="rId11"/>
    <p:sldId id="290" r:id="rId12"/>
    <p:sldId id="291" r:id="rId13"/>
    <p:sldId id="288" r:id="rId14"/>
    <p:sldId id="289" r:id="rId15"/>
    <p:sldId id="287" r:id="rId16"/>
    <p:sldId id="286" r:id="rId17"/>
    <p:sldId id="292" r:id="rId18"/>
    <p:sldId id="276" r:id="rId19"/>
    <p:sldId id="283" r:id="rId20"/>
    <p:sldId id="278" r:id="rId21"/>
    <p:sldId id="280" r:id="rId22"/>
    <p:sldId id="279" r:id="rId23"/>
    <p:sldId id="281" r:id="rId24"/>
    <p:sldId id="295" r:id="rId25"/>
    <p:sldId id="296" r:id="rId26"/>
    <p:sldId id="297" r:id="rId27"/>
    <p:sldId id="298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24" autoAdjust="0"/>
  </p:normalViewPr>
  <p:slideViewPr>
    <p:cSldViewPr>
      <p:cViewPr varScale="1">
        <p:scale>
          <a:sx n="59" d="100"/>
          <a:sy n="59" d="100"/>
        </p:scale>
        <p:origin x="4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8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1C6B-A753-459C-BB39-52BB8F62BC5E}" type="datetimeFigureOut">
              <a:rPr lang="fi-FI" smtClean="0"/>
              <a:t>17.12.2019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56425-D034-497B-B97C-B930469CA3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4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56425-D034-497B-B97C-B930469CA39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33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thB17C5aMC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09800" y="214292"/>
            <a:ext cx="7772400" cy="1774547"/>
          </a:xfrm>
        </p:spPr>
        <p:txBody>
          <a:bodyPr>
            <a:normAutofit/>
          </a:bodyPr>
          <a:lstStyle/>
          <a:p>
            <a:r>
              <a:rPr lang="fi-FI" sz="7000" b="1" dirty="0">
                <a:solidFill>
                  <a:schemeClr val="bg1"/>
                </a:solidFill>
              </a:rPr>
              <a:t>Retoriset keinot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95600" y="2285992"/>
            <a:ext cx="6400800" cy="854976"/>
          </a:xfrm>
        </p:spPr>
        <p:txBody>
          <a:bodyPr/>
          <a:lstStyle/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8" name="Kuva 7" descr="ret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222113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7F0256-0FE3-492D-BFC2-57393388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9E45E5-F85B-4322-8A99-DD632E20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517" y="980727"/>
            <a:ext cx="5949518" cy="5174485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A4E1B4B-BD94-4FE1-BA8A-150AE9CBE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29C7FC-31AE-41E4-B893-FBF242B8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2" y="951679"/>
            <a:ext cx="5819973" cy="51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AC757BC-6844-4686-B51C-5C3EBE7A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2933700"/>
            <a:ext cx="4810125" cy="990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5881573-8DE9-4499-A166-87FC62D8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4BBC34-E19D-4E27-B471-7B3C8AF8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" y="4274016"/>
            <a:ext cx="10942056" cy="258398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4803ACA-896A-4C06-9F5A-526283FB2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" y="2722087"/>
            <a:ext cx="8541026" cy="155891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7C9FBE-BA95-419D-8579-F05B21C91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3" y="1688330"/>
            <a:ext cx="7464152" cy="863972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FA77427-97CA-4458-916F-E5AE50B473B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720736" y="1600201"/>
            <a:ext cx="288032" cy="452596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EAED74-D4F8-4488-8C3A-79E75479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61869" cy="1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03FDD-4B05-4157-815F-B08E408F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403DA0C-39E0-4696-B599-E067FCD08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53" y="2345672"/>
            <a:ext cx="5668094" cy="45259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CE979D7-5EFC-47FC-AD65-15B0F9B0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48" y="221488"/>
            <a:ext cx="7019923" cy="21241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133B8D5-A78F-4482-A95F-B08455F6C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341" y="2384930"/>
            <a:ext cx="6692602" cy="471834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64CC83C-48F2-4405-A417-A6AF7D8DC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95"/>
          <a:stretch/>
        </p:blipFill>
        <p:spPr>
          <a:xfrm>
            <a:off x="6984377" y="692696"/>
            <a:ext cx="5226671" cy="9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722E2-75BF-4C65-ADF3-C78FAB8D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5FEB711-A8F7-4511-A565-196B38C12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0" y="37580"/>
            <a:ext cx="8616280" cy="68204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4205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9F8350-F7C7-4CDF-A140-B5201CEF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825DCEA-2036-45AD-84C2-873AED80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55" y="11517"/>
            <a:ext cx="8585489" cy="6846483"/>
          </a:xfrm>
        </p:spPr>
      </p:pic>
    </p:spTree>
    <p:extLst>
      <p:ext uri="{BB962C8B-B14F-4D97-AF65-F5344CB8AC3E}">
        <p14:creationId xmlns:p14="http://schemas.microsoft.com/office/powerpoint/2010/main" val="409053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B0556-60EA-4149-87F9-CED16C4A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65CCFAF-B704-48E5-90F6-BCF4A595B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7424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722E2-75BF-4C65-ADF3-C78FAB8D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346840-E28E-43B3-B81B-75EC5A329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5" y="0"/>
            <a:ext cx="10673929" cy="6858000"/>
          </a:xfrm>
        </p:spPr>
      </p:pic>
    </p:spTree>
    <p:extLst>
      <p:ext uri="{BB962C8B-B14F-4D97-AF65-F5344CB8AC3E}">
        <p14:creationId xmlns:p14="http://schemas.microsoft.com/office/powerpoint/2010/main" val="196846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59A293-9217-4688-AB33-7926864B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365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chemeClr val="bg1"/>
                </a:solidFill>
                <a:hlinkClick r:id="rId2"/>
              </a:rPr>
            </a:br>
            <a:r>
              <a:rPr lang="fi-FI" b="1" dirty="0">
                <a:solidFill>
                  <a:schemeClr val="bg1"/>
                </a:solidFill>
                <a:hlinkClick r:id="rId2"/>
              </a:rPr>
              <a:t>https://www.youtube.com/watch?v=thB17C5aMCQ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CEF1B8-43EC-44B6-A10F-FBCA46A4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12192000" cy="5805263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Fazer: Munkki vai kepponen (2019)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EADF31B-E206-4850-8223-BAB916D53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48" y="1590693"/>
            <a:ext cx="8136904" cy="52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8) Paradoksi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5733256"/>
          </a:xfrm>
        </p:spPr>
        <p:txBody>
          <a:bodyPr/>
          <a:lstStyle/>
          <a:p>
            <a:pPr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yhdistelmä kahdesta järjenvastaisesta asiasta </a:t>
            </a:r>
          </a:p>
          <a:p>
            <a:pPr>
              <a:buNone/>
            </a:pPr>
            <a:r>
              <a:rPr lang="fi-FI" b="1" i="1" dirty="0">
                <a:solidFill>
                  <a:schemeClr val="bg1"/>
                </a:solidFill>
              </a:rPr>
              <a:t>	Polttaa kuin tuli jäinen.      </a:t>
            </a:r>
          </a:p>
          <a:p>
            <a:pPr>
              <a:buNone/>
            </a:pPr>
            <a:r>
              <a:rPr lang="fi-FI" b="1" i="1" dirty="0">
                <a:solidFill>
                  <a:schemeClr val="bg1"/>
                </a:solidFill>
              </a:rPr>
              <a:t>	Vain epävarmuus on varmaa.</a:t>
            </a:r>
          </a:p>
          <a:p>
            <a:pPr>
              <a:buNone/>
            </a:pPr>
            <a:r>
              <a:rPr lang="fi-FI" b="1" i="1" dirty="0">
                <a:solidFill>
                  <a:schemeClr val="bg1"/>
                </a:solidFill>
              </a:rPr>
              <a:t>	Onko </a:t>
            </a:r>
            <a:r>
              <a:rPr lang="fi-FI" b="1" i="1" dirty="0" err="1">
                <a:solidFill>
                  <a:schemeClr val="bg1"/>
                </a:solidFill>
              </a:rPr>
              <a:t>tää</a:t>
            </a:r>
            <a:r>
              <a:rPr lang="fi-FI" b="1" i="1" dirty="0">
                <a:solidFill>
                  <a:schemeClr val="bg1"/>
                </a:solidFill>
              </a:rPr>
              <a:t> kaupunki täynnä </a:t>
            </a:r>
            <a:r>
              <a:rPr lang="fi-FI" b="1" i="1" dirty="0" err="1">
                <a:solidFill>
                  <a:schemeClr val="bg1"/>
                </a:solidFill>
              </a:rPr>
              <a:t>elävii</a:t>
            </a:r>
            <a:r>
              <a:rPr lang="fi-FI" b="1" i="1" dirty="0">
                <a:solidFill>
                  <a:schemeClr val="bg1"/>
                </a:solidFill>
              </a:rPr>
              <a:t> kuolleita? (Sanni)</a:t>
            </a:r>
          </a:p>
          <a:p>
            <a:pPr>
              <a:buNone/>
            </a:pPr>
            <a:r>
              <a:rPr lang="fi-FI" b="1" i="1" dirty="0">
                <a:solidFill>
                  <a:schemeClr val="bg1"/>
                </a:solidFill>
              </a:rPr>
              <a:t>	Kaljukin repisi hiuksensa sellaisesta kohtelusta.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4" name="Kuva 3" descr="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016830"/>
            <a:ext cx="9144000" cy="284117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5227EEE-B3DD-46F8-8B57-028DC23E2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1" y="3991372"/>
            <a:ext cx="9144000" cy="30051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EEF21E3-D7EC-461D-BFB4-FDCC30097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667000"/>
            <a:ext cx="5372100" cy="15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64303"/>
          </a:xfrm>
        </p:spPr>
        <p:txBody>
          <a:bodyPr>
            <a:normAutofit fontScale="25000" lnSpcReduction="20000"/>
          </a:bodyPr>
          <a:lstStyle/>
          <a:p>
            <a:pPr marL="0" indent="9525" algn="ctr">
              <a:buNone/>
            </a:pPr>
            <a:r>
              <a:rPr lang="fi-FI" sz="14000" b="1" dirty="0"/>
              <a:t>9)Alkusointu</a:t>
            </a:r>
          </a:p>
          <a:p>
            <a:pPr algn="ctr">
              <a:buNone/>
            </a:pPr>
            <a:r>
              <a:rPr lang="fi-FI" sz="4000" b="1" dirty="0">
                <a:solidFill>
                  <a:schemeClr val="bg1"/>
                </a:solidFill>
              </a:rPr>
              <a:t>	</a:t>
            </a:r>
            <a:endParaRPr lang="fi-FI" sz="4000" b="1" i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fi-FI" b="1" i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i-FI" b="1" i="1" dirty="0">
                <a:solidFill>
                  <a:schemeClr val="bg1"/>
                </a:solidFill>
              </a:rPr>
              <a:t>	</a:t>
            </a:r>
          </a:p>
          <a:p>
            <a:pPr algn="ctr">
              <a:buNone/>
            </a:pPr>
            <a:endParaRPr lang="fi-FI" dirty="0"/>
          </a:p>
          <a:p>
            <a:pPr algn="ctr">
              <a:buNone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22466CA-AFAE-4BB0-B22A-4B97E4AE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83" y="564303"/>
            <a:ext cx="6023942" cy="6311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Retoriset keinot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908720"/>
            <a:ext cx="12192000" cy="2703140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kielellisiä tehokeinoja, tyylikuvioita</a:t>
            </a:r>
          </a:p>
          <a:p>
            <a:r>
              <a:rPr lang="fi-FI" b="1" dirty="0">
                <a:solidFill>
                  <a:schemeClr val="bg1"/>
                </a:solidFill>
              </a:rPr>
              <a:t>tukevat argumentaatiota eli todistelua ja perusteluja</a:t>
            </a:r>
          </a:p>
          <a:p>
            <a:r>
              <a:rPr lang="fi-FI" b="1" dirty="0">
                <a:solidFill>
                  <a:schemeClr val="bg1"/>
                </a:solidFill>
              </a:rPr>
              <a:t>tekstin ideologia ja arvomaailma nähtävissä käytetyistä keinoista</a:t>
            </a:r>
          </a:p>
          <a:p>
            <a:r>
              <a:rPr lang="fi-FI" b="1" dirty="0">
                <a:solidFill>
                  <a:schemeClr val="bg1"/>
                </a:solidFill>
              </a:rPr>
              <a:t>vaikuttavat tekstin tyyliin, sävyyn ja tulkintaan</a:t>
            </a:r>
          </a:p>
          <a:p>
            <a:r>
              <a:rPr lang="fi-FI" b="1" dirty="0">
                <a:solidFill>
                  <a:schemeClr val="bg1"/>
                </a:solidFill>
              </a:rPr>
              <a:t>tavoitteena vastaanottajan vakuuttaminen</a:t>
            </a:r>
          </a:p>
          <a:p>
            <a:r>
              <a:rPr lang="fi-FI" b="1" dirty="0">
                <a:solidFill>
                  <a:schemeClr val="bg1"/>
                </a:solidFill>
              </a:rPr>
              <a:t>valitaan tekstin lajin, tavoitteen ja kohderyhmän mukaan</a:t>
            </a:r>
          </a:p>
          <a:p>
            <a:r>
              <a:rPr lang="fi-FI" b="1" dirty="0">
                <a:solidFill>
                  <a:schemeClr val="bg1"/>
                </a:solidFill>
              </a:rPr>
              <a:t>monella tasolla: sananvalinnoissa, yksittäisissä lauseissa ja koko tekstin rakenteessa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4A17460-D2D7-45D0-8533-69EB6090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13200"/>
            <a:ext cx="9144000" cy="2844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99D12CA-C00A-4CF0-A404-A7958F935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7" y="3611860"/>
            <a:ext cx="10418985" cy="32745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9509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b="1" dirty="0">
                <a:solidFill>
                  <a:schemeClr val="bg1"/>
                </a:solidFill>
              </a:rPr>
              <a:t>10) Lausemuodot: huudahdukset, kysymykset, käskyt, pyynnöt ja lyhyet lauseet</a:t>
            </a:r>
          </a:p>
          <a:p>
            <a:pPr>
              <a:buNone/>
            </a:pPr>
            <a:endParaRPr lang="fi-FI" b="1" dirty="0">
              <a:solidFill>
                <a:schemeClr val="bg1"/>
              </a:solidFill>
            </a:endParaRPr>
          </a:p>
          <a:p>
            <a:pPr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5782AFD-AF36-4A61-AE95-18E09150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0798"/>
            <a:ext cx="12192000" cy="170720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C32AA65-D9E9-4668-81E4-B2F4E240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913"/>
            <a:ext cx="12192000" cy="275448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B913EA3-B2EB-40B3-8F26-A104D96B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05" y="3586218"/>
            <a:ext cx="12204005" cy="15909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336" y="118741"/>
            <a:ext cx="5760640" cy="515817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11) Sananvalinnat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764704"/>
            <a:ext cx="5605389" cy="6093296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plussanat – miinussanat</a:t>
            </a:r>
          </a:p>
          <a:p>
            <a:r>
              <a:rPr lang="fi-FI" b="1" dirty="0">
                <a:solidFill>
                  <a:schemeClr val="bg1"/>
                </a:solidFill>
              </a:rPr>
              <a:t>nimeämiset: </a:t>
            </a:r>
            <a:r>
              <a:rPr lang="fi-FI" b="1" i="1" dirty="0">
                <a:solidFill>
                  <a:schemeClr val="bg1"/>
                </a:solidFill>
              </a:rPr>
              <a:t>mies, jätkä, ukko, herra, häiskä, heppu, uros, nuorukainen, koira, äijä, korsto, adonis, </a:t>
            </a:r>
            <a:r>
              <a:rPr lang="fi-FI" b="1" i="1" dirty="0" err="1">
                <a:solidFill>
                  <a:schemeClr val="bg1"/>
                </a:solidFill>
              </a:rPr>
              <a:t>fuckboy</a:t>
            </a:r>
            <a:r>
              <a:rPr lang="fi-FI" b="1" i="1" dirty="0">
                <a:solidFill>
                  <a:schemeClr val="bg1"/>
                </a:solidFill>
              </a:rPr>
              <a:t>… </a:t>
            </a:r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vahvistussanat, superlatiivit,</a:t>
            </a:r>
          </a:p>
          <a:p>
            <a:pPr>
              <a:buNone/>
            </a:pPr>
            <a:r>
              <a:rPr lang="fi-FI" b="1" dirty="0">
                <a:solidFill>
                  <a:schemeClr val="bg1"/>
                </a:solidFill>
              </a:rPr>
              <a:t>	affektiiviset sananvalinnat ja ilmaukset</a:t>
            </a:r>
          </a:p>
          <a:p>
            <a:pPr lvl="1"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asenneadjektiivit: </a:t>
            </a:r>
            <a:r>
              <a:rPr lang="fi-FI" b="1" i="1" dirty="0">
                <a:solidFill>
                  <a:schemeClr val="bg1"/>
                </a:solidFill>
              </a:rPr>
              <a:t>huikea, mieletön, ihana, loistava</a:t>
            </a:r>
          </a:p>
          <a:p>
            <a:pPr lvl="1"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vahvistavat määritteet: </a:t>
            </a:r>
            <a:r>
              <a:rPr lang="fi-FI" b="1" i="1" dirty="0">
                <a:solidFill>
                  <a:schemeClr val="bg1"/>
                </a:solidFill>
              </a:rPr>
              <a:t>Olet </a:t>
            </a:r>
            <a:r>
              <a:rPr lang="fi-FI" b="1" i="1" u="sng" dirty="0">
                <a:solidFill>
                  <a:schemeClr val="bg1"/>
                </a:solidFill>
              </a:rPr>
              <a:t>todella </a:t>
            </a:r>
            <a:r>
              <a:rPr lang="fi-FI" b="1" i="1" dirty="0">
                <a:solidFill>
                  <a:schemeClr val="bg1"/>
                </a:solidFill>
              </a:rPr>
              <a:t>kaunis, elät vain hetken verran. / Olen erittäin hyvä, ellen täydellinen. </a:t>
            </a:r>
          </a:p>
          <a:p>
            <a:pPr lvl="1"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vertailumuodot: </a:t>
            </a:r>
            <a:r>
              <a:rPr lang="fi-FI" b="1" i="1" dirty="0">
                <a:solidFill>
                  <a:schemeClr val="bg1"/>
                </a:solidFill>
              </a:rPr>
              <a:t>hyvä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i="1" dirty="0">
                <a:solidFill>
                  <a:schemeClr val="bg1"/>
                </a:solidFill>
              </a:rPr>
              <a:t>parempi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i="1" dirty="0">
                <a:solidFill>
                  <a:schemeClr val="bg1"/>
                </a:solidFill>
              </a:rPr>
              <a:t>paras</a:t>
            </a:r>
          </a:p>
          <a:p>
            <a:endParaRPr lang="fi-FI" i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5B836A-7BCD-44D4-B241-0FE6AE18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6" y="1"/>
            <a:ext cx="4772025" cy="242887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BD1746F-61CC-49C5-A2F8-6D317BAA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65" y="2422126"/>
            <a:ext cx="2452043" cy="247206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6D70529-416C-48B2-8B31-6BE1ACD4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108" y="2428876"/>
            <a:ext cx="2465311" cy="246531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3413EA7-D571-467A-BB9F-1C40A69F4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178" y="4581128"/>
            <a:ext cx="2666336" cy="22768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A23237F-D907-4D56-867B-BF49FCB95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107" y="4581128"/>
            <a:ext cx="2593104" cy="22768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6B4433F-8DFD-4A0F-9C12-24ECB75CC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389" y="-43184"/>
            <a:ext cx="6591300" cy="140017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DA87D99-3041-4148-BEE9-5B3C11263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389" y="1351396"/>
            <a:ext cx="6677025" cy="123825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BC54026-869E-4842-8236-4F0684D0D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388" y="2580698"/>
            <a:ext cx="66770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89F4DF1-8DE8-4DB3-B471-7FE93E0A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65" y="0"/>
            <a:ext cx="8174817" cy="141839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404665"/>
            <a:ext cx="4071966" cy="64533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b="1" dirty="0">
                <a:solidFill>
                  <a:schemeClr val="bg1"/>
                </a:solidFill>
              </a:rPr>
              <a:t>- 	eufemismi eli kiertoilmaus</a:t>
            </a:r>
          </a:p>
          <a:p>
            <a:pPr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onomatopoeettiset: liplattaa, kotkottaa, hekottaa</a:t>
            </a:r>
          </a:p>
          <a:p>
            <a:pPr>
              <a:buFontTx/>
              <a:buChar char="-"/>
            </a:pPr>
            <a:endParaRPr lang="fi-FI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deskriptiiviset sanat: röhnöttää, piehtaroida</a:t>
            </a:r>
          </a:p>
          <a:p>
            <a:pPr>
              <a:buFontTx/>
              <a:buChar char="-"/>
            </a:pPr>
            <a:endParaRPr lang="fi-FI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i-FI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erisnimi yleisnimenä</a:t>
            </a:r>
          </a:p>
          <a:p>
            <a:pPr lvl="1">
              <a:buNone/>
            </a:pPr>
            <a:r>
              <a:rPr lang="fi-FI" b="1" i="1" dirty="0">
                <a:solidFill>
                  <a:schemeClr val="bg1"/>
                </a:solidFill>
              </a:rPr>
              <a:t>	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FA81818-D1A7-4B80-AB00-292564F9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66" y="4567132"/>
            <a:ext cx="8136904" cy="2290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9F3C643-BA3F-42F0-84B2-2CC8E7D10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66" y="2945273"/>
            <a:ext cx="8120034" cy="162185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1BC2DB-BEE1-4AC1-9219-EABBA4A23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64" y="1417638"/>
            <a:ext cx="8136906" cy="1910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16632"/>
            <a:ext cx="1737952" cy="1872208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12) Tekstin sävy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2132856"/>
            <a:ext cx="4286250" cy="4725144"/>
          </a:xfrm>
        </p:spPr>
        <p:txBody>
          <a:bodyPr numCol="2">
            <a:normAutofit/>
          </a:bodyPr>
          <a:lstStyle/>
          <a:p>
            <a:r>
              <a:rPr lang="fi-FI" sz="2500" b="1" dirty="0">
                <a:solidFill>
                  <a:schemeClr val="bg1"/>
                </a:solidFill>
              </a:rPr>
              <a:t>ironia </a:t>
            </a:r>
          </a:p>
          <a:p>
            <a:r>
              <a:rPr lang="fi-FI" sz="2500" b="1" dirty="0">
                <a:solidFill>
                  <a:schemeClr val="bg1"/>
                </a:solidFill>
              </a:rPr>
              <a:t>sarkasmi</a:t>
            </a:r>
          </a:p>
          <a:p>
            <a:r>
              <a:rPr lang="fi-FI" sz="2500" b="1" dirty="0" err="1">
                <a:solidFill>
                  <a:schemeClr val="bg1"/>
                </a:solidFill>
              </a:rPr>
              <a:t>humoris-tinen</a:t>
            </a:r>
            <a:r>
              <a:rPr lang="fi-FI" sz="2500" b="1" dirty="0">
                <a:solidFill>
                  <a:schemeClr val="bg1"/>
                </a:solidFill>
              </a:rPr>
              <a:t> kärjistys</a:t>
            </a:r>
          </a:p>
          <a:p>
            <a:r>
              <a:rPr lang="fi-FI" sz="2500" b="1" dirty="0">
                <a:solidFill>
                  <a:schemeClr val="bg1"/>
                </a:solidFill>
              </a:rPr>
              <a:t>liioittelu</a:t>
            </a:r>
          </a:p>
          <a:p>
            <a:r>
              <a:rPr lang="fi-FI" sz="2500" b="1" dirty="0">
                <a:solidFill>
                  <a:schemeClr val="bg1"/>
                </a:solidFill>
              </a:rPr>
              <a:t>vähättely </a:t>
            </a: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C03AE1-AC0A-4B87-BFCB-A6DEEB844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104"/>
          <a:stretch/>
        </p:blipFill>
        <p:spPr>
          <a:xfrm>
            <a:off x="1737952" y="325514"/>
            <a:ext cx="10454048" cy="167581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98F8BC6-DCB4-4173-A422-3DFD6D098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18"/>
          <a:stretch/>
        </p:blipFill>
        <p:spPr>
          <a:xfrm>
            <a:off x="1737952" y="2000349"/>
            <a:ext cx="10454048" cy="45342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B157BC-2801-4AAF-9C1E-8D2CAC98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94096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Tarkastele retorisia keinoja Johanna Korhosen blogitekstistä </a:t>
            </a:r>
            <a:r>
              <a:rPr lang="fi-FI" b="1" i="1" dirty="0">
                <a:solidFill>
                  <a:schemeClr val="bg1"/>
                </a:solidFill>
              </a:rPr>
              <a:t>Sumutamme toisiamme tuhoisalla hokemalla – ei jokainen mielipide ei ole yhtä arvokas</a:t>
            </a:r>
            <a:r>
              <a:rPr lang="fi-FI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DCC653-E937-42B8-9015-3646B6D5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Laadi 5–7 kohdan lista blogikirjoituksen keskeisistä retorisista keinoista: nimeä keino ja havainnollista sitä tekstistä poimimallasi esimerkillä.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A7C478-5FDF-48AD-8E00-77A83D253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5" y="3661642"/>
            <a:ext cx="10170230" cy="31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5B143F-6E72-4B0B-BFEA-7ED38A79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E642D92-BEBB-48DD-9702-AAF847F72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745" y="274638"/>
            <a:ext cx="1109887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53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E7C94-896E-4A14-82D3-097112DE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0E23720-54F2-4E73-ADA8-6D324CB4A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12" y="422927"/>
            <a:ext cx="10707376" cy="6165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42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4C4B9-6D51-4AB2-AF62-E7992EE1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9FB6834-DC5D-4EA9-8238-B2B63386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40" y="692696"/>
            <a:ext cx="10513168" cy="50405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16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836713"/>
            <a:ext cx="9144000" cy="482872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Sanan tai lauseen kertautuminen tekstissä</a:t>
            </a:r>
          </a:p>
          <a:p>
            <a:pPr>
              <a:buNone/>
            </a:pPr>
            <a:endParaRPr lang="fi-FI" u="sng" dirty="0">
              <a:solidFill>
                <a:schemeClr val="bg1"/>
              </a:solidFill>
            </a:endParaRPr>
          </a:p>
          <a:p>
            <a:pPr>
              <a:buNone/>
            </a:pPr>
            <a:endParaRPr lang="fi-FI" u="sng" dirty="0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77352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1) Toisto </a:t>
            </a:r>
          </a:p>
        </p:txBody>
      </p:sp>
      <p:pic>
        <p:nvPicPr>
          <p:cNvPr id="6" name="Kuva 5" descr="ti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704" y="3429904"/>
            <a:ext cx="4774850" cy="34280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06726CD-D252-4BFD-9455-40A2C7AA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20" y="2199460"/>
            <a:ext cx="8969761" cy="46531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8B5B3F-D58A-42B0-ABCD-7C43BA003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27"/>
          <a:stretch/>
        </p:blipFill>
        <p:spPr>
          <a:xfrm>
            <a:off x="5293228" y="1373541"/>
            <a:ext cx="6734821" cy="547905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E853E6D-5C4E-423B-965C-91B47ACAA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3" y="1378946"/>
            <a:ext cx="4815536" cy="54790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31504" y="274639"/>
            <a:ext cx="8928992" cy="730379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</a:rPr>
              <a:t>2) Kolmiportaiset, yltyvät listat ym. luettelot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8F8ECE1-2B9F-4183-914A-8816BFD5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62" y="1038224"/>
            <a:ext cx="4950288" cy="5819776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D3C9159-3780-47EF-AA12-1C9AF1DFB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180" y="1038224"/>
            <a:ext cx="4785783" cy="5825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fi-FI" b="1" dirty="0">
                <a:solidFill>
                  <a:schemeClr val="bg1"/>
                </a:solidFill>
              </a:rPr>
              <a:t>3) Retorinen kysymys</a:t>
            </a:r>
          </a:p>
          <a:p>
            <a:pPr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kysymys, johon ei odoteta vastausta</a:t>
            </a:r>
          </a:p>
          <a:p>
            <a:pPr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jännitettä peräkkäisillä kysymyksillä</a:t>
            </a:r>
          </a:p>
          <a:p>
            <a:pPr>
              <a:buFontTx/>
              <a:buChar char="-"/>
            </a:pPr>
            <a:endParaRPr lang="fi-FI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i-FI" b="1" i="1" dirty="0">
                <a:solidFill>
                  <a:schemeClr val="bg1"/>
                </a:solidFill>
              </a:rPr>
              <a:t>	Voiko rahalla mitata näin tärkeitä arvoja?</a:t>
            </a:r>
          </a:p>
          <a:p>
            <a:pPr>
              <a:buNone/>
            </a:pPr>
            <a:endParaRPr lang="fi-FI" sz="1600" b="1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i-FI" b="1" i="1" dirty="0">
                <a:solidFill>
                  <a:schemeClr val="bg1"/>
                </a:solidFill>
              </a:rPr>
              <a:t>	Mikä on nykyään miehen mitta? Vaatteetko miehen tekevät? Vai odotetaanko nykypäivän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D2494BE-A9B8-4311-A398-04A5E5F4A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6"/>
          <a:stretch/>
        </p:blipFill>
        <p:spPr>
          <a:xfrm>
            <a:off x="6198968" y="5612096"/>
            <a:ext cx="6006822" cy="124590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38738C1-EDAA-4FD1-8CA3-4D8D8520D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90" y="1821282"/>
            <a:ext cx="6519550" cy="50378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8F58645-19DC-42DB-A269-78A815BC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25" y="1817528"/>
            <a:ext cx="5819775" cy="4638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274638"/>
            <a:ext cx="3718939" cy="65833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i-FI" sz="5500" b="1" dirty="0">
                <a:solidFill>
                  <a:schemeClr val="bg1"/>
                </a:solidFill>
              </a:rPr>
              <a:t>4) Lukijan tai kuulijan puhuttelu</a:t>
            </a:r>
          </a:p>
          <a:p>
            <a:pPr>
              <a:buFontTx/>
              <a:buChar char="-"/>
            </a:pPr>
            <a:r>
              <a:rPr lang="fi-FI" sz="5500" b="1" dirty="0">
                <a:solidFill>
                  <a:schemeClr val="bg1"/>
                </a:solidFill>
              </a:rPr>
              <a:t>Sanottava kohdistetaan tietylle henkilölle tai olennolle, myös esineelle tai asialle</a:t>
            </a:r>
          </a:p>
          <a:p>
            <a:pPr>
              <a:buFontTx/>
              <a:buChar char="-"/>
            </a:pPr>
            <a:r>
              <a:rPr lang="fi-FI" sz="5500" b="1" dirty="0">
                <a:solidFill>
                  <a:schemeClr val="bg1"/>
                </a:solidFill>
              </a:rPr>
              <a:t>Saa lukijan/kuulijan ajattelemaan, että puhuja on ajatellut erityisesti häntä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4" name="Kuva 3" descr="sale.jpg"/>
          <p:cNvPicPr>
            <a:picLocks noChangeAspect="1"/>
          </p:cNvPicPr>
          <p:nvPr/>
        </p:nvPicPr>
        <p:blipFill>
          <a:blip r:embed="rId2" cstate="print"/>
          <a:srcRect l="12085" r="22426"/>
          <a:stretch>
            <a:fillRect/>
          </a:stretch>
        </p:blipFill>
        <p:spPr>
          <a:xfrm>
            <a:off x="6782234" y="908719"/>
            <a:ext cx="5409765" cy="55991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6B8884-B897-4DCD-BE1B-0E810FCA8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75" y="0"/>
            <a:ext cx="7921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" y="116632"/>
            <a:ext cx="6172347" cy="3299205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5) Vastakkainasettelu: vastakohtaparien hyödyntäminen</a:t>
            </a:r>
          </a:p>
          <a:p>
            <a:r>
              <a:rPr lang="fi-FI" b="1" dirty="0">
                <a:solidFill>
                  <a:schemeClr val="bg1"/>
                </a:solidFill>
              </a:rPr>
              <a:t>me – muut</a:t>
            </a:r>
          </a:p>
          <a:p>
            <a:r>
              <a:rPr lang="fi-FI" b="1" dirty="0">
                <a:solidFill>
                  <a:schemeClr val="bg1"/>
                </a:solidFill>
              </a:rPr>
              <a:t>naiset – miehet</a:t>
            </a:r>
          </a:p>
          <a:p>
            <a:r>
              <a:rPr lang="fi-FI" b="1" dirty="0">
                <a:solidFill>
                  <a:schemeClr val="bg1"/>
                </a:solidFill>
              </a:rPr>
              <a:t>nuoret – vanhat</a:t>
            </a:r>
          </a:p>
          <a:p>
            <a:r>
              <a:rPr lang="fi-FI" b="1" dirty="0">
                <a:solidFill>
                  <a:schemeClr val="bg1"/>
                </a:solidFill>
              </a:rPr>
              <a:t>ennen – nykyään</a:t>
            </a:r>
          </a:p>
          <a:p>
            <a:r>
              <a:rPr lang="fi-FI" b="1" dirty="0">
                <a:solidFill>
                  <a:schemeClr val="bg1"/>
                </a:solidFill>
              </a:rPr>
              <a:t>oikeisto – vasemmisto </a:t>
            </a:r>
          </a:p>
          <a:p>
            <a:r>
              <a:rPr lang="fi-FI" b="1" dirty="0">
                <a:solidFill>
                  <a:schemeClr val="bg1"/>
                </a:solidFill>
              </a:rPr>
              <a:t>liberaali – konservatiivi </a:t>
            </a:r>
          </a:p>
          <a:p>
            <a:pPr>
              <a:buNone/>
            </a:pPr>
            <a:endParaRPr lang="fi-FI" b="1" i="1" dirty="0">
              <a:solidFill>
                <a:schemeClr val="bg1"/>
              </a:solidFill>
            </a:endParaRPr>
          </a:p>
          <a:p>
            <a:pPr>
              <a:buNone/>
            </a:pPr>
            <a:endParaRPr lang="fi-FI" b="1" i="1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3F8F346-0431-4D32-B9C8-C8EE5C663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3226"/>
          <a:stretch/>
        </p:blipFill>
        <p:spPr>
          <a:xfrm>
            <a:off x="6685592" y="274639"/>
            <a:ext cx="3982409" cy="55776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39EB81D-B6E8-47CA-8A15-4CD798482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3226"/>
          <a:stretch/>
        </p:blipFill>
        <p:spPr>
          <a:xfrm>
            <a:off x="6837992" y="427039"/>
            <a:ext cx="3982409" cy="55776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818F38C-F41E-41D5-B2F3-056378AC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7" y="4835000"/>
            <a:ext cx="6112140" cy="103852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ED87396-0517-4D81-ABFE-374390BC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42" y="3859127"/>
            <a:ext cx="6072060" cy="101021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1BFDCA2-25CC-49C8-BE85-34A7ADC5B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519" y="5973303"/>
            <a:ext cx="6172347" cy="93481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6724F63-01D0-4C07-8D51-A4880F7FC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898" y="77559"/>
            <a:ext cx="6143587" cy="5924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6) Suostuttelumääritelmä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1616577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määritelmä, jota kirjoittaja ei perustele vaan jonka hän odottaa lukijan hyväksyvän sellaisenaan</a:t>
            </a:r>
          </a:p>
          <a:p>
            <a:pPr>
              <a:buFontTx/>
              <a:buChar char="-"/>
            </a:pPr>
            <a:r>
              <a:rPr lang="fi-FI" b="1" i="1" dirty="0">
                <a:solidFill>
                  <a:schemeClr val="bg1"/>
                </a:solidFill>
              </a:rPr>
              <a:t>Abortti on murha. / Abortti on jokaisen naisen oikeus.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B62765E-8B7F-443E-AE22-D683ABA89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6" y="2453289"/>
            <a:ext cx="8712968" cy="44047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38832"/>
            <a:ext cx="12191999" cy="857535"/>
          </a:xfrm>
        </p:spPr>
        <p:txBody>
          <a:bodyPr>
            <a:noAutofit/>
          </a:bodyPr>
          <a:lstStyle/>
          <a:p>
            <a:r>
              <a:rPr lang="fi-FI" sz="3500" b="1" dirty="0">
                <a:solidFill>
                  <a:schemeClr val="bg1"/>
                </a:solidFill>
              </a:rPr>
              <a:t>7) Intertekstuaalisuus eli viittaukset muihin, yleisesti tunnettuihin teksteihin, sanontoihin, sanaleikit, kielikuvat</a:t>
            </a:r>
            <a:br>
              <a:rPr lang="fi-FI" sz="3500" b="1" dirty="0">
                <a:solidFill>
                  <a:schemeClr val="bg1"/>
                </a:solidFill>
              </a:rPr>
            </a:br>
            <a:endParaRPr lang="fi-FI" sz="35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764704"/>
            <a:ext cx="3143672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200" b="1" i="1" dirty="0">
                <a:solidFill>
                  <a:schemeClr val="bg1"/>
                </a:solidFill>
              </a:rPr>
              <a:t>	</a:t>
            </a:r>
            <a:endParaRPr lang="fi-FI" dirty="0"/>
          </a:p>
          <a:p>
            <a:pPr>
              <a:buNone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AB9F3B-EB61-4EC1-994A-61D1A62B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64" y="1504816"/>
            <a:ext cx="5248084" cy="483714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E238E1-DA65-477C-AA73-A8DB9F3A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71" y="1253573"/>
            <a:ext cx="5913646" cy="540647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653E450-D469-4E12-9171-D31F6BC5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" y="1239879"/>
            <a:ext cx="6332963" cy="5406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295</Words>
  <Application>Microsoft Office PowerPoint</Application>
  <PresentationFormat>Laajakuva</PresentationFormat>
  <Paragraphs>73</Paragraphs>
  <Slides>27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Office-teema</vt:lpstr>
      <vt:lpstr>Retoriset keinot</vt:lpstr>
      <vt:lpstr>Retoriset keinot</vt:lpstr>
      <vt:lpstr>1) Toisto </vt:lpstr>
      <vt:lpstr>2) Kolmiportaiset, yltyvät listat ym. luettelot</vt:lpstr>
      <vt:lpstr>PowerPoint-esitys</vt:lpstr>
      <vt:lpstr>PowerPoint-esitys</vt:lpstr>
      <vt:lpstr>PowerPoint-esitys</vt:lpstr>
      <vt:lpstr>6) Suostuttelumääritelmä</vt:lpstr>
      <vt:lpstr>7) Intertekstuaalisuus eli viittaukset muihin, yleisesti tunnettuihin teksteihin, sanontoihin, sanaleikit, kielikuvat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https://www.youtube.com/watch?v=thB17C5aMCQ </vt:lpstr>
      <vt:lpstr>8) Paradoksi</vt:lpstr>
      <vt:lpstr>PowerPoint-esitys</vt:lpstr>
      <vt:lpstr>PowerPoint-esitys</vt:lpstr>
      <vt:lpstr>11) Sananvalinnat</vt:lpstr>
      <vt:lpstr>PowerPoint-esitys</vt:lpstr>
      <vt:lpstr>12) Tekstin sävy</vt:lpstr>
      <vt:lpstr>Tarkastele retorisia keinoja Johanna Korhosen blogitekstistä Sumutamme toisiamme tuhoisalla hokemalla – ei jokainen mielipide ei ole yhtä arvokas.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Retoriset keinot</dc:title>
  <dc:creator>Marianne</dc:creator>
  <cp:lastModifiedBy>Kärkkäinen Marianne</cp:lastModifiedBy>
  <cp:revision>127</cp:revision>
  <dcterms:created xsi:type="dcterms:W3CDTF">2013-11-19T19:10:14Z</dcterms:created>
  <dcterms:modified xsi:type="dcterms:W3CDTF">2019-12-17T16:21:33Z</dcterms:modified>
</cp:coreProperties>
</file>