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539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623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386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301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021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777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605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253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56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572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838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86776-14BA-464F-BFCF-D484476083BB}" type="datetimeFigureOut">
              <a:rPr lang="fi-FI" smtClean="0"/>
              <a:t>21.5.2018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66884-6439-47C1-BDB7-94F4013D19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190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95819"/>
            <a:ext cx="9144000" cy="904845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Lipidit ja Rasvat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96816" y="1126257"/>
            <a:ext cx="6573328" cy="534355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i-FI" dirty="0" smtClean="0">
                <a:solidFill>
                  <a:srgbClr val="FF0000"/>
                </a:solidFill>
              </a:rPr>
              <a:t>Lipidit ovat poolittomia aineita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B050"/>
                </a:solidFill>
              </a:rPr>
              <a:t>Lipidejä ovat esim. rasva, </a:t>
            </a:r>
            <a:r>
              <a:rPr lang="fi-FI" dirty="0" err="1" smtClean="0">
                <a:solidFill>
                  <a:srgbClr val="00B050"/>
                </a:solidFill>
              </a:rPr>
              <a:t>kolestroli</a:t>
            </a:r>
            <a:r>
              <a:rPr lang="fi-FI" dirty="0" smtClean="0">
                <a:solidFill>
                  <a:srgbClr val="00B050"/>
                </a:solidFill>
              </a:rPr>
              <a:t>, rasvaliukoiset vitamiinit, vahat, steroidihormonit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b="1" dirty="0" smtClean="0">
                <a:solidFill>
                  <a:srgbClr val="00B0F0"/>
                </a:solidFill>
              </a:rPr>
              <a:t>Rasvat</a:t>
            </a:r>
            <a:r>
              <a:rPr lang="fi-FI" dirty="0" smtClean="0">
                <a:solidFill>
                  <a:srgbClr val="00B0F0"/>
                </a:solidFill>
              </a:rPr>
              <a:t> ovat ESTEREITÄ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FFC000"/>
                </a:solidFill>
              </a:rPr>
              <a:t>Glyserolin ja rasvahappomolekyylien reagoidessa muodostuu esteri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B050"/>
                </a:solidFill>
              </a:rPr>
              <a:t>Rasvat ovat solujen energiavarastoja ja niitä tarvitaan solukalvon rakenteissa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C00000"/>
                </a:solidFill>
              </a:rPr>
              <a:t>Yleisimpiä ovat </a:t>
            </a:r>
            <a:r>
              <a:rPr lang="fi-FI" dirty="0" err="1" smtClean="0">
                <a:solidFill>
                  <a:srgbClr val="C00000"/>
                </a:solidFill>
              </a:rPr>
              <a:t>triglyseridit</a:t>
            </a:r>
            <a:r>
              <a:rPr lang="fi-FI" dirty="0" smtClean="0">
                <a:solidFill>
                  <a:srgbClr val="C00000"/>
                </a:solidFill>
              </a:rPr>
              <a:t>, ne sisältävät kolme rasvahappomolekyyliä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2060"/>
                </a:solidFill>
              </a:rPr>
              <a:t>Rasvahapot sisältävät parillisen määrän C-atomeja, 10-22 kpl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pic>
        <p:nvPicPr>
          <p:cNvPr id="1026" name="Picture 2" descr="Kuvahaun tulos haulle lipidit ja rasv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144" y="1673525"/>
            <a:ext cx="5210175" cy="203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9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Lipidit ja Rasvat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78956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>
                <a:solidFill>
                  <a:srgbClr val="FF0000"/>
                </a:solidFill>
              </a:rPr>
              <a:t>Pehmeät rasvat sisältävät tyydyttymättömiä rasvahappoja (cis-isomeeri) ja ovat </a:t>
            </a:r>
            <a:r>
              <a:rPr lang="fi-FI" dirty="0" err="1" smtClean="0">
                <a:solidFill>
                  <a:srgbClr val="FF0000"/>
                </a:solidFill>
              </a:rPr>
              <a:t>kasviperäisia</a:t>
            </a:r>
            <a:r>
              <a:rPr lang="fi-FI" dirty="0" smtClean="0">
                <a:solidFill>
                  <a:srgbClr val="FF0000"/>
                </a:solidFill>
              </a:rPr>
              <a:t>, poikkeuksena on kookosrasva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r>
              <a:rPr lang="fi-FI" dirty="0" smtClean="0">
                <a:solidFill>
                  <a:srgbClr val="00B0F0"/>
                </a:solidFill>
              </a:rPr>
              <a:t>Kovat rasvat sisältävät tyydyttyneitä rasvahappoja ja ovat yleensä eläinperäisiä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895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68518" y="138882"/>
            <a:ext cx="10515600" cy="1325563"/>
          </a:xfrm>
        </p:spPr>
        <p:txBody>
          <a:bodyPr/>
          <a:lstStyle/>
          <a:p>
            <a:pPr algn="ctr"/>
            <a:r>
              <a:rPr lang="fi-FI" dirty="0" smtClean="0"/>
              <a:t>Lipidit ja Rasvat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140643"/>
            <a:ext cx="6715195" cy="5036320"/>
          </a:xfrm>
        </p:spPr>
        <p:txBody>
          <a:bodyPr>
            <a:normAutofit fontScale="85000" lnSpcReduction="20000"/>
          </a:bodyPr>
          <a:lstStyle/>
          <a:p>
            <a:r>
              <a:rPr lang="fi-FI" b="1" dirty="0" smtClean="0">
                <a:solidFill>
                  <a:srgbClr val="00B0F0"/>
                </a:solidFill>
              </a:rPr>
              <a:t>Kolesteroli</a:t>
            </a:r>
            <a:r>
              <a:rPr lang="fi-FI" dirty="0" smtClean="0">
                <a:solidFill>
                  <a:srgbClr val="00B0F0"/>
                </a:solidFill>
              </a:rPr>
              <a:t> on pooliton molekyyli ja sillä on </a:t>
            </a:r>
            <a:r>
              <a:rPr lang="fi-FI" dirty="0" err="1" smtClean="0">
                <a:solidFill>
                  <a:srgbClr val="00B0F0"/>
                </a:solidFill>
              </a:rPr>
              <a:t>steroidirakaenne</a:t>
            </a:r>
            <a:r>
              <a:rPr lang="fi-FI" dirty="0" smtClean="0">
                <a:solidFill>
                  <a:srgbClr val="00B0F0"/>
                </a:solidFill>
              </a:rPr>
              <a:t>, muodostuu mm. maksassa</a:t>
            </a:r>
            <a:br>
              <a:rPr lang="fi-FI" dirty="0" smtClean="0">
                <a:solidFill>
                  <a:srgbClr val="00B0F0"/>
                </a:solidFill>
              </a:rPr>
            </a:br>
            <a:r>
              <a:rPr lang="fi-FI" dirty="0" smtClean="0">
                <a:solidFill>
                  <a:srgbClr val="00B0F0"/>
                </a:solidFill>
              </a:rPr>
              <a:t>Se on solukalvon rakennusaine, joidenkin hormoneja d-vitamiinin valmistusaine</a:t>
            </a:r>
            <a:br>
              <a:rPr lang="fi-FI" dirty="0" smtClean="0">
                <a:solidFill>
                  <a:srgbClr val="00B0F0"/>
                </a:solidFill>
              </a:rPr>
            </a:br>
            <a:r>
              <a:rPr lang="fi-FI" dirty="0" smtClean="0">
                <a:solidFill>
                  <a:srgbClr val="00B0F0"/>
                </a:solidFill>
              </a:rPr>
              <a:t/>
            </a:r>
            <a:br>
              <a:rPr lang="fi-FI" dirty="0" smtClean="0">
                <a:solidFill>
                  <a:srgbClr val="00B0F0"/>
                </a:solidFill>
              </a:rPr>
            </a:br>
            <a:endParaRPr lang="fi-FI" dirty="0" smtClean="0">
              <a:solidFill>
                <a:srgbClr val="00B0F0"/>
              </a:solidFill>
            </a:endParaRPr>
          </a:p>
          <a:p>
            <a:r>
              <a:rPr lang="fi-FI" dirty="0" err="1" smtClean="0">
                <a:solidFill>
                  <a:srgbClr val="FF0000"/>
                </a:solidFill>
              </a:rPr>
              <a:t>Lipoproteiini</a:t>
            </a:r>
            <a:r>
              <a:rPr lang="fi-FI" dirty="0" smtClean="0">
                <a:solidFill>
                  <a:srgbClr val="FF0000"/>
                </a:solidFill>
              </a:rPr>
              <a:t> kuljettaa poolitonta kolesterolimolekyyliä veressä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solidFill>
                  <a:srgbClr val="0070C0"/>
                </a:solidFill>
              </a:rPr>
              <a:t>HDL-kolesterolissa, </a:t>
            </a:r>
            <a:r>
              <a:rPr lang="fi-FI" dirty="0" err="1" smtClean="0">
                <a:solidFill>
                  <a:srgbClr val="0070C0"/>
                </a:solidFill>
              </a:rPr>
              <a:t>lipoproteiini</a:t>
            </a:r>
            <a:r>
              <a:rPr lang="fi-FI" dirty="0" smtClean="0">
                <a:solidFill>
                  <a:srgbClr val="0070C0"/>
                </a:solidFill>
              </a:rPr>
              <a:t> sisältää enemmän proteiinia, suuri tiheys, hyvä kolesteroli</a:t>
            </a:r>
            <a:br>
              <a:rPr lang="fi-FI" dirty="0" smtClean="0">
                <a:solidFill>
                  <a:srgbClr val="0070C0"/>
                </a:solidFill>
              </a:rPr>
            </a:br>
            <a:r>
              <a:rPr lang="fi-FI" dirty="0" smtClean="0">
                <a:solidFill>
                  <a:srgbClr val="0070C0"/>
                </a:solidFill>
              </a:rPr>
              <a:t>LDL-kolesterolissa, </a:t>
            </a:r>
            <a:r>
              <a:rPr lang="fi-FI" dirty="0" err="1" smtClean="0">
                <a:solidFill>
                  <a:srgbClr val="0070C0"/>
                </a:solidFill>
              </a:rPr>
              <a:t>lipoproteiini</a:t>
            </a:r>
            <a:r>
              <a:rPr lang="fi-FI" dirty="0" smtClean="0">
                <a:solidFill>
                  <a:srgbClr val="0070C0"/>
                </a:solidFill>
              </a:rPr>
              <a:t> sisältää enemmän lipidiä, pieni tiheys, huono kolesteroli</a:t>
            </a:r>
            <a:br>
              <a:rPr lang="fi-FI" dirty="0" smtClean="0">
                <a:solidFill>
                  <a:srgbClr val="0070C0"/>
                </a:solidFill>
              </a:rPr>
            </a:br>
            <a:r>
              <a:rPr lang="fi-FI" dirty="0" smtClean="0">
                <a:solidFill>
                  <a:srgbClr val="0070C0"/>
                </a:solidFill>
              </a:rPr>
              <a:t>LDL-kolesteroli kertyy kudoksiin ja verisuonten seinämiin ja voi altistaa sydän- ja verisuonisairauksille</a:t>
            </a:r>
          </a:p>
          <a:p>
            <a:endParaRPr lang="fi-FI" dirty="0"/>
          </a:p>
        </p:txBody>
      </p:sp>
      <p:pic>
        <p:nvPicPr>
          <p:cNvPr id="2052" name="Picture 4" descr="Kuvahaun tulos haulle hdl ld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95" y="1171132"/>
            <a:ext cx="4638605" cy="264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19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41</Words>
  <Application>Microsoft Office PowerPoint</Application>
  <PresentationFormat>Laajakuva</PresentationFormat>
  <Paragraphs>14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Office-teema</vt:lpstr>
      <vt:lpstr>Lipidit ja Rasvat</vt:lpstr>
      <vt:lpstr>Lipidit ja Rasvat</vt:lpstr>
      <vt:lpstr>Lipidit ja Rasvat</vt:lpstr>
    </vt:vector>
  </TitlesOfParts>
  <Company>PKMKV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Lipidit ja Rasvat</dc:title>
  <dc:creator>Lerch Adam</dc:creator>
  <cp:lastModifiedBy>Lerch Adam</cp:lastModifiedBy>
  <cp:revision>2</cp:revision>
  <dcterms:created xsi:type="dcterms:W3CDTF">2018-05-21T07:06:41Z</dcterms:created>
  <dcterms:modified xsi:type="dcterms:W3CDTF">2018-05-21T07:26:56Z</dcterms:modified>
</cp:coreProperties>
</file>