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C2D5D-E9AC-4B5C-B3C3-093D74F68152}" type="datetimeFigureOut">
              <a:rPr lang="fi-FI" smtClean="0"/>
              <a:t>25.11.2020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6F526-A9D4-4C7D-9E16-CA53BEF930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3541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C2D5D-E9AC-4B5C-B3C3-093D74F68152}" type="datetimeFigureOut">
              <a:rPr lang="fi-FI" smtClean="0"/>
              <a:t>25.11.2020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6F526-A9D4-4C7D-9E16-CA53BEF930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940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C2D5D-E9AC-4B5C-B3C3-093D74F68152}" type="datetimeFigureOut">
              <a:rPr lang="fi-FI" smtClean="0"/>
              <a:t>25.11.2020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6F526-A9D4-4C7D-9E16-CA53BEF930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8759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C2D5D-E9AC-4B5C-B3C3-093D74F68152}" type="datetimeFigureOut">
              <a:rPr lang="fi-FI" smtClean="0"/>
              <a:t>25.11.2020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6F526-A9D4-4C7D-9E16-CA53BEF930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4523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C2D5D-E9AC-4B5C-B3C3-093D74F68152}" type="datetimeFigureOut">
              <a:rPr lang="fi-FI" smtClean="0"/>
              <a:t>25.11.2020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6F526-A9D4-4C7D-9E16-CA53BEF930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3681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C2D5D-E9AC-4B5C-B3C3-093D74F68152}" type="datetimeFigureOut">
              <a:rPr lang="fi-FI" smtClean="0"/>
              <a:t>25.11.2020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6F526-A9D4-4C7D-9E16-CA53BEF930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5499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C2D5D-E9AC-4B5C-B3C3-093D74F68152}" type="datetimeFigureOut">
              <a:rPr lang="fi-FI" smtClean="0"/>
              <a:t>25.11.2020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6F526-A9D4-4C7D-9E16-CA53BEF930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8587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C2D5D-E9AC-4B5C-B3C3-093D74F68152}" type="datetimeFigureOut">
              <a:rPr lang="fi-FI" smtClean="0"/>
              <a:t>25.11.2020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6F526-A9D4-4C7D-9E16-CA53BEF930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2366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C2D5D-E9AC-4B5C-B3C3-093D74F68152}" type="datetimeFigureOut">
              <a:rPr lang="fi-FI" smtClean="0"/>
              <a:t>25.11.2020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6F526-A9D4-4C7D-9E16-CA53BEF930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4547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C2D5D-E9AC-4B5C-B3C3-093D74F68152}" type="datetimeFigureOut">
              <a:rPr lang="fi-FI" smtClean="0"/>
              <a:t>25.11.2020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6F526-A9D4-4C7D-9E16-CA53BEF930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624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BC2D5D-E9AC-4B5C-B3C3-093D74F68152}" type="datetimeFigureOut">
              <a:rPr lang="fi-FI" smtClean="0"/>
              <a:t>25.11.2020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6F526-A9D4-4C7D-9E16-CA53BEF930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6681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C2D5D-E9AC-4B5C-B3C3-093D74F68152}" type="datetimeFigureOut">
              <a:rPr lang="fi-FI" smtClean="0"/>
              <a:t>25.11.2020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6F526-A9D4-4C7D-9E16-CA53BEF930B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6686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Mikael Agricola ja suomen kirjakielen synty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4" name="Kuva 3" descr="Georgius Agricola - Wikipedi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6755" y="2738261"/>
            <a:ext cx="2540000" cy="359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894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Agricolan elämä ennen suomen kirjakielen luomista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Agricola syntyi 1500-luvun alussa Pernajassa nykyisellä Itä-Uudenmaan alueella maanviljelijäperheeseen.</a:t>
            </a:r>
          </a:p>
          <a:p>
            <a:r>
              <a:rPr lang="fi-FI" dirty="0" smtClean="0"/>
              <a:t>Agricolaa opettanut Pernajan kirkkoherra huomasi Agricolan lahjakkuuden ja lähetti hänet Viipuriin opiskelemaan.</a:t>
            </a:r>
          </a:p>
          <a:p>
            <a:r>
              <a:rPr lang="fi-FI" dirty="0" smtClean="0"/>
              <a:t>Vasta Viipurissa hän otti nimekseen Agricola (=maanviljelijä).</a:t>
            </a:r>
          </a:p>
          <a:p>
            <a:endParaRPr lang="fi-FI" dirty="0" smtClean="0"/>
          </a:p>
          <a:p>
            <a:endParaRPr lang="fi-FI" dirty="0"/>
          </a:p>
        </p:txBody>
      </p:sp>
      <p:pic>
        <p:nvPicPr>
          <p:cNvPr id="4" name="Kuva 3" descr="Vyborg - Wikipedi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2733" y="4678363"/>
            <a:ext cx="2794000" cy="149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301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Mikael Agricola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Agricola opiskeli myös Saksassa, jossa hän tutustui Martti Lutherin oppeihin (uskonpuhdistus).</a:t>
            </a:r>
          </a:p>
          <a:p>
            <a:r>
              <a:rPr lang="fi-FI" dirty="0" smtClean="0"/>
              <a:t>Agricola toi uskonpuhdistuksen ideologian mukanaan palatessaan Suomen kauneimpaan kaupunkiin eli Turkuun.</a:t>
            </a:r>
          </a:p>
          <a:p>
            <a:endParaRPr lang="fi-FI" dirty="0"/>
          </a:p>
        </p:txBody>
      </p:sp>
      <p:pic>
        <p:nvPicPr>
          <p:cNvPr id="5" name="Kuva 4" descr="Top 10 Best Places to Visit in Finland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6666" y="3662626"/>
            <a:ext cx="5508977" cy="2841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065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Kirjakielen synty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Agricola alkoi kääntää uskonpuhdistuksen hengessä Raamattua suomeksi, mikä edellytti tietysti yhtenäistä suomen kirjakieltä. </a:t>
            </a:r>
          </a:p>
          <a:p>
            <a:r>
              <a:rPr lang="fi-FI" dirty="0" smtClean="0"/>
              <a:t>Kantasuomea oli puhuttu jo ennen ajanlaskun alkua ja nykysuomea muistuttavaa kielemme muotoa noin vuodesta 1000 jaa.</a:t>
            </a:r>
          </a:p>
          <a:p>
            <a:r>
              <a:rPr lang="fi-FI" dirty="0" smtClean="0"/>
              <a:t>Puhuttu kieli ei kuitenkaan ollut kovin yhtenäinen, vaan maan eri osissa puhuttiin hyvin erilaista suomea (murteet).</a:t>
            </a:r>
          </a:p>
        </p:txBody>
      </p:sp>
      <p:pic>
        <p:nvPicPr>
          <p:cNvPr id="4" name="Kuva 3" descr="~9.4 Mikael Agricola and day of Finnish language ...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9555" y="4199468"/>
            <a:ext cx="2154116" cy="2197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7820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Kirjakielen synty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57578" y="1690688"/>
            <a:ext cx="10515600" cy="4351338"/>
          </a:xfrm>
        </p:spPr>
        <p:txBody>
          <a:bodyPr/>
          <a:lstStyle/>
          <a:p>
            <a:r>
              <a:rPr lang="fi-FI" dirty="0" smtClean="0"/>
              <a:t>Koska täysin yhtenäistä suomen kieltä ei ollut, joutui Agricola keksimään suomen kieleen uusia sanoja tai valitsemaan länsi- ja itämurteiden väliltä ”virallisen” sanan jollekin tekemiselle, asialle tai esineelle.</a:t>
            </a:r>
          </a:p>
          <a:p>
            <a:r>
              <a:rPr lang="fi-FI" dirty="0" smtClean="0"/>
              <a:t>Suomen kirjakielen synty johtuu siis uskonpuhdistuksesta. Ilman sitä ruotsin kieli olisi pysynyt paljon pidempään ainoana virallisena asiointikielenä, ja suomen kieli olisi vain kouluttamattomien ihmisten puhekieli.</a:t>
            </a:r>
          </a:p>
          <a:p>
            <a:endParaRPr lang="fi-FI" dirty="0"/>
          </a:p>
        </p:txBody>
      </p:sp>
      <p:pic>
        <p:nvPicPr>
          <p:cNvPr id="4" name="Kuva 3" descr="ABC: Guardian and Indy daily web traffic grows, other ..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4638040"/>
            <a:ext cx="3647077" cy="2219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4511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Suomen kirjakielen kehittyminen ja leviäminen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Agricolan aikana suomenkielisiä kirjoja oli vielä todella vähän, ja kaikki suomenkielinen kirjallisuus oli uskonnollista kirjallisuutta.</a:t>
            </a:r>
          </a:p>
          <a:p>
            <a:r>
              <a:rPr lang="fi-FI" dirty="0" smtClean="0"/>
              <a:t>Suomenkielisen kirjallisuuden määrä pysyi todella alhaisena 1700-luvun lopulle saakka, jolloin alkoi ilmestyä suomenkielisiä sanomalehtiä.</a:t>
            </a:r>
          </a:p>
          <a:p>
            <a:r>
              <a:rPr lang="fi-FI" dirty="0" smtClean="0"/>
              <a:t>1800-luvun loppupuolella suomenkielisen kaunokirjallisuuden julkaisumäärät olivat kasvaneet jo suuriksi, ja myös sivistyneempi kansanosa alkoi lukea kaunokirjallisuutta suomeksi.</a:t>
            </a:r>
          </a:p>
          <a:p>
            <a:r>
              <a:rPr lang="fi-FI" dirty="0" smtClean="0"/>
              <a:t>Samalla tavallisten ihmisten kohtalainen lukutaito oli yhä yleisempää.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74953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253</Words>
  <Application>Microsoft Office PowerPoint</Application>
  <PresentationFormat>Laajakuva</PresentationFormat>
  <Paragraphs>20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Office-teema</vt:lpstr>
      <vt:lpstr>Mikael Agricola ja suomen kirjakielen synty</vt:lpstr>
      <vt:lpstr>Agricolan elämä ennen suomen kirjakielen luomista</vt:lpstr>
      <vt:lpstr>Mikael Agricola</vt:lpstr>
      <vt:lpstr>Kirjakielen synty</vt:lpstr>
      <vt:lpstr>Kirjakielen synty</vt:lpstr>
      <vt:lpstr>Suomen kirjakielen kehittyminen ja leviäminen</vt:lpstr>
    </vt:vector>
  </TitlesOfParts>
  <Company>Lohjan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Mikael Agricola ja suomen kirjakielen synty</dc:title>
  <dc:creator>Lahtinen Elias</dc:creator>
  <cp:lastModifiedBy>Lahtinen Elias</cp:lastModifiedBy>
  <cp:revision>7</cp:revision>
  <dcterms:created xsi:type="dcterms:W3CDTF">2020-11-25T12:22:10Z</dcterms:created>
  <dcterms:modified xsi:type="dcterms:W3CDTF">2020-11-25T14:15:55Z</dcterms:modified>
</cp:coreProperties>
</file>