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8" r:id="rId4"/>
    <p:sldId id="265" r:id="rId5"/>
    <p:sldId id="261" r:id="rId6"/>
    <p:sldId id="259" r:id="rId7"/>
    <p:sldId id="263" r:id="rId8"/>
    <p:sldId id="264" r:id="rId9"/>
    <p:sldId id="262" r:id="rId10"/>
    <p:sldId id="260" r:id="rId11"/>
    <p:sldId id="266" r:id="rId12"/>
    <p:sldId id="268" r:id="rId13"/>
    <p:sldId id="267" r:id="rId1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035C7-3DC4-4BFA-AED8-E9301F330B07}" type="datetimeFigureOut">
              <a:rPr lang="fi-FI" smtClean="0"/>
              <a:t>17.1.2018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A852C-A3EE-4086-B38F-02FC548920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0381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035C7-3DC4-4BFA-AED8-E9301F330B07}" type="datetimeFigureOut">
              <a:rPr lang="fi-FI" smtClean="0"/>
              <a:t>17.1.2018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A852C-A3EE-4086-B38F-02FC548920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8499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035C7-3DC4-4BFA-AED8-E9301F330B07}" type="datetimeFigureOut">
              <a:rPr lang="fi-FI" smtClean="0"/>
              <a:t>17.1.2018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A852C-A3EE-4086-B38F-02FC548920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770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035C7-3DC4-4BFA-AED8-E9301F330B07}" type="datetimeFigureOut">
              <a:rPr lang="fi-FI" smtClean="0"/>
              <a:t>17.1.2018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A852C-A3EE-4086-B38F-02FC548920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6236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035C7-3DC4-4BFA-AED8-E9301F330B07}" type="datetimeFigureOut">
              <a:rPr lang="fi-FI" smtClean="0"/>
              <a:t>17.1.2018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A852C-A3EE-4086-B38F-02FC548920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6365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035C7-3DC4-4BFA-AED8-E9301F330B07}" type="datetimeFigureOut">
              <a:rPr lang="fi-FI" smtClean="0"/>
              <a:t>17.1.2018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A852C-A3EE-4086-B38F-02FC548920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4011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035C7-3DC4-4BFA-AED8-E9301F330B07}" type="datetimeFigureOut">
              <a:rPr lang="fi-FI" smtClean="0"/>
              <a:t>17.1.2018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A852C-A3EE-4086-B38F-02FC548920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1165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035C7-3DC4-4BFA-AED8-E9301F330B07}" type="datetimeFigureOut">
              <a:rPr lang="fi-FI" smtClean="0"/>
              <a:t>17.1.2018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A852C-A3EE-4086-B38F-02FC548920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1213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035C7-3DC4-4BFA-AED8-E9301F330B07}" type="datetimeFigureOut">
              <a:rPr lang="fi-FI" smtClean="0"/>
              <a:t>17.1.2018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A852C-A3EE-4086-B38F-02FC548920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1238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035C7-3DC4-4BFA-AED8-E9301F330B07}" type="datetimeFigureOut">
              <a:rPr lang="fi-FI" smtClean="0"/>
              <a:t>17.1.2018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A852C-A3EE-4086-B38F-02FC548920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2542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035C7-3DC4-4BFA-AED8-E9301F330B07}" type="datetimeFigureOut">
              <a:rPr lang="fi-FI" smtClean="0"/>
              <a:t>17.1.2018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A852C-A3EE-4086-B38F-02FC548920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5759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035C7-3DC4-4BFA-AED8-E9301F330B07}" type="datetimeFigureOut">
              <a:rPr lang="fi-FI" smtClean="0"/>
              <a:t>17.1.2018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A852C-A3EE-4086-B38F-02FC548920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5607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jyvaskyla.fi/opetus/hallinto/tutkimusluvat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Kandiseminaari </a:t>
            </a:r>
            <a:r>
              <a:rPr lang="fi-FI" dirty="0" smtClean="0"/>
              <a:t>17.1</a:t>
            </a:r>
            <a:r>
              <a:rPr lang="fi-FI" dirty="0" smtClean="0"/>
              <a:t>. Tutkimuksen toteutus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63922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öristetty suorakulmio 1"/>
          <p:cNvSpPr/>
          <p:nvPr/>
        </p:nvSpPr>
        <p:spPr>
          <a:xfrm>
            <a:off x="323528" y="1340768"/>
            <a:ext cx="5112568" cy="100811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2800" dirty="0" smtClean="0">
                <a:solidFill>
                  <a:schemeClr val="tx1"/>
                </a:solidFill>
              </a:rPr>
              <a:t>Tutkimuskysymykseen kiteytyy: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b="1" dirty="0" smtClean="0">
                <a:solidFill>
                  <a:schemeClr val="tx2"/>
                </a:solidFill>
              </a:rPr>
              <a:t>Miten muotoilen tutkimuskysymyksen?</a:t>
            </a:r>
            <a:endParaRPr lang="fi-FI" sz="3600" b="1" dirty="0">
              <a:solidFill>
                <a:schemeClr val="tx2"/>
              </a:solidFill>
            </a:endParaRPr>
          </a:p>
        </p:txBody>
      </p:sp>
      <p:sp>
        <p:nvSpPr>
          <p:cNvPr id="5" name="Suorakulmio 4"/>
          <p:cNvSpPr/>
          <p:nvPr/>
        </p:nvSpPr>
        <p:spPr>
          <a:xfrm>
            <a:off x="5436096" y="1340768"/>
            <a:ext cx="3600400" cy="158417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fi-FI" sz="2000" b="1" dirty="0" smtClean="0">
                <a:solidFill>
                  <a:srgbClr val="C00000"/>
                </a:solidFill>
              </a:rPr>
              <a:t>Tutkimuksen tavoite / tehtävä: </a:t>
            </a:r>
            <a:r>
              <a:rPr lang="fi-FI" sz="2000" b="1" dirty="0" smtClean="0">
                <a:solidFill>
                  <a:schemeClr val="tx1"/>
                </a:solidFill>
              </a:rPr>
              <a:t>kuvaileva tutkimus -&gt; Mitä / Mikä / </a:t>
            </a:r>
            <a:r>
              <a:rPr lang="fi-FI" sz="2000" b="1" dirty="0" smtClean="0">
                <a:solidFill>
                  <a:schemeClr val="tx1"/>
                </a:solidFill>
              </a:rPr>
              <a:t>Miten </a:t>
            </a:r>
            <a:r>
              <a:rPr lang="fi-FI" sz="2000" b="1" dirty="0" smtClean="0">
                <a:solidFill>
                  <a:schemeClr val="tx1"/>
                </a:solidFill>
              </a:rPr>
              <a:t>/ Millä tavalla</a:t>
            </a:r>
            <a:r>
              <a:rPr lang="fi-FI" sz="2000" b="1" dirty="0">
                <a:solidFill>
                  <a:schemeClr val="tx1"/>
                </a:solidFill>
              </a:rPr>
              <a:t>…/ Millainen (yhteys on)/ </a:t>
            </a:r>
            <a:endParaRPr lang="fi-FI" sz="2000" b="1" dirty="0" smtClean="0">
              <a:solidFill>
                <a:schemeClr val="tx1"/>
              </a:solidFill>
            </a:endParaRPr>
          </a:p>
        </p:txBody>
      </p:sp>
      <p:sp>
        <p:nvSpPr>
          <p:cNvPr id="6" name="Suorakulmio 5"/>
          <p:cNvSpPr/>
          <p:nvPr/>
        </p:nvSpPr>
        <p:spPr>
          <a:xfrm>
            <a:off x="1258077" y="2412353"/>
            <a:ext cx="3600400" cy="198439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fi-FI" sz="2000" b="1" dirty="0" smtClean="0">
                <a:solidFill>
                  <a:srgbClr val="C00000"/>
                </a:solidFill>
              </a:rPr>
              <a:t>Tutkimuksen kohde </a:t>
            </a:r>
            <a:r>
              <a:rPr lang="fi-FI" sz="2000" b="1" dirty="0" smtClean="0">
                <a:solidFill>
                  <a:schemeClr val="tx1"/>
                </a:solidFill>
              </a:rPr>
              <a:t>(esim. </a:t>
            </a:r>
            <a:r>
              <a:rPr lang="fi-FI" sz="2000" b="1" dirty="0" smtClean="0">
                <a:solidFill>
                  <a:schemeClr val="tx1"/>
                </a:solidFill>
              </a:rPr>
              <a:t>oppimisympäristö, yleinen tuki liikunnanopetuksessa, vuorovaikutus, muutosprosessi)</a:t>
            </a:r>
            <a:endParaRPr lang="fi-FI" sz="2000" b="1" dirty="0" smtClean="0">
              <a:solidFill>
                <a:schemeClr val="tx1"/>
              </a:solidFill>
            </a:endParaRPr>
          </a:p>
        </p:txBody>
      </p:sp>
      <p:sp>
        <p:nvSpPr>
          <p:cNvPr id="7" name="Suorakulmio 6"/>
          <p:cNvSpPr/>
          <p:nvPr/>
        </p:nvSpPr>
        <p:spPr>
          <a:xfrm>
            <a:off x="5292080" y="2996952"/>
            <a:ext cx="3312368" cy="18002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fi-FI" sz="2000" b="1" dirty="0" smtClean="0">
                <a:solidFill>
                  <a:srgbClr val="C00000"/>
                </a:solidFill>
              </a:rPr>
              <a:t>Tutkimukseen osallistujat </a:t>
            </a:r>
            <a:r>
              <a:rPr lang="fi-FI" sz="2000" b="1" dirty="0" smtClean="0">
                <a:solidFill>
                  <a:schemeClr val="tx1"/>
                </a:solidFill>
              </a:rPr>
              <a:t>(esim. </a:t>
            </a:r>
            <a:r>
              <a:rPr lang="fi-FI" sz="2000" b="1" dirty="0" smtClean="0">
                <a:solidFill>
                  <a:schemeClr val="tx1"/>
                </a:solidFill>
              </a:rPr>
              <a:t>opettajat, </a:t>
            </a:r>
            <a:r>
              <a:rPr lang="fi-FI" sz="2000" b="1" dirty="0" smtClean="0">
                <a:solidFill>
                  <a:schemeClr val="tx1"/>
                </a:solidFill>
              </a:rPr>
              <a:t>OKL:n opiskelijat) </a:t>
            </a:r>
            <a:r>
              <a:rPr lang="fi-FI" sz="2000" b="1" dirty="0" smtClean="0">
                <a:solidFill>
                  <a:srgbClr val="C00000"/>
                </a:solidFill>
              </a:rPr>
              <a:t>tai dokumentit</a:t>
            </a:r>
            <a:r>
              <a:rPr lang="fi-FI" sz="2000" b="1" dirty="0" smtClean="0">
                <a:solidFill>
                  <a:schemeClr val="tx1"/>
                </a:solidFill>
              </a:rPr>
              <a:t> (esim. verkkokeskustelut)</a:t>
            </a:r>
          </a:p>
        </p:txBody>
      </p:sp>
      <p:sp>
        <p:nvSpPr>
          <p:cNvPr id="9" name="Suorakulmio 8"/>
          <p:cNvSpPr/>
          <p:nvPr/>
        </p:nvSpPr>
        <p:spPr>
          <a:xfrm>
            <a:off x="1258550" y="4581128"/>
            <a:ext cx="3456384" cy="160238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fi-FI" sz="2000" b="1" dirty="0">
                <a:solidFill>
                  <a:srgbClr val="C00000"/>
                </a:solidFill>
              </a:rPr>
              <a:t>M</a:t>
            </a:r>
            <a:r>
              <a:rPr lang="fi-FI" sz="2000" b="1" dirty="0" smtClean="0">
                <a:solidFill>
                  <a:srgbClr val="C00000"/>
                </a:solidFill>
              </a:rPr>
              <a:t>illaista tietoa tavoitellaan </a:t>
            </a:r>
            <a:r>
              <a:rPr lang="fi-FI" sz="2000" b="1" dirty="0" smtClean="0">
                <a:solidFill>
                  <a:schemeClr val="tx1"/>
                </a:solidFill>
              </a:rPr>
              <a:t>(esim. kokemuksia, näkemyksiä, mielipiteitä, asenteita)</a:t>
            </a:r>
          </a:p>
        </p:txBody>
      </p:sp>
      <p:sp>
        <p:nvSpPr>
          <p:cNvPr id="8" name="Suorakulmio 7"/>
          <p:cNvSpPr/>
          <p:nvPr/>
        </p:nvSpPr>
        <p:spPr>
          <a:xfrm>
            <a:off x="4860032" y="4998822"/>
            <a:ext cx="3240360" cy="158417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fi-FI" sz="2000" b="1" dirty="0" smtClean="0">
                <a:solidFill>
                  <a:srgbClr val="C00000"/>
                </a:solidFill>
              </a:rPr>
              <a:t>Mahd. myös tutkimuskonteksti  </a:t>
            </a:r>
            <a:r>
              <a:rPr lang="fi-FI" sz="2000" b="1" dirty="0" smtClean="0">
                <a:solidFill>
                  <a:schemeClr val="tx1"/>
                </a:solidFill>
              </a:rPr>
              <a:t>(esim. </a:t>
            </a:r>
            <a:r>
              <a:rPr lang="fi-FI" sz="2000" b="1" dirty="0" smtClean="0">
                <a:solidFill>
                  <a:schemeClr val="tx1"/>
                </a:solidFill>
              </a:rPr>
              <a:t>matematiikan opetus</a:t>
            </a:r>
            <a:r>
              <a:rPr lang="fi-FI" sz="2000" b="1" dirty="0" smtClean="0">
                <a:solidFill>
                  <a:schemeClr val="tx1"/>
                </a:solidFill>
              </a:rPr>
              <a:t>, koululuokka, </a:t>
            </a:r>
            <a:r>
              <a:rPr lang="fi-FI" sz="2000" b="1" dirty="0" smtClean="0">
                <a:solidFill>
                  <a:schemeClr val="tx1"/>
                </a:solidFill>
              </a:rPr>
              <a:t>)  </a:t>
            </a:r>
            <a:endParaRPr lang="fi-FI" sz="20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83763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800" dirty="0" smtClean="0"/>
              <a:t>Toinen alaluku esim.: Tutkimusmenetelmä ja tutkimuksen kulku</a:t>
            </a:r>
            <a:endParaRPr lang="fi-FI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484784"/>
            <a:ext cx="8579296" cy="5256584"/>
          </a:xfrm>
        </p:spPr>
        <p:txBody>
          <a:bodyPr>
            <a:normAutofit fontScale="77500" lnSpcReduction="20000"/>
          </a:bodyPr>
          <a:lstStyle/>
          <a:p>
            <a:r>
              <a:rPr lang="fi-FI" dirty="0" smtClean="0"/>
              <a:t>Seuraa tutkimuksen toteuttamisen kronologiaa:</a:t>
            </a:r>
            <a:br>
              <a:rPr lang="fi-FI" dirty="0" smtClean="0"/>
            </a:br>
            <a:endParaRPr lang="fi-FI" dirty="0" smtClean="0"/>
          </a:p>
          <a:p>
            <a:pPr marL="914400" lvl="1" indent="-514350">
              <a:buFont typeface="+mj-lt"/>
              <a:buAutoNum type="arabicPeriod"/>
            </a:pPr>
            <a:r>
              <a:rPr lang="fi-FI" dirty="0"/>
              <a:t>Tutkimusotteen (</a:t>
            </a:r>
            <a:r>
              <a:rPr lang="fi-FI" dirty="0" err="1"/>
              <a:t>määr./laad</a:t>
            </a:r>
            <a:r>
              <a:rPr lang="fi-FI" dirty="0"/>
              <a:t>.) ja aineistonkeruumenetelmän </a:t>
            </a:r>
            <a:r>
              <a:rPr lang="fi-FI" dirty="0" smtClean="0"/>
              <a:t>kuvaus </a:t>
            </a:r>
            <a:r>
              <a:rPr lang="fi-FI" dirty="0"/>
              <a:t>ja perustelu - menetelmäkirjallisuutta lähteenä</a:t>
            </a:r>
            <a:r>
              <a:rPr lang="fi-FI" dirty="0" smtClean="0"/>
              <a:t>!</a:t>
            </a:r>
          </a:p>
          <a:p>
            <a:pPr marL="914400" lvl="1" indent="-514350">
              <a:buFont typeface="+mj-lt"/>
              <a:buAutoNum type="arabicPeriod"/>
            </a:pPr>
            <a:r>
              <a:rPr lang="fi-FI" dirty="0" smtClean="0"/>
              <a:t>”</a:t>
            </a:r>
            <a:r>
              <a:rPr lang="fi-FI" dirty="0"/>
              <a:t>Mittarin” laadinnan kuvaus (operationaalistaminen): </a:t>
            </a:r>
            <a:endParaRPr lang="fi-FI" dirty="0" smtClean="0"/>
          </a:p>
          <a:p>
            <a:pPr lvl="2"/>
            <a:r>
              <a:rPr lang="fi-FI" dirty="0" smtClean="0"/>
              <a:t>miten esim</a:t>
            </a:r>
            <a:r>
              <a:rPr lang="fi-FI" dirty="0"/>
              <a:t>. haastattelurunko rakennettiin teoriaosassa esitetyn </a:t>
            </a:r>
            <a:r>
              <a:rPr lang="fi-FI" dirty="0" smtClean="0"/>
              <a:t>ilmiön </a:t>
            </a:r>
            <a:r>
              <a:rPr lang="fi-FI" dirty="0"/>
              <a:t>rakenteen </a:t>
            </a:r>
            <a:r>
              <a:rPr lang="fi-FI" dirty="0" smtClean="0"/>
              <a:t>perustella</a:t>
            </a:r>
          </a:p>
          <a:p>
            <a:pPr lvl="2"/>
            <a:r>
              <a:rPr lang="fi-FI" dirty="0" smtClean="0"/>
              <a:t>tärkeää </a:t>
            </a:r>
            <a:r>
              <a:rPr lang="fi-FI" dirty="0"/>
              <a:t>osoittaa myös mittarin </a:t>
            </a:r>
            <a:r>
              <a:rPr lang="fi-FI" dirty="0" smtClean="0"/>
              <a:t>yhteys </a:t>
            </a:r>
            <a:r>
              <a:rPr lang="fi-FI" dirty="0"/>
              <a:t>tutkimusongelmaan / </a:t>
            </a:r>
            <a:r>
              <a:rPr lang="fi-FI" dirty="0" smtClean="0"/>
              <a:t>kysymykseen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dirty="0" smtClean="0"/>
              <a:t>Aineistonkeruun </a:t>
            </a:r>
            <a:r>
              <a:rPr lang="fi-FI" dirty="0"/>
              <a:t>toteutus: </a:t>
            </a:r>
            <a:r>
              <a:rPr lang="fi-FI" dirty="0" smtClean="0"/>
              <a:t>tutkimukseen </a:t>
            </a:r>
            <a:r>
              <a:rPr lang="fi-FI" dirty="0"/>
              <a:t>osallistuneet, </a:t>
            </a:r>
            <a:r>
              <a:rPr lang="fi-FI" dirty="0" smtClean="0"/>
              <a:t>milloin, missä</a:t>
            </a:r>
            <a:r>
              <a:rPr lang="fi-FI" dirty="0"/>
              <a:t>, </a:t>
            </a:r>
            <a:r>
              <a:rPr lang="fi-FI" dirty="0" smtClean="0"/>
              <a:t>miten aineisto kerättiin</a:t>
            </a:r>
            <a:endParaRPr lang="fi-FI" dirty="0"/>
          </a:p>
          <a:p>
            <a:pPr marL="971550" lvl="1" indent="-514350">
              <a:buFont typeface="+mj-lt"/>
              <a:buAutoNum type="arabicPeriod"/>
            </a:pPr>
            <a:r>
              <a:rPr lang="fi-FI" dirty="0" smtClean="0"/>
              <a:t>Saadun </a:t>
            </a:r>
            <a:r>
              <a:rPr lang="fi-FI" dirty="0"/>
              <a:t>aineiston arviointi: millaista, </a:t>
            </a:r>
            <a:r>
              <a:rPr lang="fi-FI" dirty="0" smtClean="0"/>
              <a:t>paljonko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dirty="0" smtClean="0"/>
              <a:t>Aineiston </a:t>
            </a:r>
            <a:r>
              <a:rPr lang="fi-FI" dirty="0"/>
              <a:t>analyysimenetelmän ja -</a:t>
            </a:r>
            <a:r>
              <a:rPr lang="fi-FI" dirty="0" smtClean="0"/>
              <a:t>prosessin kuvaus ja perustelu</a:t>
            </a:r>
            <a:br>
              <a:rPr lang="fi-FI" dirty="0" smtClean="0"/>
            </a:br>
            <a:endParaRPr lang="fi-FI" dirty="0" smtClean="0"/>
          </a:p>
          <a:p>
            <a:pPr marL="514350" indent="-457200"/>
            <a:r>
              <a:rPr lang="fi-FI" dirty="0" smtClean="0"/>
              <a:t>Nämä sisällöt voi jäsentää myös useampaan alalukuun (ks. Tyylipohja)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922620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Kirjallinen tutkimuslupa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5328592"/>
          </a:xfrm>
        </p:spPr>
        <p:txBody>
          <a:bodyPr>
            <a:normAutofit fontScale="25000" lnSpcReduction="20000"/>
          </a:bodyPr>
          <a:lstStyle/>
          <a:p>
            <a:r>
              <a:rPr lang="fi-FI" sz="6400" dirty="0" err="1" smtClean="0"/>
              <a:t>Ks</a:t>
            </a:r>
            <a:r>
              <a:rPr lang="fi-FI" sz="6400" dirty="0" smtClean="0"/>
              <a:t> Tutkimuslupapohjat </a:t>
            </a:r>
            <a:r>
              <a:rPr lang="fi-FI" sz="6400" dirty="0" err="1" smtClean="0"/>
              <a:t>Pedanetista</a:t>
            </a:r>
            <a:endParaRPr lang="fi-FI" sz="6400" dirty="0" smtClean="0"/>
          </a:p>
          <a:p>
            <a:endParaRPr lang="fi-FI" sz="6400" dirty="0"/>
          </a:p>
          <a:p>
            <a:pPr marL="0" indent="0">
              <a:buNone/>
            </a:pPr>
            <a:r>
              <a:rPr lang="fi-FI" sz="6400" dirty="0" smtClean="0"/>
              <a:t>Milloin? Esimerkiksi</a:t>
            </a:r>
          </a:p>
          <a:p>
            <a:pPr lvl="1"/>
            <a:r>
              <a:rPr lang="fi-FI" sz="6400" dirty="0" smtClean="0"/>
              <a:t>tutkimuskohteina </a:t>
            </a:r>
            <a:r>
              <a:rPr lang="fi-FI" sz="6400" dirty="0"/>
              <a:t>lapset ja nuoret </a:t>
            </a:r>
            <a:endParaRPr lang="fi-FI" sz="6400" dirty="0" smtClean="0"/>
          </a:p>
          <a:p>
            <a:pPr lvl="1"/>
            <a:r>
              <a:rPr lang="fi-FI" sz="6400" dirty="0" smtClean="0"/>
              <a:t>tutkittavat </a:t>
            </a:r>
            <a:r>
              <a:rPr lang="fi-FI" sz="6400" dirty="0"/>
              <a:t>henkilöt toimivat jossakin </a:t>
            </a:r>
            <a:r>
              <a:rPr lang="fi-FI" sz="6400" dirty="0" smtClean="0"/>
              <a:t>instituutiossa </a:t>
            </a:r>
            <a:r>
              <a:rPr lang="fi-FI" sz="6400" dirty="0"/>
              <a:t>tai laitoksessa tai esim. </a:t>
            </a:r>
            <a:r>
              <a:rPr lang="fi-FI" sz="6400" dirty="0" smtClean="0"/>
              <a:t>vanhempia </a:t>
            </a:r>
            <a:r>
              <a:rPr lang="fi-FI" sz="6400" dirty="0"/>
              <a:t>tavoitellaan tutkimukseen </a:t>
            </a:r>
            <a:r>
              <a:rPr lang="fi-FI" sz="6400" dirty="0" smtClean="0"/>
              <a:t>koulun </a:t>
            </a:r>
            <a:r>
              <a:rPr lang="fi-FI" sz="6400" dirty="0"/>
              <a:t>kautta </a:t>
            </a:r>
          </a:p>
          <a:p>
            <a:pPr marL="0" indent="0">
              <a:buNone/>
            </a:pPr>
            <a:r>
              <a:rPr lang="fi-FI" sz="6400" dirty="0" smtClean="0"/>
              <a:t>Keneltä tutkimuslupaa </a:t>
            </a:r>
            <a:r>
              <a:rPr lang="fi-FI" sz="6400" dirty="0"/>
              <a:t>kysytään? </a:t>
            </a:r>
            <a:r>
              <a:rPr lang="fi-FI" sz="6400" dirty="0" smtClean="0"/>
              <a:t>Esimerkiksi </a:t>
            </a:r>
            <a:endParaRPr lang="fi-FI" sz="6400" dirty="0"/>
          </a:p>
          <a:p>
            <a:pPr lvl="1"/>
            <a:r>
              <a:rPr lang="fi-FI" sz="6400" dirty="0" smtClean="0"/>
              <a:t>lasten </a:t>
            </a:r>
            <a:r>
              <a:rPr lang="fi-FI" sz="6400" dirty="0"/>
              <a:t>/ nuorten vanhemmilta </a:t>
            </a:r>
          </a:p>
          <a:p>
            <a:pPr lvl="1"/>
            <a:r>
              <a:rPr lang="fi-FI" sz="6400" dirty="0" smtClean="0"/>
              <a:t>hallinnon </a:t>
            </a:r>
            <a:r>
              <a:rPr lang="fi-FI" sz="6400" dirty="0"/>
              <a:t>eri tasoilta, yksikön johtajalta, </a:t>
            </a:r>
            <a:r>
              <a:rPr lang="fi-FI" sz="6400" dirty="0" smtClean="0"/>
              <a:t>rehtorilta</a:t>
            </a:r>
          </a:p>
          <a:p>
            <a:pPr lvl="1"/>
            <a:r>
              <a:rPr lang="fi-FI" sz="6400" dirty="0" smtClean="0"/>
              <a:t>Tutkimukseen osallistuvalta aikuiselta itseltään esim. haastattelun yhteydessä</a:t>
            </a:r>
            <a:endParaRPr lang="fi-FI" sz="6400" dirty="0" smtClean="0"/>
          </a:p>
          <a:p>
            <a:pPr marL="0" indent="0">
              <a:buNone/>
            </a:pPr>
            <a:r>
              <a:rPr lang="fi-FI" sz="6400" dirty="0" smtClean="0"/>
              <a:t>Mitä </a:t>
            </a:r>
            <a:r>
              <a:rPr lang="fi-FI" sz="6400" dirty="0" smtClean="0"/>
              <a:t>kirjalliseen tutkimuslupaan?</a:t>
            </a:r>
          </a:p>
          <a:p>
            <a:r>
              <a:rPr lang="fi-FI" sz="6400" dirty="0" smtClean="0"/>
              <a:t>Ks. Ohjeet ja hakulomake opetuksen järjestäjän sivuilta</a:t>
            </a:r>
            <a:r>
              <a:rPr lang="fi-FI" sz="6400" dirty="0"/>
              <a:t>, esim. </a:t>
            </a:r>
            <a:r>
              <a:rPr lang="fi-FI" sz="6400" dirty="0">
                <a:hlinkClick r:id="rId2"/>
              </a:rPr>
              <a:t>http://</a:t>
            </a:r>
            <a:r>
              <a:rPr lang="fi-FI" sz="6400" dirty="0" smtClean="0">
                <a:hlinkClick r:id="rId2"/>
              </a:rPr>
              <a:t>www.jyvaskyla.fi/opetus/hallinto/tutkimusluvat</a:t>
            </a:r>
            <a:endParaRPr lang="fi-FI" sz="6400" dirty="0" smtClean="0"/>
          </a:p>
          <a:p>
            <a:r>
              <a:rPr lang="fi-FI" sz="6400" dirty="0" smtClean="0"/>
              <a:t>Kuvaa lyhyesti, mitkä </a:t>
            </a:r>
            <a:r>
              <a:rPr lang="fi-FI" sz="6400" dirty="0"/>
              <a:t>ovat </a:t>
            </a:r>
            <a:endParaRPr lang="fi-FI" sz="6400" dirty="0" smtClean="0"/>
          </a:p>
          <a:p>
            <a:pPr lvl="1"/>
            <a:r>
              <a:rPr lang="fi-FI" sz="6400" dirty="0" smtClean="0"/>
              <a:t>tutkimuksen </a:t>
            </a:r>
            <a:r>
              <a:rPr lang="fi-FI" sz="6400" dirty="0"/>
              <a:t>tavoitteet </a:t>
            </a:r>
            <a:endParaRPr lang="fi-FI" sz="6400" dirty="0" smtClean="0"/>
          </a:p>
          <a:p>
            <a:pPr lvl="1"/>
            <a:r>
              <a:rPr lang="fi-FI" sz="6400" dirty="0" smtClean="0"/>
              <a:t>käytettävät </a:t>
            </a:r>
            <a:r>
              <a:rPr lang="fi-FI" sz="6400" dirty="0"/>
              <a:t>menetelmät, menetelmien asettamat </a:t>
            </a:r>
            <a:r>
              <a:rPr lang="fi-FI" sz="6400" dirty="0" smtClean="0"/>
              <a:t>vaatimukset </a:t>
            </a:r>
            <a:r>
              <a:rPr lang="fi-FI" sz="6400" dirty="0"/>
              <a:t>(esim. tehtävien </a:t>
            </a:r>
            <a:r>
              <a:rPr lang="fi-FI" sz="6400" dirty="0" smtClean="0"/>
              <a:t> luonne</a:t>
            </a:r>
            <a:r>
              <a:rPr lang="fi-FI" sz="6400" dirty="0"/>
              <a:t>, tilanteet, vaadittu aika ja tutkimuksen </a:t>
            </a:r>
            <a:r>
              <a:rPr lang="fi-FI" sz="6400" dirty="0" smtClean="0"/>
              <a:t>kesto</a:t>
            </a:r>
            <a:r>
              <a:rPr lang="fi-FI" sz="6400" dirty="0"/>
              <a:t>) </a:t>
            </a:r>
            <a:endParaRPr lang="fi-FI" sz="6400" dirty="0" smtClean="0"/>
          </a:p>
          <a:p>
            <a:pPr lvl="1"/>
            <a:r>
              <a:rPr lang="fi-FI" sz="6400" dirty="0" smtClean="0"/>
              <a:t>miten </a:t>
            </a:r>
            <a:r>
              <a:rPr lang="fi-FI" sz="6400" dirty="0"/>
              <a:t>tietoja käsitellään ja </a:t>
            </a:r>
            <a:r>
              <a:rPr lang="fi-FI" sz="6400" dirty="0" smtClean="0"/>
              <a:t>raportoidaan</a:t>
            </a:r>
          </a:p>
          <a:p>
            <a:pPr lvl="1"/>
            <a:r>
              <a:rPr lang="fi-FI" sz="6400" dirty="0" smtClean="0"/>
              <a:t>miten </a:t>
            </a:r>
            <a:r>
              <a:rPr lang="fi-FI" sz="6400" dirty="0"/>
              <a:t>taataan ja turvataan tutkittavien </a:t>
            </a:r>
            <a:r>
              <a:rPr lang="fi-FI" sz="6400" dirty="0" smtClean="0"/>
              <a:t>anonymiteetti </a:t>
            </a:r>
            <a:endParaRPr lang="fi-FI" sz="6400" dirty="0"/>
          </a:p>
          <a:p>
            <a:r>
              <a:rPr lang="fi-FI" sz="6400" dirty="0" smtClean="0"/>
              <a:t>selkeä </a:t>
            </a:r>
            <a:r>
              <a:rPr lang="fi-FI" sz="6400" dirty="0"/>
              <a:t>toivomus siitä, että tutkimukseen </a:t>
            </a:r>
            <a:r>
              <a:rPr lang="fi-FI" sz="6400" dirty="0" smtClean="0"/>
              <a:t>osallistutaan</a:t>
            </a:r>
            <a:r>
              <a:rPr lang="fi-FI" sz="6400" dirty="0"/>
              <a:t>, mutta oltava </a:t>
            </a:r>
            <a:r>
              <a:rPr lang="fi-FI" sz="6400" dirty="0" smtClean="0"/>
              <a:t>vastausvaihtoehto </a:t>
            </a:r>
            <a:r>
              <a:rPr lang="fi-FI" sz="6400" dirty="0"/>
              <a:t>myös kieltäytymiselle </a:t>
            </a:r>
          </a:p>
          <a:p>
            <a:r>
              <a:rPr lang="fi-FI" sz="6400" dirty="0" smtClean="0"/>
              <a:t>maininta </a:t>
            </a:r>
            <a:r>
              <a:rPr lang="fi-FI" sz="6400" dirty="0"/>
              <a:t>ohjaajasta ja ainelaitoksesta </a:t>
            </a:r>
            <a:r>
              <a:rPr lang="fi-FI" sz="6400" dirty="0" smtClean="0"/>
              <a:t>yhteystietoineen </a:t>
            </a:r>
            <a:endParaRPr lang="fi-FI" sz="6400" dirty="0"/>
          </a:p>
          <a:p>
            <a:r>
              <a:rPr lang="fi-FI" sz="6400" dirty="0" smtClean="0"/>
              <a:t>tutkijan </a:t>
            </a:r>
            <a:r>
              <a:rPr lang="fi-FI" sz="6400" dirty="0"/>
              <a:t>/ tutkijoiden nimet, yhteystiedot ja </a:t>
            </a:r>
            <a:r>
              <a:rPr lang="fi-FI" sz="6400" dirty="0" smtClean="0"/>
              <a:t>allekirjoitukset</a:t>
            </a:r>
            <a:endParaRPr lang="fi-FI" sz="64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910792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Seuraavaksi kandityössä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925144"/>
          </a:xfrm>
        </p:spPr>
        <p:txBody>
          <a:bodyPr>
            <a:normAutofit fontScale="85000" lnSpcReduction="20000"/>
          </a:bodyPr>
          <a:lstStyle/>
          <a:p>
            <a:r>
              <a:rPr lang="fi-FI" dirty="0" smtClean="0"/>
              <a:t>Jatka teoriaosan valmistelua ja kirjoittamista</a:t>
            </a:r>
          </a:p>
          <a:p>
            <a:pPr lvl="1"/>
            <a:r>
              <a:rPr lang="fi-FI" dirty="0" smtClean="0"/>
              <a:t>Sovi pienryhmäsi kanssa </a:t>
            </a:r>
            <a:r>
              <a:rPr lang="fi-FI" dirty="0" smtClean="0"/>
              <a:t>kommentoinnista, jos se on vielä tekemättä</a:t>
            </a:r>
            <a:endParaRPr lang="fi-FI" dirty="0" smtClean="0"/>
          </a:p>
          <a:p>
            <a:r>
              <a:rPr lang="fi-FI" dirty="0" smtClean="0"/>
              <a:t>Muotoile tutkimuskysymys</a:t>
            </a:r>
          </a:p>
          <a:p>
            <a:r>
              <a:rPr lang="fi-FI" dirty="0" smtClean="0"/>
              <a:t>Suunnittele aineiston hankintaa:</a:t>
            </a:r>
          </a:p>
          <a:p>
            <a:pPr lvl="1"/>
            <a:r>
              <a:rPr lang="fi-FI" dirty="0" smtClean="0"/>
              <a:t>Laadi aineistonkeruusuunnitelma, </a:t>
            </a:r>
            <a:r>
              <a:rPr lang="fi-FI" dirty="0" smtClean="0"/>
              <a:t>haastattelurunko, kyselylomake tms. </a:t>
            </a:r>
            <a:r>
              <a:rPr lang="fi-FI" dirty="0" smtClean="0"/>
              <a:t>(teoriaosan </a:t>
            </a:r>
            <a:r>
              <a:rPr lang="fi-FI" dirty="0" smtClean="0"/>
              <a:t>ja tutkimuskysymyksen </a:t>
            </a:r>
            <a:r>
              <a:rPr lang="fi-FI" dirty="0" smtClean="0"/>
              <a:t>pohjalta). Hyväksytä se ohjaajallasi ennen aineiston keruuta.</a:t>
            </a:r>
            <a:endParaRPr lang="fi-FI" dirty="0" smtClean="0"/>
          </a:p>
          <a:p>
            <a:pPr lvl="1"/>
            <a:r>
              <a:rPr lang="fi-FI" dirty="0" smtClean="0"/>
              <a:t>Selvitä tutkimuslupien tarve, hae tarvittaessa tutkimuslupaa</a:t>
            </a:r>
          </a:p>
          <a:p>
            <a:pPr lvl="2"/>
            <a:r>
              <a:rPr lang="fi-FI" dirty="0" smtClean="0"/>
              <a:t>Hyvissä ajoin ennen aineiston keruuta</a:t>
            </a:r>
          </a:p>
          <a:p>
            <a:r>
              <a:rPr lang="fi-FI" dirty="0" smtClean="0"/>
              <a:t>Jaa </a:t>
            </a:r>
            <a:r>
              <a:rPr lang="fi-FI" dirty="0" smtClean="0"/>
              <a:t>kyselylomake, haastattelurunko tms. tai sen luonnos Google </a:t>
            </a:r>
            <a:r>
              <a:rPr lang="fi-FI" dirty="0" err="1" smtClean="0"/>
              <a:t>Drivessä</a:t>
            </a:r>
            <a:r>
              <a:rPr lang="fi-FI" dirty="0" smtClean="0"/>
              <a:t> </a:t>
            </a:r>
            <a:r>
              <a:rPr lang="fi-FI" dirty="0" smtClean="0"/>
              <a:t>ohjaajille viim. </a:t>
            </a:r>
            <a:r>
              <a:rPr lang="fi-FI" dirty="0"/>
              <a:t>9</a:t>
            </a:r>
            <a:r>
              <a:rPr lang="fi-FI" dirty="0" smtClean="0"/>
              <a:t>.2</a:t>
            </a:r>
            <a:r>
              <a:rPr lang="fi-FI" dirty="0" smtClean="0"/>
              <a:t>.</a:t>
            </a:r>
          </a:p>
          <a:p>
            <a:r>
              <a:rPr lang="fi-FI" dirty="0" smtClean="0"/>
              <a:t>kirjoita </a:t>
            </a:r>
            <a:r>
              <a:rPr lang="fi-FI" dirty="0" smtClean="0"/>
              <a:t>Tutkimuksen toteuttaminen -lukua</a:t>
            </a:r>
          </a:p>
          <a:p>
            <a:pPr lvl="2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38259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Teorian kirjoittamisen ja kommentoinnin tilanne pienryhmässä</a:t>
            </a:r>
          </a:p>
          <a:p>
            <a:r>
              <a:rPr lang="fi-FI" dirty="0" smtClean="0"/>
              <a:t>Tuntemukset teorian kirjoittamisesta?</a:t>
            </a:r>
          </a:p>
          <a:p>
            <a:r>
              <a:rPr lang="fi-FI" dirty="0" smtClean="0"/>
              <a:t>Miltä tuntui kommentointi?</a:t>
            </a:r>
          </a:p>
          <a:p>
            <a:r>
              <a:rPr lang="fi-FI" dirty="0" smtClean="0"/>
              <a:t>Entä kommenttien lukeminen ja niihin vastaaminen?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89689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Huomioita teorialuonnoksista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 smtClean="0"/>
              <a:t>Mahdollisimman vähän käsitteitä, vain tarvittavat. Pääkäsitteet otsikkoon ja päälukuihin. Otsikko ja pääluvut kertovat myös, miten käsitteet hahmottuvat tutkimuksessa, esim.</a:t>
            </a:r>
          </a:p>
          <a:p>
            <a:pPr lvl="1"/>
            <a:r>
              <a:rPr lang="fi-FI" dirty="0" smtClean="0"/>
              <a:t>Yleinen tuki ja eriyttäminen liikunnanopetuksessa</a:t>
            </a:r>
          </a:p>
          <a:p>
            <a:pPr lvl="1"/>
            <a:r>
              <a:rPr lang="fi-FI" dirty="0" smtClean="0"/>
              <a:t>Luokanopettajaopintoja koskevat kokemukset ja opettajan </a:t>
            </a:r>
            <a:r>
              <a:rPr lang="fi-FI" dirty="0" err="1" smtClean="0"/>
              <a:t>minäpystyvyys</a:t>
            </a:r>
            <a:endParaRPr lang="fi-FI" dirty="0" smtClean="0"/>
          </a:p>
          <a:p>
            <a:pPr lvl="1"/>
            <a:r>
              <a:rPr lang="fi-FI" dirty="0" smtClean="0"/>
              <a:t>Luokanopettajien palkkatyytyväisyys, työorientaatio ja ammatinvaihtohalukkuus</a:t>
            </a:r>
          </a:p>
          <a:p>
            <a:pPr lvl="1"/>
            <a:endParaRPr lang="fi-FI" dirty="0" smtClean="0"/>
          </a:p>
          <a:p>
            <a:r>
              <a:rPr lang="fi-FI" dirty="0" smtClean="0"/>
              <a:t>Viittaaminen perusopetuksen opetussuunnitelmaan:</a:t>
            </a:r>
          </a:p>
          <a:p>
            <a:pPr marL="457200" lvl="1" indent="0">
              <a:buNone/>
            </a:pPr>
            <a:r>
              <a:rPr lang="fi-FI" dirty="0" smtClean="0"/>
              <a:t>Lähdeviite tekstiin: </a:t>
            </a:r>
          </a:p>
          <a:p>
            <a:pPr marL="914400" lvl="2" indent="0">
              <a:buNone/>
            </a:pPr>
            <a:r>
              <a:rPr lang="fi-FI" dirty="0" smtClean="0"/>
              <a:t>(Perusopetuksen opetussuunnitelman perusteet 2014)</a:t>
            </a:r>
          </a:p>
          <a:p>
            <a:pPr marL="457200" lvl="1" indent="0">
              <a:buNone/>
            </a:pPr>
            <a:r>
              <a:rPr lang="fi-FI" dirty="0" smtClean="0"/>
              <a:t>Lähdetieto lähdeluetteloon:</a:t>
            </a:r>
          </a:p>
          <a:p>
            <a:pPr marL="914400" lvl="2" indent="0">
              <a:buNone/>
            </a:pPr>
            <a:r>
              <a:rPr lang="fi-FI" dirty="0" smtClean="0"/>
              <a:t>Perusopetuksen opetussuunnitelman perusteet </a:t>
            </a:r>
            <a:r>
              <a:rPr lang="fi-FI" dirty="0" smtClean="0"/>
              <a:t>2014. Määräykset </a:t>
            </a:r>
            <a:r>
              <a:rPr lang="fi-FI" dirty="0" smtClean="0"/>
              <a:t>ja ohjeet 2014: 96. Opetushallitus</a:t>
            </a:r>
            <a:r>
              <a:rPr lang="fi-FI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40967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Tutkimuksen toteutus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Teoriaosan jälkeen tuleva seuraava pääluku</a:t>
            </a:r>
          </a:p>
          <a:p>
            <a:pPr marL="0" indent="0">
              <a:buNone/>
            </a:pPr>
            <a:r>
              <a:rPr lang="fi-FI" dirty="0" smtClean="0"/>
              <a:t>Esim.:</a:t>
            </a:r>
          </a:p>
          <a:p>
            <a:pPr marL="0" indent="0">
              <a:buNone/>
            </a:pPr>
            <a:r>
              <a:rPr lang="fi-FI" sz="2400" dirty="0" smtClean="0"/>
              <a:t>1 Johdanto</a:t>
            </a:r>
          </a:p>
          <a:p>
            <a:pPr marL="0" indent="0">
              <a:buNone/>
            </a:pPr>
            <a:r>
              <a:rPr lang="fi-FI" sz="2400" dirty="0" smtClean="0"/>
              <a:t>2 Ensimmäinen teorialuku…</a:t>
            </a:r>
          </a:p>
          <a:p>
            <a:pPr marL="0" indent="0">
              <a:buNone/>
            </a:pPr>
            <a:r>
              <a:rPr lang="fi-FI" sz="2400" dirty="0" smtClean="0"/>
              <a:t>3 Toinen teorialuku…</a:t>
            </a:r>
          </a:p>
          <a:p>
            <a:pPr marL="0" indent="0">
              <a:buNone/>
            </a:pPr>
            <a:r>
              <a:rPr lang="fi-FI" sz="2400" dirty="0" smtClean="0"/>
              <a:t>4 Tutkimuksen toteuttaminen</a:t>
            </a:r>
          </a:p>
          <a:p>
            <a:pPr marL="0" indent="0">
              <a:buNone/>
            </a:pPr>
            <a:r>
              <a:rPr lang="fi-FI" sz="2400" dirty="0"/>
              <a:t>	</a:t>
            </a:r>
            <a:r>
              <a:rPr lang="fi-FI" sz="2400" dirty="0" smtClean="0"/>
              <a:t>4.1 Tutkimuksen tavoite ja tutkimuskysymykset</a:t>
            </a:r>
          </a:p>
          <a:p>
            <a:pPr marL="0" indent="0">
              <a:buNone/>
            </a:pPr>
            <a:r>
              <a:rPr lang="fi-FI" sz="2400" dirty="0"/>
              <a:t>	</a:t>
            </a:r>
            <a:r>
              <a:rPr lang="fi-FI" sz="2400" dirty="0" smtClean="0"/>
              <a:t>4.2 Tutkimusmenetelmä ja tutkimuksen kulku</a:t>
            </a:r>
          </a:p>
          <a:p>
            <a:pPr marL="0" indent="0">
              <a:buNone/>
            </a:pPr>
            <a:r>
              <a:rPr lang="fi-FI" sz="2400" dirty="0"/>
              <a:t>	</a:t>
            </a:r>
            <a:r>
              <a:rPr lang="fi-FI" sz="2400" dirty="0" smtClean="0"/>
              <a:t>4.3 Aineiston analyysi</a:t>
            </a:r>
          </a:p>
          <a:p>
            <a:pPr marL="0" indent="0">
              <a:buNone/>
            </a:pPr>
            <a:r>
              <a:rPr lang="fi-FI" sz="2400" dirty="0" smtClean="0"/>
              <a:t>Ks. toisenlainen jäsentelyehdotus kandityön tyylipohjasta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4012724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Tutkimuksen tavoite / tutkimustehtävä</a:t>
            </a:r>
            <a:endParaRPr lang="fi-FI" dirty="0"/>
          </a:p>
        </p:txBody>
      </p:sp>
      <p:sp>
        <p:nvSpPr>
          <p:cNvPr id="7" name="Sisällön paikkamerkki 6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sz="2400" dirty="0" smtClean="0"/>
              <a:t>Tutkimuksen toteuttaminen pääluvun ensimmäinen </a:t>
            </a:r>
            <a:r>
              <a:rPr lang="fi-FI" sz="2400" dirty="0"/>
              <a:t>alaluku: </a:t>
            </a:r>
            <a:r>
              <a:rPr lang="fi-FI" sz="2400" b="1" dirty="0"/>
              <a:t>Tutkimuksen tavoite ja tutkimuskysymykset </a:t>
            </a:r>
            <a:endParaRPr lang="fi-FI" sz="2400" b="1" dirty="0" smtClean="0"/>
          </a:p>
          <a:p>
            <a:r>
              <a:rPr lang="fi-FI" sz="2400" dirty="0" smtClean="0"/>
              <a:t>Sen aloittaa johdattelu teoriaosasta täsmällisiin tutkimuskysymyksiin tutkimuksen tavoitteen / tutkimustehtävän kuvauksen avulla</a:t>
            </a:r>
          </a:p>
          <a:p>
            <a:r>
              <a:rPr lang="fi-FI" sz="2400" dirty="0" smtClean="0"/>
              <a:t>laadullisessa tutkimuksessa tavoitteena / tehtävänä voi olla </a:t>
            </a:r>
            <a:r>
              <a:rPr lang="fi-FI" sz="2400" b="1" dirty="0" smtClean="0"/>
              <a:t>kuvailla </a:t>
            </a:r>
            <a:r>
              <a:rPr lang="fi-FI" sz="2400" b="1" dirty="0" smtClean="0"/>
              <a:t>tai </a:t>
            </a:r>
            <a:r>
              <a:rPr lang="fi-FI" sz="2400" b="1" dirty="0" smtClean="0"/>
              <a:t>ymmärtää </a:t>
            </a:r>
            <a:r>
              <a:rPr lang="fi-FI" sz="2400" dirty="0" smtClean="0"/>
              <a:t>tutkittavaa ilmiötä (tai </a:t>
            </a:r>
            <a:r>
              <a:rPr lang="fi-FI" sz="2400" b="1" dirty="0" smtClean="0"/>
              <a:t>tehdä</a:t>
            </a:r>
            <a:r>
              <a:rPr lang="fi-FI" sz="2400" dirty="0" smtClean="0"/>
              <a:t> </a:t>
            </a:r>
            <a:r>
              <a:rPr lang="fi-FI" sz="2400" b="1" dirty="0" smtClean="0"/>
              <a:t>vertailua</a:t>
            </a:r>
            <a:r>
              <a:rPr lang="fi-FI" sz="2400" dirty="0" smtClean="0"/>
              <a:t> kahden tapauksen välillä)</a:t>
            </a:r>
          </a:p>
          <a:p>
            <a:r>
              <a:rPr lang="fi-FI" sz="2400" dirty="0" smtClean="0"/>
              <a:t>Määrällisessä tutkimuksessa tutkitaan yhteyksiä kahden ilmiön välillä</a:t>
            </a:r>
          </a:p>
          <a:p>
            <a:r>
              <a:rPr lang="fi-FI" sz="2400" dirty="0" smtClean="0"/>
              <a:t>Laadullinen tutkimus: </a:t>
            </a:r>
            <a:r>
              <a:rPr lang="fi-FI" sz="2400" dirty="0" smtClean="0"/>
              <a:t>halutessasi </a:t>
            </a:r>
            <a:r>
              <a:rPr lang="fi-FI" sz="2400" dirty="0" smtClean="0"/>
              <a:t>esittele ja perustele tutkimuksen tavoitteen </a:t>
            </a:r>
            <a:r>
              <a:rPr lang="fi-FI" sz="2400" dirty="0" smtClean="0"/>
              <a:t>yhteydessä/ sen </a:t>
            </a:r>
            <a:r>
              <a:rPr lang="fi-FI" sz="2400" dirty="0" smtClean="0"/>
              <a:t>jälkeen </a:t>
            </a:r>
            <a:r>
              <a:rPr lang="fi-FI" sz="2400" b="1" dirty="0" smtClean="0"/>
              <a:t>lähestymistapasi </a:t>
            </a:r>
            <a:r>
              <a:rPr lang="fi-FI" sz="2400" dirty="0" smtClean="0"/>
              <a:t> </a:t>
            </a:r>
            <a:endParaRPr lang="fi-FI" sz="2400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86058-A86D-4947-B036-DF7DEA8A0569}" type="datetime1">
              <a:rPr lang="fi-FI" smtClean="0"/>
              <a:t>17.1.2018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459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Tutkimuksen tavoite, esimerkki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dirty="0"/>
              <a:t>Tämän tutkimuksen päätavoitteena </a:t>
            </a:r>
            <a:r>
              <a:rPr lang="fi-FI" dirty="0" smtClean="0"/>
              <a:t>oli </a:t>
            </a:r>
            <a:r>
              <a:rPr lang="fi-FI" dirty="0"/>
              <a:t>tarkastella </a:t>
            </a:r>
            <a:r>
              <a:rPr lang="fi-FI" dirty="0" smtClean="0"/>
              <a:t>lasten osallisuutta musiikin opetuksessa </a:t>
            </a:r>
            <a:r>
              <a:rPr lang="fi-FI" dirty="0" err="1" smtClean="0"/>
              <a:t>Shierin</a:t>
            </a:r>
            <a:r>
              <a:rPr lang="fi-FI" dirty="0" smtClean="0"/>
              <a:t> (2001) osallisuuden mallin pohjalta. Mallin mukaan</a:t>
            </a:r>
            <a:r>
              <a:rPr lang="fi-FI" dirty="0" smtClean="0"/>
              <a:t>… (lyhyt kertaus mallista, joka esitelty teoriaosassa)</a:t>
            </a: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Tutkimuksessa </a:t>
            </a:r>
            <a:r>
              <a:rPr lang="fi-FI" dirty="0" smtClean="0"/>
              <a:t>etsitään vastauksia seuraaviin kysymyksiin:</a:t>
            </a:r>
          </a:p>
          <a:p>
            <a:pPr marL="0" indent="0">
              <a:buNone/>
            </a:pPr>
            <a:r>
              <a:rPr lang="fi-FI" dirty="0" smtClean="0"/>
              <a:t>1.</a:t>
            </a:r>
          </a:p>
          <a:p>
            <a:pPr marL="0" indent="0">
              <a:buNone/>
            </a:pPr>
            <a:r>
              <a:rPr lang="fi-FI" dirty="0" smtClean="0"/>
              <a:t>2.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16140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Esimerkki: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98376" y="1268760"/>
            <a:ext cx="8219256" cy="74868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i-FI" dirty="0" smtClean="0"/>
              <a:t>Anu Sandvik: ”</a:t>
            </a:r>
            <a:r>
              <a:rPr lang="fi-FI" dirty="0" err="1" smtClean="0"/>
              <a:t>Etin</a:t>
            </a:r>
            <a:r>
              <a:rPr lang="fi-FI" dirty="0" smtClean="0"/>
              <a:t> sieltä sen tärkeimmän asian silleen”.  Varhaisnuoret nettiuutisten lukijoina.</a:t>
            </a:r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511" y="1988840"/>
            <a:ext cx="7992888" cy="17573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573016"/>
            <a:ext cx="8064896" cy="305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59382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251520" y="1052736"/>
            <a:ext cx="867645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b="1" dirty="0"/>
              <a:t>4.1 </a:t>
            </a:r>
            <a:r>
              <a:rPr lang="fi-FI" b="1" dirty="0" smtClean="0"/>
              <a:t>Tutkimuskysymykset</a:t>
            </a:r>
          </a:p>
          <a:p>
            <a:endParaRPr lang="fi-FI" b="1" dirty="0"/>
          </a:p>
          <a:p>
            <a:r>
              <a:rPr lang="fi-FI" dirty="0"/>
              <a:t>Haluan tässä tutkimuksessa kuvailla, miten </a:t>
            </a:r>
            <a:r>
              <a:rPr lang="fi-FI" dirty="0" err="1"/>
              <a:t>minäpystyvyyttä</a:t>
            </a:r>
            <a:r>
              <a:rPr lang="fi-FI" dirty="0"/>
              <a:t> muokkaavat tekijät tulevat esille luokanopettajaopiskelijoiden harjoittelukokemuksissa. Nämä tekijät ovat </a:t>
            </a:r>
            <a:r>
              <a:rPr lang="fi-FI" dirty="0" err="1"/>
              <a:t>Banduran</a:t>
            </a:r>
            <a:r>
              <a:rPr lang="fi-FI" dirty="0"/>
              <a:t> (1997) määrittelemät hallinnan kokemukset, mallit, palaute ja fysiologiset reaktiot ja tunteet. Lisäksi on tarkoitus selvittää, millaista tukea harjoittelijat tunsivat saaneensa opettamansa oppiaineen </a:t>
            </a:r>
            <a:r>
              <a:rPr lang="fi-FI" dirty="0" smtClean="0"/>
              <a:t>POM-kurssista</a:t>
            </a:r>
            <a:r>
              <a:rPr lang="fi-FI" dirty="0"/>
              <a:t>. </a:t>
            </a:r>
            <a:endParaRPr lang="fi-FI" dirty="0" smtClean="0"/>
          </a:p>
          <a:p>
            <a:endParaRPr lang="fi-FI" dirty="0"/>
          </a:p>
          <a:p>
            <a:r>
              <a:rPr lang="fi-FI" dirty="0" smtClean="0"/>
              <a:t>Tutkimuskysymykseni </a:t>
            </a:r>
            <a:r>
              <a:rPr lang="fi-FI" dirty="0"/>
              <a:t>ovat siis:</a:t>
            </a:r>
          </a:p>
          <a:p>
            <a:pPr lvl="0"/>
            <a:r>
              <a:rPr lang="fi-FI" dirty="0" smtClean="0"/>
              <a:t>1. Miten </a:t>
            </a:r>
            <a:r>
              <a:rPr lang="fi-FI" dirty="0" err="1"/>
              <a:t>minäpystyvyyttä</a:t>
            </a:r>
            <a:r>
              <a:rPr lang="fi-FI" dirty="0"/>
              <a:t> muokkaavat tekijät tulevat esiin luokanopettajaopiskelijoiden harjoittelukokemuksissa?</a:t>
            </a:r>
          </a:p>
          <a:p>
            <a:pPr lvl="0"/>
            <a:r>
              <a:rPr lang="fi-FI" dirty="0" smtClean="0"/>
              <a:t>2. Mitä </a:t>
            </a:r>
            <a:r>
              <a:rPr lang="fi-FI" dirty="0"/>
              <a:t>tukea opiskelijat saivat opettamansa oppiaineen </a:t>
            </a:r>
            <a:r>
              <a:rPr lang="fi-FI" dirty="0" err="1"/>
              <a:t>POM-kurssista</a:t>
            </a:r>
            <a:r>
              <a:rPr lang="fi-FI" dirty="0"/>
              <a:t>?</a:t>
            </a:r>
          </a:p>
        </p:txBody>
      </p:sp>
      <p:sp>
        <p:nvSpPr>
          <p:cNvPr id="5" name="Otsikko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778098"/>
          </a:xfrm>
        </p:spPr>
        <p:txBody>
          <a:bodyPr>
            <a:noAutofit/>
          </a:bodyPr>
          <a:lstStyle/>
          <a:p>
            <a:r>
              <a:rPr lang="fi-FI" sz="2000" dirty="0" smtClean="0"/>
              <a:t>Esimerkki 2: Kaisa Viherkorpi: </a:t>
            </a:r>
            <a:r>
              <a:rPr lang="fi-FI" sz="2000" dirty="0"/>
              <a:t>”VÄHÄN PAHA NAKKI”</a:t>
            </a:r>
            <a:br>
              <a:rPr lang="fi-FI" sz="2000" dirty="0"/>
            </a:br>
            <a:r>
              <a:rPr lang="fi-FI" sz="2000" dirty="0"/>
              <a:t>Luokanopettajaopiskelijoiden harjoittelukokemuksia </a:t>
            </a:r>
            <a:r>
              <a:rPr lang="fi-FI" sz="2000" dirty="0" err="1"/>
              <a:t>minäpystyvyyden</a:t>
            </a:r>
            <a:r>
              <a:rPr lang="fi-FI" sz="2000" dirty="0"/>
              <a:t> valossa.</a:t>
            </a:r>
            <a:br>
              <a:rPr lang="fi-FI" sz="2000" dirty="0"/>
            </a:b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7599647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Vastaa </a:t>
            </a:r>
            <a:r>
              <a:rPr lang="fi-FI" b="1" dirty="0" smtClean="0"/>
              <a:t>tutkimuskysymyksiin</a:t>
            </a:r>
            <a:r>
              <a:rPr lang="fi-FI" dirty="0" smtClean="0"/>
              <a:t> tutkimuksesi </a:t>
            </a:r>
            <a:r>
              <a:rPr lang="fi-FI" b="1" dirty="0" smtClean="0"/>
              <a:t>tulososassa</a:t>
            </a:r>
            <a:endParaRPr lang="fi-FI" b="1" dirty="0"/>
          </a:p>
          <a:p>
            <a:r>
              <a:rPr lang="fi-FI" dirty="0" smtClean="0"/>
              <a:t>Ota kantaa </a:t>
            </a:r>
            <a:r>
              <a:rPr lang="fi-FI" b="1" dirty="0" smtClean="0"/>
              <a:t>tutkimuksen tavoitteeseen pohdintaluvussa</a:t>
            </a:r>
            <a:endParaRPr lang="fi-FI" b="1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48ACA-25B1-467A-B7F5-615C84E7F509}" type="datetime1">
              <a:rPr lang="fi-FI" smtClean="0"/>
              <a:t>17.1.2018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60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991</TotalTime>
  <Words>658</Words>
  <Application>Microsoft Office PowerPoint</Application>
  <PresentationFormat>Näytössä katseltava diaesitys (4:3)</PresentationFormat>
  <Paragraphs>100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Office-teema</vt:lpstr>
      <vt:lpstr>Kandiseminaari 17.1. Tutkimuksen toteutus</vt:lpstr>
      <vt:lpstr>PowerPoint-esitys</vt:lpstr>
      <vt:lpstr>Huomioita teorialuonnoksista</vt:lpstr>
      <vt:lpstr>Tutkimuksen toteutus</vt:lpstr>
      <vt:lpstr>Tutkimuksen tavoite / tutkimustehtävä</vt:lpstr>
      <vt:lpstr>Tutkimuksen tavoite, esimerkki</vt:lpstr>
      <vt:lpstr>Esimerkki:</vt:lpstr>
      <vt:lpstr>Esimerkki 2: Kaisa Viherkorpi: ”VÄHÄN PAHA NAKKI” Luokanopettajaopiskelijoiden harjoittelukokemuksia minäpystyvyyden valossa. </vt:lpstr>
      <vt:lpstr>PowerPoint-esitys</vt:lpstr>
      <vt:lpstr>Miten muotoilen tutkimuskysymyksen?</vt:lpstr>
      <vt:lpstr>Toinen alaluku esim.: Tutkimusmenetelmä ja tutkimuksen kulku</vt:lpstr>
      <vt:lpstr>Kirjallinen tutkimuslupa</vt:lpstr>
      <vt:lpstr>Seuraavaksi kandityössä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Valleala Ulla Maija</dc:creator>
  <cp:lastModifiedBy>Valleala, Ulla</cp:lastModifiedBy>
  <cp:revision>46</cp:revision>
  <dcterms:created xsi:type="dcterms:W3CDTF">2016-02-23T07:36:33Z</dcterms:created>
  <dcterms:modified xsi:type="dcterms:W3CDTF">2018-01-17T11:40:50Z</dcterms:modified>
</cp:coreProperties>
</file>