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0" r:id="rId4"/>
    <p:sldId id="262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>
        <p:scale>
          <a:sx n="90" d="100"/>
          <a:sy n="90" d="100"/>
        </p:scale>
        <p:origin x="1200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74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93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26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06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04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76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44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77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83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15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4759C-90BA-4248-BE17-B0171AF3A9E3}" type="datetimeFigureOut">
              <a:rPr lang="fi-FI" smtClean="0"/>
              <a:t>10.8.2018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40033-A54C-424E-9012-4944B60061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13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Liikunnanopetuksen tavoitteet </a:t>
            </a:r>
            <a:br>
              <a:rPr lang="fi-FI" dirty="0" smtClean="0"/>
            </a:br>
            <a:r>
              <a:rPr lang="fi-FI" dirty="0" smtClean="0"/>
              <a:t>ja arviointi perusopetuksessa</a:t>
            </a:r>
            <a:endParaRPr lang="fi-FI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Opetussuunnitelman perusteet 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512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Perusopetuksen liikunnassa on kaksi päätavoitealuetta, joiden kummankin tulee muodostaa 50 % opetuksen ja arvioinnin sisällöstä: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140968"/>
            <a:ext cx="8229600" cy="3240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1. Kasvaminen LIIKUNTAAN</a:t>
            </a:r>
          </a:p>
          <a:p>
            <a:pPr lvl="1"/>
            <a:r>
              <a:rPr lang="fi-FI" dirty="0" smtClean="0"/>
              <a:t>Liikunnan tietojen ja taitojen oppiminen</a:t>
            </a:r>
          </a:p>
          <a:p>
            <a:pPr marL="0" indent="0">
              <a:buNone/>
            </a:pPr>
            <a:r>
              <a:rPr lang="fi-FI" dirty="0" smtClean="0"/>
              <a:t>2. Kasvaminen LIIKUNNAN AVULLA</a:t>
            </a:r>
          </a:p>
          <a:p>
            <a:pPr lvl="1"/>
            <a:r>
              <a:rPr lang="fi-FI" dirty="0" smtClean="0"/>
              <a:t>Työskentelytaitojen oppiminen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fi-FI" dirty="0" smtClean="0"/>
              <a:t>MOLEMPIEN tulee näkyä yhtä vahvoina tuntisuunnitelmissa, opettajan antamissa ohjeissa ja palautteessa. MOLEMPIA tulee opettaa oppilaille.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18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5104" y="764704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OPPIMINEN =</a:t>
            </a:r>
            <a:br>
              <a:rPr lang="fi-FI" dirty="0" smtClean="0"/>
            </a:br>
            <a:r>
              <a:rPr lang="fi-FI" sz="4000" dirty="0" smtClean="0"/>
              <a:t>Liikunnan tietojen ja taitojen oppiminen</a:t>
            </a:r>
            <a:br>
              <a:rPr lang="fi-FI" sz="4000" dirty="0" smtClean="0"/>
            </a:br>
            <a:r>
              <a:rPr lang="fi-FI" sz="4000" dirty="0" smtClean="0"/>
              <a:t>50 % opetuksesta ja numerosta</a:t>
            </a:r>
            <a:endParaRPr lang="fi-FI" sz="4000" dirty="0"/>
          </a:p>
        </p:txBody>
      </p:sp>
      <p:sp>
        <p:nvSpPr>
          <p:cNvPr id="5" name="Ellipsi 4"/>
          <p:cNvSpPr/>
          <p:nvPr/>
        </p:nvSpPr>
        <p:spPr>
          <a:xfrm>
            <a:off x="1272740" y="2708920"/>
            <a:ext cx="20882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Havainto-motoriikka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T2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3518883" y="2564904"/>
            <a:ext cx="217824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Tasapaino- ja liikkumistaidot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T3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5940152" y="2564904"/>
            <a:ext cx="20882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Välineen-käsittelytaidot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T4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>
            <a:off x="2231740" y="4221088"/>
            <a:ext cx="23762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Fyysisten ominaisuuksien arviointi- ja kehittämistaidot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T5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4860032" y="4221088"/>
            <a:ext cx="23762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Uimataito ja vedestä pelastautuminen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T6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2382459" y="5877272"/>
            <a:ext cx="4451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prstClr val="black"/>
                </a:solidFill>
              </a:rPr>
              <a:t>Kaikki kriteerit huomioidaan arvioinnissa. </a:t>
            </a:r>
            <a:br>
              <a:rPr lang="fi-FI" dirty="0" smtClean="0">
                <a:solidFill>
                  <a:prstClr val="black"/>
                </a:solidFill>
              </a:rPr>
            </a:br>
            <a:r>
              <a:rPr lang="fi-FI" dirty="0" smtClean="0">
                <a:solidFill>
                  <a:prstClr val="black"/>
                </a:solidFill>
              </a:rPr>
              <a:t>Fyysisen kunnon tasoa ei arvioida.</a:t>
            </a:r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77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5104" y="692696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TYÖSKENTELY =</a:t>
            </a:r>
            <a:br>
              <a:rPr lang="fi-FI" dirty="0" smtClean="0"/>
            </a:br>
            <a:r>
              <a:rPr lang="fi-FI" sz="4000" dirty="0" smtClean="0"/>
              <a:t>Työskentelytaitojen oppiminen</a:t>
            </a:r>
            <a:br>
              <a:rPr lang="fi-FI" sz="4000" dirty="0" smtClean="0"/>
            </a:br>
            <a:r>
              <a:rPr lang="fi-FI" sz="4000" dirty="0" smtClean="0"/>
              <a:t>50 % opetuksesta ja numerosta</a:t>
            </a:r>
            <a:endParaRPr lang="fi-FI" sz="4000" dirty="0"/>
          </a:p>
        </p:txBody>
      </p:sp>
      <p:sp>
        <p:nvSpPr>
          <p:cNvPr id="3" name="Ellipsi 2"/>
          <p:cNvSpPr/>
          <p:nvPr/>
        </p:nvSpPr>
        <p:spPr>
          <a:xfrm>
            <a:off x="1187624" y="2487224"/>
            <a:ext cx="20882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Aktiivisuus ja yrittäminen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T1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3563888" y="2455906"/>
            <a:ext cx="20882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Turvallinen ja asiallinen toiminta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T7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5994158" y="2455906"/>
            <a:ext cx="20882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Yhteistyö- ja vuorovaikutus-taidot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T8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2339752" y="4149080"/>
            <a:ext cx="226825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Reilu peli ja vastuullisuus ryhmässä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T9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4860032" y="4138481"/>
            <a:ext cx="226825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Itsenäinen työskentely ja vastuu omasta toiminnasta</a:t>
            </a:r>
          </a:p>
          <a:p>
            <a:pPr algn="ctr"/>
            <a:r>
              <a:rPr lang="fi-FI" sz="1600" dirty="0" smtClean="0">
                <a:solidFill>
                  <a:prstClr val="white"/>
                </a:solidFill>
              </a:rPr>
              <a:t>T10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2123728" y="5911161"/>
            <a:ext cx="4451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prstClr val="black"/>
                </a:solidFill>
              </a:rPr>
              <a:t>Kaikki kriteerit huomioidaan arvioinnissa. </a:t>
            </a:r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2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opetetaan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9251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 smtClean="0"/>
              <a:t>TYÖSKENTELYTAITOJA:</a:t>
            </a:r>
          </a:p>
          <a:p>
            <a:r>
              <a:rPr lang="fi-FI" dirty="0" smtClean="0"/>
              <a:t>Tunnin työskentelytavoite kerrotaan oppilaille selvästi</a:t>
            </a:r>
          </a:p>
          <a:p>
            <a:pPr lvl="1"/>
            <a:r>
              <a:rPr lang="fi-FI" dirty="0" smtClean="0"/>
              <a:t>myönteinen kieli ja havainnollistaminen</a:t>
            </a:r>
          </a:p>
          <a:p>
            <a:r>
              <a:rPr lang="fi-FI" dirty="0" smtClean="0"/>
              <a:t>Tehtävät ja työtavat valitaan siten, että ne tukevat työskentelytaitojen oppimista. </a:t>
            </a:r>
          </a:p>
          <a:p>
            <a:r>
              <a:rPr lang="fi-FI" dirty="0" smtClean="0"/>
              <a:t>Oppilaille annetaan palautetta työskentelytaidoista tunnin päätavoitteen suunnassa.</a:t>
            </a:r>
          </a:p>
          <a:p>
            <a:r>
              <a:rPr lang="fi-FI" dirty="0" smtClean="0"/>
              <a:t>Työskentelytaitojen merkityksestä keskustellaan oppilaiden kanssa ja heitä pyydetään itse arvioimaan omaa toimintaansa.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531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 smtClean="0"/>
              <a:t>LIIKUNTATIETOJA JA TAITOJA:</a:t>
            </a:r>
          </a:p>
          <a:p>
            <a:r>
              <a:rPr lang="fi-FI" dirty="0" smtClean="0"/>
              <a:t>Tunnin liikunnallinen tavoite kerrotaan oppilaille selvästi</a:t>
            </a:r>
          </a:p>
          <a:p>
            <a:pPr lvl="1"/>
            <a:r>
              <a:rPr lang="fi-FI" dirty="0" smtClean="0"/>
              <a:t>havainnollistaminen</a:t>
            </a:r>
          </a:p>
          <a:p>
            <a:r>
              <a:rPr lang="fi-FI" dirty="0"/>
              <a:t>Tehtävät ja työtavat valitaan siten, että ne tukevat </a:t>
            </a:r>
            <a:r>
              <a:rPr lang="fi-FI" dirty="0" smtClean="0"/>
              <a:t>liikuntatietojen ja -taitojen </a:t>
            </a:r>
            <a:r>
              <a:rPr lang="fi-FI" dirty="0"/>
              <a:t>oppimista. </a:t>
            </a:r>
            <a:endParaRPr lang="fi-FI" dirty="0" smtClean="0"/>
          </a:p>
          <a:p>
            <a:r>
              <a:rPr lang="fi-FI" dirty="0"/>
              <a:t>Oppilaille annetaan palautetta </a:t>
            </a:r>
            <a:r>
              <a:rPr lang="fi-FI" dirty="0" smtClean="0"/>
              <a:t>liikuntatiedoista ja -taidoista </a:t>
            </a:r>
            <a:r>
              <a:rPr lang="fi-FI" dirty="0"/>
              <a:t>tunnin päätavoitteen suunnassa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 smtClean="0"/>
              <a:t>Liikuntatietojen ja -taitojen merkityksestä keskustellaan oppilaiden kanssa ja heitä pyydetään itse arvioimaan omaa oppimistaan.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1331640" y="5733256"/>
            <a:ext cx="194521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50 % opetuksesta</a:t>
            </a:r>
            <a:endParaRPr lang="fi-FI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594" y="5776914"/>
            <a:ext cx="197485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980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217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Liikunnanopetuksen tavoitteet  ja arviointi perusopetuksessa</vt:lpstr>
      <vt:lpstr>Perusopetuksen liikunnassa on kaksi päätavoitealuetta, joiden kummankin tulee muodostaa 50 % opetuksen ja arvioinnin sisällöstä:</vt:lpstr>
      <vt:lpstr>OPPIMINEN = Liikunnan tietojen ja taitojen oppiminen 50 % opetuksesta ja numerosta</vt:lpstr>
      <vt:lpstr>TYÖSKENTELY = Työskentelytaitojen oppiminen 50 % opetuksesta ja numerosta</vt:lpstr>
      <vt:lpstr>Miten opetetaan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Oppiminen 50 % numerosta</dc:title>
  <dc:creator>Huovinen Terhi</dc:creator>
  <cp:lastModifiedBy>Lounassalo, Irinja</cp:lastModifiedBy>
  <cp:revision>9</cp:revision>
  <dcterms:created xsi:type="dcterms:W3CDTF">2016-01-08T09:52:24Z</dcterms:created>
  <dcterms:modified xsi:type="dcterms:W3CDTF">2018-08-10T14:22:52Z</dcterms:modified>
</cp:coreProperties>
</file>