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62" r:id="rId4"/>
    <p:sldId id="327" r:id="rId5"/>
    <p:sldId id="325" r:id="rId6"/>
    <p:sldId id="280" r:id="rId7"/>
    <p:sldId id="281" r:id="rId8"/>
    <p:sldId id="304" r:id="rId9"/>
    <p:sldId id="305" r:id="rId10"/>
    <p:sldId id="306" r:id="rId11"/>
    <p:sldId id="307" r:id="rId12"/>
    <p:sldId id="263" r:id="rId13"/>
    <p:sldId id="264" r:id="rId14"/>
    <p:sldId id="265" r:id="rId15"/>
    <p:sldId id="313" r:id="rId16"/>
    <p:sldId id="282" r:id="rId17"/>
    <p:sldId id="283" r:id="rId18"/>
    <p:sldId id="309" r:id="rId19"/>
    <p:sldId id="310" r:id="rId20"/>
    <p:sldId id="311" r:id="rId21"/>
    <p:sldId id="312" r:id="rId22"/>
    <p:sldId id="267" r:id="rId23"/>
    <p:sldId id="268" r:id="rId24"/>
    <p:sldId id="269" r:id="rId25"/>
    <p:sldId id="314" r:id="rId26"/>
    <p:sldId id="284" r:id="rId27"/>
    <p:sldId id="285" r:id="rId28"/>
    <p:sldId id="320" r:id="rId29"/>
    <p:sldId id="321" r:id="rId30"/>
    <p:sldId id="322" r:id="rId31"/>
    <p:sldId id="323" r:id="rId32"/>
    <p:sldId id="270" r:id="rId33"/>
    <p:sldId id="271" r:id="rId34"/>
    <p:sldId id="272" r:id="rId35"/>
    <p:sldId id="315" r:id="rId36"/>
    <p:sldId id="286" r:id="rId37"/>
    <p:sldId id="324" r:id="rId38"/>
    <p:sldId id="316" r:id="rId39"/>
    <p:sldId id="317" r:id="rId40"/>
    <p:sldId id="318" r:id="rId41"/>
    <p:sldId id="319" r:id="rId42"/>
    <p:sldId id="273" r:id="rId43"/>
    <p:sldId id="275" r:id="rId44"/>
    <p:sldId id="276" r:id="rId45"/>
    <p:sldId id="297" r:id="rId46"/>
    <p:sldId id="298" r:id="rId47"/>
    <p:sldId id="278" r:id="rId48"/>
    <p:sldId id="299" r:id="rId49"/>
    <p:sldId id="291" r:id="rId50"/>
    <p:sldId id="300" r:id="rId51"/>
    <p:sldId id="294" r:id="rId52"/>
    <p:sldId id="292" r:id="rId53"/>
    <p:sldId id="295" r:id="rId54"/>
    <p:sldId id="293" r:id="rId55"/>
    <p:sldId id="296" r:id="rId56"/>
    <p:sldId id="277" r:id="rId57"/>
    <p:sldId id="328" r:id="rId58"/>
    <p:sldId id="329" r:id="rId59"/>
    <p:sldId id="330" r:id="rId60"/>
    <p:sldId id="331" r:id="rId61"/>
    <p:sldId id="332" r:id="rId62"/>
    <p:sldId id="260" r:id="rId6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109" d="100"/>
          <a:sy n="109" d="100"/>
        </p:scale>
        <p:origin x="208" y="5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presProps" Target="presProps.xml"/><Relationship Id="rId65" Type="http://schemas.openxmlformats.org/officeDocument/2006/relationships/viewProps" Target="viewProps.xml"/><Relationship Id="rId66" Type="http://schemas.openxmlformats.org/officeDocument/2006/relationships/theme" Target="theme/theme1.xml"/><Relationship Id="rId67"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fi-FI" smtClean="0"/>
              <a:t>Muokkaa perustyylejä naps.</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4/3/16</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amakuva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fi-FI" smtClean="0"/>
              <a:t>Muokkaa perustyylejä naps.</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fi-FI" smtClean="0"/>
              <a:t>Vedä kuva paikkamerkkiin tai lisää napsauttamalla kuvaketta</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4/3/16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fi-FI" smtClean="0"/>
              <a:t>Muokkaa perustyylejä naps.</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4/3/16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fi-FI" smtClean="0"/>
              <a:t>Muokkaa perustyylejä naps.</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4/3/16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fi-FI" smtClean="0"/>
              <a:t>Muokkaa perustyylejä naps.</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4/3/16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sarake">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fi-FI" smtClean="0"/>
              <a:t>Muokkaa perustyylejä naps.</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48A87A34-81AB-432B-8DAE-1953F412C126}" type="datetimeFigureOut">
              <a:rPr lang="en-US" dirty="0"/>
              <a:t>4/3/16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kuvasarake">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fi-FI" smtClean="0"/>
              <a:t>Muokkaa perustyylejä naps.</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i-FI" smtClean="0"/>
              <a:t>Vedä kuva paikkamerkkiin tai lisää napsauttamalla kuvaketta</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i-FI" smtClean="0"/>
              <a:t>Vedä kuva paikkamerkkiin tai lisää napsauttamalla kuvaketta</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fi-FI" smtClean="0"/>
              <a:t>Vedä kuva paikkamerkkiin tai lisää napsauttamalla kuvaketta</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3" name="Date Placeholder 2"/>
          <p:cNvSpPr>
            <a:spLocks noGrp="1"/>
          </p:cNvSpPr>
          <p:nvPr>
            <p:ph type="dt" sz="half" idx="10"/>
          </p:nvPr>
        </p:nvSpPr>
        <p:spPr/>
        <p:txBody>
          <a:bodyPr/>
          <a:lstStyle/>
          <a:p>
            <a:fld id="{48A87A34-81AB-432B-8DAE-1953F412C126}" type="datetimeFigureOut">
              <a:rPr lang="en-US" dirty="0"/>
              <a:t>4/3/16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perustyylejä naps.</a:t>
            </a:r>
            <a:endParaRPr lang="en-US" dirty="0"/>
          </a:p>
        </p:txBody>
      </p:sp>
      <p:sp>
        <p:nvSpPr>
          <p:cNvPr id="3" name="Vertical Text Placeholder 2"/>
          <p:cNvSpPr>
            <a:spLocks noGrp="1"/>
          </p:cNvSpPr>
          <p:nvPr>
            <p:ph type="body" orient="vert" idx="1"/>
          </p:nvPr>
        </p:nvSpPr>
        <p:spPr/>
        <p:txBody>
          <a:bodyPr vert="eaVert" ancho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fi-FI" smtClean="0"/>
              <a:t>Muokkaa perustyylejä naps.</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perustyylejä naps.</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fi-FI" smtClean="0"/>
              <a:t>Muokkaa perustyylejä naps.</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48A87A34-81AB-432B-8DAE-1953F412C126}" type="datetimeFigureOut">
              <a:rPr lang="en-US" dirty="0"/>
              <a:t>4/3/16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perustyylejä naps.</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fi-FI" smtClean="0"/>
              <a:t>Muokkaa perustyylejä naps.</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1141410" y="3073397"/>
            <a:ext cx="4878391" cy="271780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6172200" y="3073397"/>
            <a:ext cx="4875210" cy="2717801"/>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4/3/16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perustyylejä naps.</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4/3/16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4/3/16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fi-FI" smtClean="0"/>
              <a:t>Muokkaa perustyylejä naps.</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4/3/16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fi-FI" smtClean="0"/>
              <a:t>Muokkaa perustyylejä naps.</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smtClean="0"/>
              <a:t>Vedä kuva paikkamerkkiin tai lisää napsauttamalla kuvaketta</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48A87A34-81AB-432B-8DAE-1953F412C126}" type="datetimeFigureOut">
              <a:rPr lang="en-US" dirty="0"/>
              <a:t>4/3/16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4/3/16</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e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ops2016.fi/ops2016/aineistot/Opettajuus_muutoksessa_Ulla_Ilomaki_Keisala.pdf" TargetMode="External"/><Relationship Id="rId3" Type="http://schemas.openxmlformats.org/officeDocument/2006/relationships/hyperlink" Target="http://www.oph.fi/ops2016"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Porin Äidinkielen ja kirjallisuuden opetussuunnitelma 2016</a:t>
            </a:r>
            <a:endParaRPr lang="fi-FI" dirty="0"/>
          </a:p>
        </p:txBody>
      </p:sp>
      <p:sp>
        <p:nvSpPr>
          <p:cNvPr id="3" name="Alaotsikko 2"/>
          <p:cNvSpPr>
            <a:spLocks noGrp="1"/>
          </p:cNvSpPr>
          <p:nvPr>
            <p:ph type="subTitle" idx="1"/>
          </p:nvPr>
        </p:nvSpPr>
        <p:spPr/>
        <p:txBody>
          <a:bodyPr/>
          <a:lstStyle/>
          <a:p>
            <a:pPr marL="342900" indent="-342900">
              <a:lnSpc>
                <a:spcPct val="100000"/>
              </a:lnSpc>
              <a:spcBef>
                <a:spcPts val="0"/>
              </a:spcBef>
              <a:buSzTx/>
              <a:defRPr/>
            </a:pPr>
            <a:endParaRPr lang="fi-FI" dirty="0" smtClean="0">
              <a:latin typeface="Adobe Caslon Pro" charset="0"/>
              <a:ea typeface="Adobe Caslon Pro" charset="0"/>
              <a:cs typeface="Adobe Caslon Pro" charset="0"/>
            </a:endParaRPr>
          </a:p>
          <a:p>
            <a:pPr marL="342900" indent="-342900">
              <a:lnSpc>
                <a:spcPct val="100000"/>
              </a:lnSpc>
              <a:spcBef>
                <a:spcPts val="0"/>
              </a:spcBef>
              <a:buSzTx/>
              <a:defRPr/>
            </a:pPr>
            <a:r>
              <a:rPr lang="fi-FI" dirty="0" smtClean="0">
                <a:latin typeface="Adobe Caslon Pro" charset="0"/>
                <a:ea typeface="Adobe Caslon Pro" charset="0"/>
                <a:cs typeface="Adobe Caslon Pro" charset="0"/>
              </a:rPr>
              <a:t>Työryhmä:</a:t>
            </a:r>
            <a:r>
              <a:rPr lang="fi-FI" dirty="0">
                <a:latin typeface="Adobe Caslon Pro" charset="0"/>
                <a:ea typeface="Adobe Caslon Pro" charset="0"/>
                <a:cs typeface="Adobe Caslon Pro" charset="0"/>
              </a:rPr>
              <a:t> </a:t>
            </a:r>
            <a:r>
              <a:rPr lang="fi-FI" i="1" dirty="0"/>
              <a:t>: Taru-Tuulia Astala, Milla Haaparanta, Pia Hietamäki, Pirjo-Riitta </a:t>
            </a:r>
            <a:r>
              <a:rPr lang="fi-FI" i="1" dirty="0" err="1"/>
              <a:t>Krannila</a:t>
            </a:r>
            <a:r>
              <a:rPr lang="fi-FI" i="1" dirty="0"/>
              <a:t>, </a:t>
            </a:r>
            <a:r>
              <a:rPr lang="fi-FI" i="1" dirty="0" err="1"/>
              <a:t>Annimaria</a:t>
            </a:r>
            <a:r>
              <a:rPr lang="fi-FI" i="1" dirty="0"/>
              <a:t> </a:t>
            </a:r>
            <a:r>
              <a:rPr lang="fi-FI" i="1" dirty="0" err="1"/>
              <a:t>Laukola</a:t>
            </a:r>
            <a:r>
              <a:rPr lang="fi-FI" i="1" dirty="0"/>
              <a:t>-Lehtonen, Suvi </a:t>
            </a:r>
            <a:r>
              <a:rPr lang="fi-FI" i="1" dirty="0" err="1"/>
              <a:t>Louhema</a:t>
            </a:r>
            <a:r>
              <a:rPr lang="fi-FI" i="1" dirty="0"/>
              <a:t> ja Johanna Vilkuna</a:t>
            </a:r>
            <a:endParaRPr lang="fi-FI" dirty="0"/>
          </a:p>
          <a:p>
            <a:pPr marL="342900" marR="0" lvl="0" indent="-342900" defTabSz="914400" eaLnBrk="1" fontAlgn="auto" latinLnBrk="0" hangingPunct="1">
              <a:lnSpc>
                <a:spcPct val="100000"/>
              </a:lnSpc>
              <a:spcBef>
                <a:spcPts val="0"/>
              </a:spcBef>
              <a:spcAft>
                <a:spcPts val="0"/>
              </a:spcAft>
              <a:buClrTx/>
              <a:buSzTx/>
              <a:buFont typeface="Arial" charset="0"/>
              <a:buNone/>
              <a:tabLst/>
              <a:defRPr/>
            </a:pPr>
            <a:endParaRPr lang="fi-FI" dirty="0" smtClean="0">
              <a:latin typeface="Adobe Caslon Pro" charset="0"/>
              <a:ea typeface="Adobe Caslon Pro" charset="0"/>
              <a:cs typeface="Adobe Caslon Pro" charset="0"/>
            </a:endParaRPr>
          </a:p>
        </p:txBody>
      </p:sp>
    </p:spTree>
    <p:extLst>
      <p:ext uri="{BB962C8B-B14F-4D97-AF65-F5344CB8AC3E}">
        <p14:creationId xmlns:p14="http://schemas.microsoft.com/office/powerpoint/2010/main" val="129430858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23290"/>
            <a:ext cx="11050588" cy="6441897"/>
          </a:xfrm>
        </p:spPr>
        <p:txBody>
          <a:bodyPr>
            <a:normAutofit fontScale="40000" lnSpcReduction="20000"/>
          </a:bodyPr>
          <a:lstStyle/>
          <a:p>
            <a:r>
              <a:rPr lang="fi-FI" sz="4500" b="1" dirty="0"/>
              <a:t>5. </a:t>
            </a:r>
            <a:r>
              <a:rPr lang="fi-FI" sz="4500" b="1" dirty="0" smtClean="0"/>
              <a:t>Luokka</a:t>
            </a:r>
          </a:p>
          <a:p>
            <a:r>
              <a:rPr lang="fi-FI" sz="3600" b="1" dirty="0" smtClean="0"/>
              <a:t>T1. </a:t>
            </a:r>
            <a:r>
              <a:rPr lang="fi-FI" sz="3600" dirty="0" smtClean="0"/>
              <a:t>Opastaa oppilasta vahvistamaan taitoaan toimia rakentavasti erilaisissa viestintäympäristöissä ja ilmaisemaan mielipiteensä.</a:t>
            </a:r>
          </a:p>
          <a:p>
            <a:r>
              <a:rPr lang="fi-FI" sz="3600" b="1" dirty="0" smtClean="0"/>
              <a:t>S1. </a:t>
            </a:r>
            <a:r>
              <a:rPr lang="fi-FI" sz="3600" dirty="0" smtClean="0"/>
              <a:t>Harjoitellaan ja havainnoidaan omaa vuorovaikutusta erilaisissa viestintätilanteissa, esimerkiksi tapoja</a:t>
            </a:r>
            <a:r>
              <a:rPr lang="fi-FI" sz="3600" b="1" dirty="0" smtClean="0"/>
              <a:t> </a:t>
            </a:r>
            <a:r>
              <a:rPr lang="fi-FI" sz="3600" dirty="0" smtClean="0"/>
              <a:t>esittää oma mielipiteensä. Tarjotaan monipuolisia tilaisuuksia harjoitella omien kokemusten, ajatusten ja mielipiteiden jakamista sekä toisten kuuntelemista ja palautteen antamista ja saamista eri viestintäympäristöissä. Rohkaistaan oppilasta oman mielipiteen ilmaisuun ja omien ajatusten esittämiseen. </a:t>
            </a:r>
          </a:p>
          <a:p>
            <a:pPr marL="0" indent="0">
              <a:buNone/>
            </a:pPr>
            <a:r>
              <a:rPr lang="fi-FI" sz="3600" b="1" dirty="0" smtClean="0"/>
              <a:t>		L1, L2, L7</a:t>
            </a:r>
            <a:r>
              <a:rPr lang="fi-FI" sz="3600" dirty="0" smtClean="0"/>
              <a:t> </a:t>
            </a:r>
          </a:p>
          <a:p>
            <a:r>
              <a:rPr lang="fi-FI" sz="3600" b="1" dirty="0" smtClean="0"/>
              <a:t>T2. </a:t>
            </a:r>
            <a:r>
              <a:rPr lang="fi-FI" sz="3600" dirty="0" smtClean="0"/>
              <a:t>Ohjata oppilasta huomaamaan omien kielellisten ja viestinnällisten valintojensa vaikutuksia ja huomioimaan toisten tarpeita ryhmäviestintätilanteissa.</a:t>
            </a:r>
          </a:p>
          <a:p>
            <a:r>
              <a:rPr lang="fi-FI" sz="3600" b="1" dirty="0" smtClean="0"/>
              <a:t>S1. </a:t>
            </a:r>
            <a:r>
              <a:rPr lang="fi-FI" sz="3600" dirty="0" smtClean="0"/>
              <a:t>Harjoitellaan toimimaan ryhmässä. Opetellaan kuuntelemaan toista ja antamaan toiselle palautetta. Kehitetään omia ryhmätyötaitoja erilaisissa viestintä- ja esitystilanteissa. </a:t>
            </a:r>
          </a:p>
          <a:p>
            <a:pPr marL="0" indent="0">
              <a:buNone/>
            </a:pPr>
            <a:r>
              <a:rPr lang="fi-FI" sz="3600" b="1" dirty="0" smtClean="0"/>
              <a:t>		L1, L2, L3, L7</a:t>
            </a:r>
            <a:endParaRPr lang="fi-FI" sz="3600" dirty="0" smtClean="0"/>
          </a:p>
          <a:p>
            <a:r>
              <a:rPr lang="fi-FI" sz="3600" dirty="0" smtClean="0"/>
              <a:t> </a:t>
            </a:r>
            <a:r>
              <a:rPr lang="fi-FI" sz="3600" b="1" dirty="0" smtClean="0"/>
              <a:t>T3. </a:t>
            </a:r>
            <a:r>
              <a:rPr lang="fi-FI" sz="3600" dirty="0" smtClean="0"/>
              <a:t>Ohjata oppilasta käyttämään luovuuttaan ja ilmaisemaan itseään monipuolisesti erilaisissa viestintä- ja esitystilanteissa, myös draaman avulla.</a:t>
            </a:r>
          </a:p>
          <a:p>
            <a:r>
              <a:rPr lang="fi-FI" sz="3600" b="1" dirty="0" smtClean="0"/>
              <a:t>S1.</a:t>
            </a:r>
            <a:r>
              <a:rPr lang="fi-FI" sz="3600" dirty="0" smtClean="0"/>
              <a:t> Harjoitellaan ilmaisukeinoja erilaisissa viestintä- ja esitystilanteissa. Tehdään vuorovaikutusharjoituksia hyödyntäen draaman keinoja. Valitaan teemoiksi ajankohtaisia ja oppilaille tuttuja aiheita. Rohkaistaan osallistumaan draamatyöskentelyyn, esimerkiksi pienten näytelmien avulla. Rohkaistaan pitämään lyhyitä puheenvuoroja ja esityksiä. Tarjotaan mahdollisuuksia osallistua oman luokan ja kouluyhteisön kulttuuritoiminnan suunnitteluun ja toteutukseen.</a:t>
            </a:r>
          </a:p>
          <a:p>
            <a:pPr marL="0" indent="0">
              <a:buNone/>
            </a:pPr>
            <a:r>
              <a:rPr lang="fi-FI" sz="3600" b="1" dirty="0" smtClean="0"/>
              <a:t>		L1, L2, L4, L7	</a:t>
            </a:r>
            <a:endParaRPr lang="fi-FI" sz="3600" dirty="0" smtClean="0"/>
          </a:p>
          <a:p>
            <a:r>
              <a:rPr lang="fi-FI" sz="3600" b="1" dirty="0" smtClean="0"/>
              <a:t>T4. </a:t>
            </a:r>
            <a:r>
              <a:rPr lang="fi-FI" sz="3600" dirty="0" smtClean="0"/>
              <a:t>Kannustaa oppilasta kehittämään myönteistä viestijäkuvaa sekä halua ja kykyä toimia erilaisissa, myös monimediaisissa vuorovaikutustilanteissa.</a:t>
            </a:r>
          </a:p>
          <a:p>
            <a:r>
              <a:rPr lang="fi-FI" sz="3600" b="1" dirty="0" smtClean="0"/>
              <a:t>S1. </a:t>
            </a:r>
            <a:r>
              <a:rPr lang="fi-FI" sz="3600" dirty="0" smtClean="0"/>
              <a:t>Rohkaistaan oppilasta toimimaan erilaisissa vuorovaikutustilanteissa ja rakentamaan myönteistä viestijäkuvaa itsestään. Harjoitellaan palautteen antamista ja vastaanottamista. Hyödynnetään monimediaisia viestintäympäristöjä.</a:t>
            </a:r>
          </a:p>
          <a:p>
            <a:pPr marL="0" indent="0">
              <a:buNone/>
            </a:pPr>
            <a:r>
              <a:rPr lang="fi-FI" sz="3600" b="1" dirty="0" smtClean="0"/>
              <a:t>		L1, L2, L3, L4</a:t>
            </a:r>
            <a:endParaRPr lang="fi-FI" sz="3600" dirty="0" smtClean="0"/>
          </a:p>
          <a:p>
            <a:pPr marL="0" indent="0">
              <a:buNone/>
            </a:pPr>
            <a:endParaRPr lang="fi-FI" sz="3300" dirty="0"/>
          </a:p>
        </p:txBody>
      </p:sp>
    </p:spTree>
    <p:extLst>
      <p:ext uri="{BB962C8B-B14F-4D97-AF65-F5344CB8AC3E}">
        <p14:creationId xmlns:p14="http://schemas.microsoft.com/office/powerpoint/2010/main" val="7149436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90041" y="123289"/>
            <a:ext cx="10581401" cy="6441897"/>
          </a:xfrm>
        </p:spPr>
        <p:txBody>
          <a:bodyPr>
            <a:normAutofit fontScale="25000" lnSpcReduction="20000"/>
          </a:bodyPr>
          <a:lstStyle/>
          <a:p>
            <a:pPr marL="0" indent="0">
              <a:buNone/>
            </a:pPr>
            <a:r>
              <a:rPr lang="fi-FI" sz="5500" b="1" dirty="0"/>
              <a:t>6. </a:t>
            </a:r>
            <a:r>
              <a:rPr lang="fi-FI" sz="5500" b="1" dirty="0" smtClean="0"/>
              <a:t>luokka</a:t>
            </a:r>
            <a:endParaRPr lang="fi-FI" sz="5600" dirty="0"/>
          </a:p>
          <a:p>
            <a:r>
              <a:rPr lang="fi-FI" sz="5600" b="1" dirty="0"/>
              <a:t>T1. </a:t>
            </a:r>
            <a:r>
              <a:rPr lang="fi-FI" sz="5600" dirty="0"/>
              <a:t>Opastaa oppilasta vahvistamaan taitoaan toimia rakentavasti erilaisissa viestintäympäristöissä ja ilmaisemaan mielipiteensä.</a:t>
            </a:r>
          </a:p>
          <a:p>
            <a:r>
              <a:rPr lang="fi-FI" sz="5600" b="1" dirty="0"/>
              <a:t>S1. </a:t>
            </a:r>
            <a:r>
              <a:rPr lang="fi-FI" sz="5600" dirty="0"/>
              <a:t>Harjoitellaan ja havainnoidaan omaa vuorovaikutusta erilaisissa viestintätilanteissa, esimerkiksi tapoja esittää oma mielipide ja perustella se toiset huomioon ottaen. Tarjotaan monipuolisia tilaisuuksia harjoitella omien kokemusten, ajatusten ja mielipiteiden jakamista sekä toisten kuuntelemista ja rakentavan palautteen antamista ja saamista eri viestintäympäristöissä.  </a:t>
            </a:r>
          </a:p>
          <a:p>
            <a:pPr marL="0" indent="0">
              <a:buNone/>
            </a:pPr>
            <a:r>
              <a:rPr lang="fi-FI" sz="5600" b="1" dirty="0" smtClean="0"/>
              <a:t>		L1</a:t>
            </a:r>
            <a:r>
              <a:rPr lang="fi-FI" sz="5600" b="1" dirty="0"/>
              <a:t>, L2, </a:t>
            </a:r>
            <a:r>
              <a:rPr lang="fi-FI" sz="5600" b="1" dirty="0" smtClean="0"/>
              <a:t>L7</a:t>
            </a:r>
            <a:endParaRPr lang="fi-FI" sz="5600" dirty="0"/>
          </a:p>
          <a:p>
            <a:r>
              <a:rPr lang="fi-FI" sz="5600" b="1" dirty="0"/>
              <a:t>T2. </a:t>
            </a:r>
            <a:r>
              <a:rPr lang="fi-FI" sz="5600" dirty="0"/>
              <a:t>Ohjataan oppilasta huomaamaan omien kielellisten ja viestinnällisten valintojen vaikutuksia ja huomioimaan toisten tarpeita ryhmäviestintätilanteissa.</a:t>
            </a:r>
          </a:p>
          <a:p>
            <a:r>
              <a:rPr lang="fi-FI" sz="5600" b="1" dirty="0"/>
              <a:t>S1. </a:t>
            </a:r>
            <a:r>
              <a:rPr lang="fi-FI" sz="5600" dirty="0"/>
              <a:t>Harjoitellaan toimimaan ryhmässä. Harjoitellaan toisten kuuntelemista ja rakentavan palautteen antamista ja saamista. Kehitetään edelleen omia ryhmätyötaitoja erilaisissa viestintä- ja esitystilanteissa. </a:t>
            </a:r>
          </a:p>
          <a:p>
            <a:pPr marL="0" indent="0">
              <a:buNone/>
            </a:pPr>
            <a:r>
              <a:rPr lang="fi-FI" sz="5600" b="1" dirty="0" smtClean="0"/>
              <a:t>		L1</a:t>
            </a:r>
            <a:r>
              <a:rPr lang="fi-FI" sz="5600" b="1" dirty="0"/>
              <a:t>, L2, L3, </a:t>
            </a:r>
            <a:r>
              <a:rPr lang="fi-FI" sz="5600" b="1" dirty="0" smtClean="0"/>
              <a:t>L7</a:t>
            </a:r>
            <a:endParaRPr lang="fi-FI" sz="5600" dirty="0"/>
          </a:p>
          <a:p>
            <a:r>
              <a:rPr lang="fi-FI" sz="5600" b="1" dirty="0"/>
              <a:t>T3. </a:t>
            </a:r>
            <a:r>
              <a:rPr lang="fi-FI" sz="5600" dirty="0"/>
              <a:t>Ohjata oppilasta käyttämään luovuuttaan ja ilmaisemaan itseään monipuolisesti erilaisissa viestintä- ja esitystilanteissa, myös draaman avulla.</a:t>
            </a:r>
          </a:p>
          <a:p>
            <a:r>
              <a:rPr lang="fi-FI" sz="5600" b="1" dirty="0"/>
              <a:t>S1.</a:t>
            </a:r>
            <a:r>
              <a:rPr lang="fi-FI" sz="5600" dirty="0"/>
              <a:t> Harjoitellaan ilmaisukeinoja erilaisissa viestintä- ja esitystilanteissa. Tehdään vuorovaikutusharjoituksia hyödyntäen draaman keinoja. Valitaan teemoiksi ajankohtaisia ja oppilaille tuttuja aiheita. Osallistutaan draamatyöskentelyyn. Pidetään valmisteltuja puheenvuoroja ja tehdään esityksiä, esimerkiksi kirjallisuudesta. Tarjotaan mahdollisuuksia osallistua oman luokan ja kouluyhteisön kulttuuritoiminnan suunnitteluun ja toteutukseen.</a:t>
            </a:r>
          </a:p>
          <a:p>
            <a:pPr marL="0" indent="0">
              <a:buNone/>
            </a:pPr>
            <a:r>
              <a:rPr lang="fi-FI" sz="5600" b="1" dirty="0" smtClean="0"/>
              <a:t>		L1</a:t>
            </a:r>
            <a:r>
              <a:rPr lang="fi-FI" sz="5600" b="1" dirty="0"/>
              <a:t>, L2, L4, L7	</a:t>
            </a:r>
            <a:endParaRPr lang="fi-FI" sz="5600" dirty="0"/>
          </a:p>
          <a:p>
            <a:r>
              <a:rPr lang="fi-FI" sz="5600" b="1" dirty="0"/>
              <a:t>T4. </a:t>
            </a:r>
            <a:r>
              <a:rPr lang="fi-FI" sz="5600" dirty="0"/>
              <a:t>Kannustaa oppilasta kehittämään myönteistä viestijäkuvaa sekä halua ja kykyä toimia erilaisissa, myös monimediaisissa vuorovaikutustilanteissa.</a:t>
            </a:r>
          </a:p>
          <a:p>
            <a:r>
              <a:rPr lang="fi-FI" sz="5600" b="1" dirty="0"/>
              <a:t>S1. </a:t>
            </a:r>
            <a:r>
              <a:rPr lang="fi-FI" sz="5600" dirty="0"/>
              <a:t>Rohkaistaan oppilasta toimimaan erilaisissa vuorovaikutustilanteissa ja rakentamaan myönteistä viestijäkuvaa itsestään. Harjoitellaan palautteen antamista ja vastaanottamista. Hyödynnetään monimediaisia viestintäympäristöjä.</a:t>
            </a:r>
          </a:p>
          <a:p>
            <a:pPr marL="0" indent="0">
              <a:buNone/>
            </a:pPr>
            <a:r>
              <a:rPr lang="fi-FI" sz="5600" b="1" dirty="0" smtClean="0"/>
              <a:t>		L1</a:t>
            </a:r>
            <a:r>
              <a:rPr lang="fi-FI" sz="5600" b="1" dirty="0"/>
              <a:t>, L2, L3, </a:t>
            </a:r>
            <a:r>
              <a:rPr lang="fi-FI" sz="5600" b="1" dirty="0" smtClean="0"/>
              <a:t>L4</a:t>
            </a:r>
          </a:p>
          <a:p>
            <a:pPr marL="0" indent="0">
              <a:buNone/>
            </a:pPr>
            <a:endParaRPr lang="fi-FI" sz="5600" b="1" dirty="0"/>
          </a:p>
          <a:p>
            <a:pPr marL="0" indent="0">
              <a:buNone/>
            </a:pPr>
            <a:endParaRPr lang="fi-FI" sz="5600" b="1" dirty="0" smtClean="0"/>
          </a:p>
          <a:p>
            <a:pPr marL="0" indent="0">
              <a:buNone/>
            </a:pPr>
            <a:endParaRPr lang="fi-FI" sz="4000" b="1" dirty="0"/>
          </a:p>
          <a:p>
            <a:pPr marL="0" indent="0">
              <a:buNone/>
            </a:pPr>
            <a:endParaRPr lang="fi-FI" sz="4000" dirty="0"/>
          </a:p>
        </p:txBody>
      </p:sp>
    </p:spTree>
    <p:extLst>
      <p:ext uri="{BB962C8B-B14F-4D97-AF65-F5344CB8AC3E}">
        <p14:creationId xmlns:p14="http://schemas.microsoft.com/office/powerpoint/2010/main" val="11299063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3" y="0"/>
            <a:ext cx="9905998" cy="7150813"/>
          </a:xfrm>
        </p:spPr>
        <p:txBody>
          <a:bodyPr>
            <a:normAutofit fontScale="62500" lnSpcReduction="20000"/>
          </a:bodyPr>
          <a:lstStyle/>
          <a:p>
            <a:pPr marL="0" indent="0">
              <a:buNone/>
            </a:pPr>
            <a:r>
              <a:rPr lang="fi-FI" sz="2900" b="1" dirty="0" smtClean="0"/>
              <a:t>7</a:t>
            </a:r>
            <a:r>
              <a:rPr lang="fi-FI" sz="2900" b="1" dirty="0"/>
              <a:t>. </a:t>
            </a:r>
            <a:r>
              <a:rPr lang="fi-FI" sz="2900" b="1" dirty="0" smtClean="0"/>
              <a:t>luokka</a:t>
            </a:r>
          </a:p>
          <a:p>
            <a:endParaRPr lang="fi-FI" b="1" dirty="0" smtClean="0"/>
          </a:p>
          <a:p>
            <a:r>
              <a:rPr lang="fi-FI" b="1" dirty="0" smtClean="0"/>
              <a:t>T1</a:t>
            </a:r>
            <a:r>
              <a:rPr lang="fi-FI" b="1" dirty="0"/>
              <a:t>.</a:t>
            </a:r>
            <a:r>
              <a:rPr lang="fi-FI" dirty="0"/>
              <a:t> Ohjata oppilasta laajentamaan taitoaan toimia tavoitteellisesti, motivoituneesti, eettisesti ja rakentavasti erilaisissa viestintäympäristöissä.</a:t>
            </a:r>
          </a:p>
          <a:p>
            <a:r>
              <a:rPr lang="fi-FI" b="1" dirty="0"/>
              <a:t>S1. </a:t>
            </a:r>
            <a:r>
              <a:rPr lang="fi-FI" dirty="0"/>
              <a:t>Vahvistetaan taitoa toimia erilaisissa, myös koulun ulkopuolisissa, vuorovaikutustilanteissa ja havainnoidaan omasta ja muiden viestinnästä syntyviä </a:t>
            </a:r>
            <a:r>
              <a:rPr lang="fi-FI" dirty="0" err="1" smtClean="0"/>
              <a:t>vaikuteimia</a:t>
            </a:r>
            <a:r>
              <a:rPr lang="fi-FI" dirty="0" smtClean="0"/>
              <a:t> </a:t>
            </a:r>
            <a:r>
              <a:rPr lang="fi-FI" dirty="0"/>
              <a:t>ja merkityksiä. </a:t>
            </a:r>
          </a:p>
          <a:p>
            <a:pPr marL="0" indent="0">
              <a:buNone/>
            </a:pPr>
            <a:r>
              <a:rPr lang="fi-FI" b="1" dirty="0"/>
              <a:t>	L2, L3, L6, </a:t>
            </a:r>
            <a:r>
              <a:rPr lang="fi-FI" b="1" dirty="0" smtClean="0"/>
              <a:t>L7</a:t>
            </a:r>
            <a:endParaRPr lang="fi-FI" dirty="0"/>
          </a:p>
          <a:p>
            <a:r>
              <a:rPr lang="fi-FI" b="1" dirty="0"/>
              <a:t>T2. </a:t>
            </a:r>
            <a:r>
              <a:rPr lang="fi-FI" dirty="0"/>
              <a:t>Kannustaa oppilasta monipuolistamaan ryhmäviestintätaitojaan ja kehittämään taitojaan perustella näkemyksiään sekä kielellisiä ja viestinnällisiä valintojaan.</a:t>
            </a:r>
          </a:p>
          <a:p>
            <a:r>
              <a:rPr lang="fi-FI" b="1" dirty="0"/>
              <a:t>S1. </a:t>
            </a:r>
            <a:r>
              <a:rPr lang="fi-FI" dirty="0"/>
              <a:t>Harjoitellaan kuuntelemisen ja puhumisen taitoja ideointi- ja ongelmanratkaisutilanteissa.</a:t>
            </a:r>
            <a:r>
              <a:rPr lang="fi-FI" b="1" dirty="0"/>
              <a:t> </a:t>
            </a:r>
            <a:endParaRPr lang="fi-FI" dirty="0"/>
          </a:p>
          <a:p>
            <a:pPr marL="0" indent="0">
              <a:buNone/>
            </a:pPr>
            <a:r>
              <a:rPr lang="fi-FI" dirty="0"/>
              <a:t>	</a:t>
            </a:r>
            <a:r>
              <a:rPr lang="fi-FI" b="1" dirty="0"/>
              <a:t>L1, L2, L3, </a:t>
            </a:r>
            <a:r>
              <a:rPr lang="fi-FI" b="1" dirty="0" smtClean="0"/>
              <a:t>L7</a:t>
            </a:r>
            <a:endParaRPr lang="fi-FI" dirty="0"/>
          </a:p>
          <a:p>
            <a:r>
              <a:rPr lang="fi-FI" b="1" dirty="0"/>
              <a:t>T3.</a:t>
            </a:r>
            <a:r>
              <a:rPr lang="fi-FI" dirty="0"/>
              <a:t> Ohjata oppilasta monipuolistamaan taitojaan ilmaista itseään erilaisissa viestintä- ja esitystilanteissa, myös draaman keinoin.</a:t>
            </a:r>
          </a:p>
          <a:p>
            <a:r>
              <a:rPr lang="fi-FI" b="1" dirty="0"/>
              <a:t>S1. </a:t>
            </a:r>
            <a:r>
              <a:rPr lang="fi-FI" dirty="0"/>
              <a:t>Tehdään havaintoja viestintätilanteille tyypillisistä kielen keinoista ja omaksutaan niitä osaksi omaa kielenkäyttöä. Tutustutaan teatteriin taidemuotona ja teatteri-ilmaisun keinoihin draaman toimintamuotojen avulla. Harjoitutetaan oppilaiden kykyä käyttää puheen ja kokonaisilmaisun keinoja itseilmaisussa. Harjoitellaan valmisteltujen puhe-esitysten, kuten esitelmien, pitämistä sekä havainnollistamista. Harjoitellaan yleisön huomioonottamista.</a:t>
            </a:r>
          </a:p>
          <a:p>
            <a:pPr marL="0" indent="0">
              <a:buNone/>
            </a:pPr>
            <a:r>
              <a:rPr lang="fi-FI" dirty="0"/>
              <a:t>	</a:t>
            </a:r>
            <a:r>
              <a:rPr lang="fi-FI" b="1" dirty="0"/>
              <a:t>L1, L2, L3, </a:t>
            </a:r>
            <a:r>
              <a:rPr lang="fi-FI" b="1" dirty="0" smtClean="0"/>
              <a:t>L7</a:t>
            </a:r>
            <a:endParaRPr lang="fi-FI" dirty="0"/>
          </a:p>
          <a:p>
            <a:r>
              <a:rPr lang="fi-FI" b="1" dirty="0"/>
              <a:t>T4. </a:t>
            </a:r>
            <a:r>
              <a:rPr lang="fi-FI" dirty="0"/>
              <a:t>Kannustaa oppilasta syventämään viestijäkuvaansa niin, että hän oppii havainnoimaan omaa viestintäänsä, tunnistamaan vahvuuksiaan sekä kehittämisalueitaan erilaisissa, myös monimediaisissa viestintäympäristöissä.</a:t>
            </a:r>
          </a:p>
          <a:p>
            <a:r>
              <a:rPr lang="fi-FI" b="1" dirty="0"/>
              <a:t>S1. </a:t>
            </a:r>
            <a:r>
              <a:rPr lang="fi-FI" dirty="0"/>
              <a:t>Harjoitellaan arvioimaan omia vuorovaikutustaitoja ja viestintätapoja ja havaitsemaan niiden kehittämiskohteita.</a:t>
            </a:r>
          </a:p>
          <a:p>
            <a:pPr marL="0" indent="0">
              <a:buNone/>
            </a:pPr>
            <a:r>
              <a:rPr lang="fi-FI" b="1" dirty="0"/>
              <a:t>	L1, L2, L6, L7</a:t>
            </a:r>
            <a:endParaRPr lang="fi-FI" dirty="0"/>
          </a:p>
          <a:p>
            <a:endParaRPr lang="fi-FI" dirty="0"/>
          </a:p>
        </p:txBody>
      </p:sp>
    </p:spTree>
    <p:extLst>
      <p:ext uri="{BB962C8B-B14F-4D97-AF65-F5344CB8AC3E}">
        <p14:creationId xmlns:p14="http://schemas.microsoft.com/office/powerpoint/2010/main" val="4137465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17142" y="164386"/>
            <a:ext cx="10030269" cy="6369977"/>
          </a:xfrm>
        </p:spPr>
        <p:txBody>
          <a:bodyPr>
            <a:normAutofit fontScale="32500" lnSpcReduction="20000"/>
          </a:bodyPr>
          <a:lstStyle/>
          <a:p>
            <a:pPr marL="0" indent="0">
              <a:buNone/>
            </a:pPr>
            <a:r>
              <a:rPr lang="fi-FI" sz="6400" b="1" dirty="0"/>
              <a:t>8. </a:t>
            </a:r>
            <a:r>
              <a:rPr lang="fi-FI" sz="6400" b="1" dirty="0" smtClean="0"/>
              <a:t>luokka</a:t>
            </a:r>
            <a:r>
              <a:rPr lang="fi-FI" sz="6400" b="1" dirty="0"/>
              <a:t> </a:t>
            </a:r>
            <a:endParaRPr lang="fi-FI" sz="5600" b="1" dirty="0"/>
          </a:p>
          <a:p>
            <a:r>
              <a:rPr lang="fi-FI" sz="4400" b="1" dirty="0"/>
              <a:t>T1.</a:t>
            </a:r>
            <a:r>
              <a:rPr lang="fi-FI" sz="4400" dirty="0"/>
              <a:t> Ohjata oppilasta laajentamaan taitoaan toimia tavoitteellisesti, motivoituneesti, eettisesti ja rakentavasti erilaisissa viestintäympäristöissä.</a:t>
            </a:r>
          </a:p>
          <a:p>
            <a:r>
              <a:rPr lang="fi-FI" sz="4400" b="1" dirty="0"/>
              <a:t>S1. </a:t>
            </a:r>
            <a:r>
              <a:rPr lang="fi-FI" sz="4400" dirty="0"/>
              <a:t>Vahvistetaan taitoa toimia erilaisissa, myös koulun ulkopuolisissa, vuorovaikutustilanteissa ja havainnoidaan omasta ja muiden viestinnästä syntyviä vaikutelmia ja merkityksiä. </a:t>
            </a:r>
          </a:p>
          <a:p>
            <a:pPr marL="0" indent="0">
              <a:buNone/>
            </a:pPr>
            <a:r>
              <a:rPr lang="fi-FI" sz="4400" b="1" dirty="0"/>
              <a:t>	L2, L3, L6, </a:t>
            </a:r>
            <a:r>
              <a:rPr lang="fi-FI" sz="4400" b="1" dirty="0" smtClean="0"/>
              <a:t>L7</a:t>
            </a:r>
            <a:endParaRPr lang="fi-FI" sz="4400" b="1" dirty="0"/>
          </a:p>
          <a:p>
            <a:r>
              <a:rPr lang="fi-FI" sz="4400" b="1" dirty="0" smtClean="0"/>
              <a:t>T2</a:t>
            </a:r>
            <a:r>
              <a:rPr lang="fi-FI" sz="4400" b="1" dirty="0"/>
              <a:t>. </a:t>
            </a:r>
            <a:r>
              <a:rPr lang="fi-FI" sz="4400" dirty="0"/>
              <a:t>Kannustaa oppilasta monipuolistamaan ryhmäviestintätaitojaan ja kehittämään taitojaan perustella näkemyksiään sekä kielellisiä ja viestinnällisiä valintojaan.</a:t>
            </a:r>
          </a:p>
          <a:p>
            <a:r>
              <a:rPr lang="fi-FI" sz="4400" b="1" dirty="0"/>
              <a:t>S1. </a:t>
            </a:r>
            <a:r>
              <a:rPr lang="fi-FI" sz="4400" dirty="0"/>
              <a:t>Harjoitellaan kuuntelemisen ja puhumisen taitoja ideointi-, väittely- ja ongelmanratkaisutilanteissa.</a:t>
            </a:r>
            <a:r>
              <a:rPr lang="fi-FI" sz="4400" b="1" dirty="0"/>
              <a:t> </a:t>
            </a:r>
            <a:r>
              <a:rPr lang="fi-FI" sz="4400" dirty="0"/>
              <a:t>Opetellaan ilmaisemaan mielipiteitä ja perustelemaan niitä uskottavasti. </a:t>
            </a:r>
          </a:p>
          <a:p>
            <a:pPr marL="0" indent="0">
              <a:buNone/>
            </a:pPr>
            <a:r>
              <a:rPr lang="fi-FI" sz="4400" dirty="0"/>
              <a:t>	</a:t>
            </a:r>
            <a:r>
              <a:rPr lang="fi-FI" sz="4400" b="1" dirty="0"/>
              <a:t>L1, L2, L3, </a:t>
            </a:r>
            <a:r>
              <a:rPr lang="fi-FI" sz="4400" b="1" dirty="0" smtClean="0"/>
              <a:t>L7</a:t>
            </a:r>
            <a:endParaRPr lang="fi-FI" sz="4400" dirty="0"/>
          </a:p>
          <a:p>
            <a:r>
              <a:rPr lang="fi-FI" sz="4400" b="1" dirty="0"/>
              <a:t>T3.</a:t>
            </a:r>
            <a:r>
              <a:rPr lang="fi-FI" sz="4400" dirty="0"/>
              <a:t> Ohjata oppilasta monipuolistamaan taitojaan ilmaista itseään erilaisissa viestintä- ja esitystilanteissa, myös draaman keinoin.</a:t>
            </a:r>
          </a:p>
          <a:p>
            <a:r>
              <a:rPr lang="fi-FI" sz="4400" b="1" dirty="0"/>
              <a:t>S1. </a:t>
            </a:r>
            <a:r>
              <a:rPr lang="fi-FI" sz="4400" dirty="0"/>
              <a:t>Tehdään havaintoja viestintätilanteille tyypillisistä kielen keinoista ja omaksutaan niitä osaksi omaa kielenkäyttöä. Tutustutaan teatteriin taidemuotona ja teatteri-ilmaisun keinoihin draaman toimintamuotojen avulla. Harjoitutetaan oppilaiden kykyä käyttää puheen ja kokonaisilmaisun keinoja itseilmaisussa. Harjoitellaan valmisteltujen puhe-esitysten pitämistä sekä havainnollistamista. Pidetään spontaaneja ja valmisteltuja puheenvuoroja. Harjoitellaan yleisön huomioonottamista. </a:t>
            </a:r>
          </a:p>
          <a:p>
            <a:pPr marL="0" indent="0">
              <a:buNone/>
            </a:pPr>
            <a:r>
              <a:rPr lang="fi-FI" sz="4400" dirty="0"/>
              <a:t>	</a:t>
            </a:r>
            <a:r>
              <a:rPr lang="fi-FI" sz="4400" b="1" dirty="0"/>
              <a:t>L1, L2, L3, </a:t>
            </a:r>
            <a:r>
              <a:rPr lang="fi-FI" sz="4400" b="1" dirty="0" smtClean="0"/>
              <a:t>L7</a:t>
            </a:r>
            <a:endParaRPr lang="fi-FI" sz="4400" dirty="0"/>
          </a:p>
          <a:p>
            <a:r>
              <a:rPr lang="fi-FI" sz="4400" b="1" dirty="0"/>
              <a:t>T4. </a:t>
            </a:r>
            <a:r>
              <a:rPr lang="fi-FI" sz="4400" dirty="0"/>
              <a:t>Kannustaa oppilasta syventämään viestijäkuvaansa niin, että hän oppii havainnoimaan omaa viestintäänsä, tunnistamaan vahvuuksiaan sekä kehittämisalueitaan erilaisissa, myös monimediaisissa viestintäympäristöissä.</a:t>
            </a:r>
          </a:p>
          <a:p>
            <a:r>
              <a:rPr lang="fi-FI" sz="4400" b="1" dirty="0"/>
              <a:t>S1. </a:t>
            </a:r>
            <a:r>
              <a:rPr lang="fi-FI" sz="4400" dirty="0"/>
              <a:t>Harjoitellaan arvioimaan omia vuorovaikutustaitoja ja viestintätapoja ja havaitsemaan niiden kehittämiskohteita.</a:t>
            </a:r>
          </a:p>
          <a:p>
            <a:pPr marL="0" indent="0">
              <a:buNone/>
            </a:pPr>
            <a:r>
              <a:rPr lang="fi-FI" sz="4400" b="1" dirty="0"/>
              <a:t>	L1, L2, L6, L7</a:t>
            </a:r>
            <a:endParaRPr lang="fi-FI" sz="4400" dirty="0"/>
          </a:p>
          <a:p>
            <a:endParaRPr lang="fi-FI" dirty="0"/>
          </a:p>
        </p:txBody>
      </p:sp>
    </p:spTree>
    <p:extLst>
      <p:ext uri="{BB962C8B-B14F-4D97-AF65-F5344CB8AC3E}">
        <p14:creationId xmlns:p14="http://schemas.microsoft.com/office/powerpoint/2010/main" val="21102984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0"/>
            <a:ext cx="10714966" cy="6965879"/>
          </a:xfrm>
        </p:spPr>
        <p:txBody>
          <a:bodyPr>
            <a:noAutofit/>
          </a:bodyPr>
          <a:lstStyle/>
          <a:p>
            <a:pPr marL="0" indent="0">
              <a:buNone/>
            </a:pPr>
            <a:r>
              <a:rPr lang="fi-FI" sz="1400" b="1" dirty="0"/>
              <a:t>9. </a:t>
            </a:r>
            <a:r>
              <a:rPr lang="fi-FI" sz="1400" b="1" dirty="0" smtClean="0"/>
              <a:t>Luokka</a:t>
            </a:r>
            <a:endParaRPr lang="fi-FI" sz="1400" dirty="0"/>
          </a:p>
          <a:p>
            <a:r>
              <a:rPr lang="fi-FI" sz="1400" b="1" dirty="0"/>
              <a:t>T1.</a:t>
            </a:r>
            <a:r>
              <a:rPr lang="fi-FI" sz="1400" dirty="0"/>
              <a:t> Ohjata oppilasta laajentamaan taitoaan toimia tavoitteellisesti, motivoituneesti, eettisesti ja rakentavasti erilaisissa viestintäympäristöissä.</a:t>
            </a:r>
          </a:p>
          <a:p>
            <a:r>
              <a:rPr lang="fi-FI" sz="1400" b="1" dirty="0"/>
              <a:t>S1. </a:t>
            </a:r>
            <a:r>
              <a:rPr lang="fi-FI" sz="1400" dirty="0"/>
              <a:t>Vahvistetaan taitoa toimia erilaisissa, myös koulun ulkopuolisissa, vuorovaikutustilanteissa ja havainnoidaan omasta ja muiden viestinnästä syntyviä vaikutelmia ja merkityksiä. </a:t>
            </a:r>
          </a:p>
          <a:p>
            <a:pPr marL="0" indent="0">
              <a:buNone/>
            </a:pPr>
            <a:r>
              <a:rPr lang="fi-FI" sz="1400" b="1" dirty="0"/>
              <a:t>	L2, L3, L6, </a:t>
            </a:r>
            <a:r>
              <a:rPr lang="fi-FI" sz="1400" b="1" dirty="0" smtClean="0"/>
              <a:t>L7</a:t>
            </a:r>
            <a:endParaRPr lang="fi-FI" sz="1400" dirty="0"/>
          </a:p>
          <a:p>
            <a:r>
              <a:rPr lang="fi-FI" sz="1400" b="1" dirty="0"/>
              <a:t>T2. </a:t>
            </a:r>
            <a:r>
              <a:rPr lang="fi-FI" sz="1400" dirty="0"/>
              <a:t>Kannustaa oppilasta monipuolistamaan ryhmäviestintätaitojaan ja kehittämään taitojaan perustella näkemyksiään sekä kielellisiä ja viestinnällisiä valintojaan.</a:t>
            </a:r>
          </a:p>
          <a:p>
            <a:r>
              <a:rPr lang="fi-FI" sz="1400" b="1" dirty="0"/>
              <a:t>S1. </a:t>
            </a:r>
            <a:r>
              <a:rPr lang="fi-FI" sz="1400" dirty="0"/>
              <a:t>Harjoitellaan kuuntelemisen ja puhumisen taitoja ideointi-, väittely-, neuvottelu- ja ongelmanratkaisutilanteissa.</a:t>
            </a:r>
            <a:r>
              <a:rPr lang="fi-FI" sz="1400" b="1" dirty="0"/>
              <a:t> </a:t>
            </a:r>
            <a:r>
              <a:rPr lang="fi-FI" sz="1400" dirty="0"/>
              <a:t>Syvennetään taitoa ilmaista mielipiteitä ja perustella niitä uskottavasti.</a:t>
            </a:r>
          </a:p>
          <a:p>
            <a:pPr marL="0" indent="0">
              <a:buNone/>
            </a:pPr>
            <a:r>
              <a:rPr lang="fi-FI" sz="1400" dirty="0"/>
              <a:t>	</a:t>
            </a:r>
            <a:r>
              <a:rPr lang="fi-FI" sz="1400" b="1" dirty="0"/>
              <a:t>L1, L2, L3, </a:t>
            </a:r>
            <a:r>
              <a:rPr lang="fi-FI" sz="1400" b="1" dirty="0" smtClean="0"/>
              <a:t>L7</a:t>
            </a:r>
            <a:endParaRPr lang="fi-FI" sz="1400" dirty="0"/>
          </a:p>
          <a:p>
            <a:r>
              <a:rPr lang="fi-FI" sz="1400" b="1" dirty="0"/>
              <a:t>T3.</a:t>
            </a:r>
            <a:r>
              <a:rPr lang="fi-FI" sz="1400" dirty="0"/>
              <a:t> Ohjata oppilasta monipuolistamaan taitojaan ilmaista itseään erilaisissa viestintä- ja esitystilanteissa, myös draaman keinoin.</a:t>
            </a:r>
          </a:p>
          <a:p>
            <a:r>
              <a:rPr lang="fi-FI" sz="1400" b="1" dirty="0"/>
              <a:t>S1. </a:t>
            </a:r>
            <a:r>
              <a:rPr lang="fi-FI" sz="1400" dirty="0"/>
              <a:t>Tehdään havaintoja viestintätilanteille tyypillisistä kielen keinoista ja omaksutaan niitä osaksi omaa kielenkäyttöä. Tutustutaan teatteriin taidemuotona ja teatteri-ilmaisun keinoihin draaman toimintamuotojen avulla. Harjoitutetaan oppilaiden kykyä käyttää puheen ja kokonaisilmaisun keinoja itseilmaisussa. Harjoitellaan valmisteltujen puhe-esitysten pitämistä sekä havainnollistamista. Pidetään spontaaneja ja valmisteltuja puheenvuoroja. Syvennetään yleisön huomioonottamista. </a:t>
            </a:r>
          </a:p>
          <a:p>
            <a:pPr marL="0" indent="0">
              <a:buNone/>
            </a:pPr>
            <a:r>
              <a:rPr lang="fi-FI" sz="1400" dirty="0"/>
              <a:t>	</a:t>
            </a:r>
            <a:r>
              <a:rPr lang="fi-FI" sz="1400" b="1" dirty="0"/>
              <a:t>L1, L2, L3, </a:t>
            </a:r>
            <a:r>
              <a:rPr lang="fi-FI" sz="1400" b="1" dirty="0" smtClean="0"/>
              <a:t>L7</a:t>
            </a:r>
            <a:endParaRPr lang="fi-FI" sz="1400" dirty="0"/>
          </a:p>
          <a:p>
            <a:r>
              <a:rPr lang="fi-FI" sz="1400" b="1" dirty="0"/>
              <a:t>T4. </a:t>
            </a:r>
            <a:r>
              <a:rPr lang="fi-FI" sz="1400" dirty="0"/>
              <a:t>Kannustaa oppilasta syventämään viestijäkuvaansa niin, että hän oppii havainnoimaan omaa viestintäänsä, tunnistamaan vahvuuksiaan sekä kehittämisalueitaan erilaisissa, myös monimediaisissa viestintäympäristöissä.</a:t>
            </a:r>
          </a:p>
          <a:p>
            <a:r>
              <a:rPr lang="fi-FI" sz="1400" b="1" dirty="0"/>
              <a:t>S1. </a:t>
            </a:r>
            <a:r>
              <a:rPr lang="fi-FI" sz="1400" dirty="0"/>
              <a:t>Harjoitellaan arvioimaan omia vuorovaikutustaitoja ja viestintätapoja ja havaitsemaan niiden kehittämiskohteita.</a:t>
            </a:r>
          </a:p>
          <a:p>
            <a:pPr marL="0" indent="0">
              <a:buNone/>
            </a:pPr>
            <a:r>
              <a:rPr lang="fi-FI" sz="1400" b="1" dirty="0"/>
              <a:t>	L1, L2, L6, </a:t>
            </a:r>
            <a:r>
              <a:rPr lang="fi-FI" sz="1400" b="1" dirty="0" smtClean="0"/>
              <a:t>L7</a:t>
            </a:r>
            <a:endParaRPr lang="fi-FI" sz="1400" dirty="0"/>
          </a:p>
        </p:txBody>
      </p:sp>
    </p:spTree>
    <p:extLst>
      <p:ext uri="{BB962C8B-B14F-4D97-AF65-F5344CB8AC3E}">
        <p14:creationId xmlns:p14="http://schemas.microsoft.com/office/powerpoint/2010/main" val="5745246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33564"/>
            <a:ext cx="9905999" cy="5657637"/>
          </a:xfrm>
        </p:spPr>
        <p:txBody>
          <a:bodyPr>
            <a:normAutofit/>
          </a:bodyPr>
          <a:lstStyle/>
          <a:p>
            <a:pPr marL="0" indent="0">
              <a:buNone/>
            </a:pPr>
            <a:endParaRPr lang="fi-FI" sz="4400" dirty="0" smtClean="0"/>
          </a:p>
          <a:p>
            <a:pPr marL="0" indent="0">
              <a:buNone/>
            </a:pPr>
            <a:r>
              <a:rPr lang="fi-FI" sz="4400" dirty="0" smtClean="0"/>
              <a:t>      </a:t>
            </a:r>
            <a:r>
              <a:rPr lang="fi-FI" sz="4800" b="1" dirty="0" smtClean="0"/>
              <a:t>TEKSTIEN TULKITSEMINEN </a:t>
            </a:r>
          </a:p>
          <a:p>
            <a:pPr marL="0" indent="0">
              <a:buNone/>
            </a:pPr>
            <a:r>
              <a:rPr lang="fi-FI" sz="4800" b="1" dirty="0" smtClean="0"/>
              <a:t>               (luokat 1.-9.)</a:t>
            </a:r>
          </a:p>
          <a:p>
            <a:pPr marL="0" indent="0">
              <a:buNone/>
            </a:pPr>
            <a:endParaRPr lang="fi-FI" sz="4800" b="1" dirty="0"/>
          </a:p>
        </p:txBody>
      </p:sp>
    </p:spTree>
    <p:extLst>
      <p:ext uri="{BB962C8B-B14F-4D97-AF65-F5344CB8AC3E}">
        <p14:creationId xmlns:p14="http://schemas.microsoft.com/office/powerpoint/2010/main" val="6281913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914400" y="0"/>
            <a:ext cx="10133011" cy="7181636"/>
          </a:xfrm>
        </p:spPr>
        <p:txBody>
          <a:bodyPr>
            <a:normAutofit fontScale="70000" lnSpcReduction="20000"/>
          </a:bodyPr>
          <a:lstStyle/>
          <a:p>
            <a:pPr marL="0" indent="0">
              <a:buNone/>
            </a:pPr>
            <a:r>
              <a:rPr lang="fi-FI" sz="3800" b="1" dirty="0"/>
              <a:t>1. </a:t>
            </a:r>
            <a:r>
              <a:rPr lang="fi-FI" sz="3800" b="1" dirty="0" smtClean="0"/>
              <a:t>luokka</a:t>
            </a:r>
            <a:endParaRPr lang="fi-FI" sz="2900" dirty="0"/>
          </a:p>
          <a:p>
            <a:r>
              <a:rPr lang="fi-FI" b="1" dirty="0"/>
              <a:t>T5. </a:t>
            </a:r>
            <a:r>
              <a:rPr lang="fi-FI" dirty="0"/>
              <a:t>Ohjataan ja innostetaan oppilasta lukutaidon oppimiseen. Ohjataan oppilasta tarkkailemaan omaa lukemistaan. </a:t>
            </a:r>
          </a:p>
          <a:p>
            <a:r>
              <a:rPr lang="fi-FI" b="1" dirty="0"/>
              <a:t>S2. </a:t>
            </a:r>
            <a:r>
              <a:rPr lang="fi-FI" dirty="0"/>
              <a:t>Opetellaan lukemaan ja harjoitellaan siinä tarvittavia käsitteitä: äänne, kirjain, tavu ja sana. Jaetaan lukukokemuksia eri tavoin, keskustellaan tekstien sisällöistä ja harjoitellaan tekstin kertomista omin sanoin. </a:t>
            </a:r>
          </a:p>
          <a:p>
            <a:pPr marL="0" indent="0">
              <a:buNone/>
            </a:pPr>
            <a:r>
              <a:rPr lang="fi-FI" b="1" dirty="0" smtClean="0"/>
              <a:t>		L1</a:t>
            </a:r>
            <a:r>
              <a:rPr lang="fi-FI" b="1" dirty="0"/>
              <a:t>, L4, </a:t>
            </a:r>
            <a:r>
              <a:rPr lang="fi-FI" b="1" dirty="0" smtClean="0"/>
              <a:t>L5</a:t>
            </a:r>
            <a:endParaRPr lang="fi-FI" dirty="0" smtClean="0"/>
          </a:p>
          <a:p>
            <a:r>
              <a:rPr lang="fi-FI" dirty="0"/>
              <a:t> </a:t>
            </a:r>
            <a:r>
              <a:rPr lang="fi-FI" b="1" dirty="0" smtClean="0"/>
              <a:t>T6</a:t>
            </a:r>
            <a:r>
              <a:rPr lang="fi-FI" b="1" dirty="0"/>
              <a:t>. </a:t>
            </a:r>
            <a:r>
              <a:rPr lang="fi-FI" dirty="0"/>
              <a:t>Ohjataan oppilasta havainnoimaan tekstien monimuotoisuutta ja laajentamaan sanavarastoaan.</a:t>
            </a:r>
          </a:p>
          <a:p>
            <a:r>
              <a:rPr lang="fi-FI" b="1" dirty="0"/>
              <a:t>S2. </a:t>
            </a:r>
            <a:r>
              <a:rPr lang="fi-FI" dirty="0"/>
              <a:t>Havainnoidaan monimuotoisia ympäristön tekstejä. Pohditaan sanojen ja sanontojen merkityksiä. </a:t>
            </a:r>
          </a:p>
          <a:p>
            <a:pPr marL="0" indent="0">
              <a:buNone/>
            </a:pPr>
            <a:r>
              <a:rPr lang="fi-FI" b="1" dirty="0" smtClean="0"/>
              <a:t>		L1</a:t>
            </a:r>
            <a:r>
              <a:rPr lang="fi-FI" b="1" dirty="0"/>
              <a:t>, L2, L4</a:t>
            </a:r>
            <a:r>
              <a:rPr lang="fi-FI" dirty="0"/>
              <a:t>  </a:t>
            </a:r>
          </a:p>
          <a:p>
            <a:r>
              <a:rPr lang="fi-FI" b="1" dirty="0"/>
              <a:t>T7. </a:t>
            </a:r>
            <a:r>
              <a:rPr lang="fi-FI" dirty="0"/>
              <a:t>Tutustutaan erilaisiin tapoihin hakea tietoa. </a:t>
            </a:r>
          </a:p>
          <a:p>
            <a:r>
              <a:rPr lang="fi-FI" b="1" dirty="0"/>
              <a:t>S2.</a:t>
            </a:r>
            <a:r>
              <a:rPr lang="fi-FI" dirty="0"/>
              <a:t> Harjoitellaan tiedon etsintää tekemällä havaintoja ympäristöstä ja tulkitsemalla kuvia sekä harjoitellaan tiedon kertomista toisille.</a:t>
            </a:r>
          </a:p>
          <a:p>
            <a:pPr marL="0" indent="0">
              <a:buNone/>
            </a:pPr>
            <a:r>
              <a:rPr lang="fi-FI" b="1" dirty="0" smtClean="0"/>
              <a:t>		L1</a:t>
            </a:r>
            <a:r>
              <a:rPr lang="fi-FI" b="1" dirty="0"/>
              <a:t>, L4, L5</a:t>
            </a:r>
            <a:endParaRPr lang="fi-FI" dirty="0"/>
          </a:p>
          <a:p>
            <a:r>
              <a:rPr lang="fi-FI" dirty="0"/>
              <a:t> </a:t>
            </a:r>
            <a:r>
              <a:rPr lang="fi-FI" b="1" dirty="0" smtClean="0"/>
              <a:t>T8</a:t>
            </a:r>
            <a:r>
              <a:rPr lang="fi-FI" b="1" dirty="0"/>
              <a:t>. </a:t>
            </a:r>
            <a:r>
              <a:rPr lang="fi-FI" dirty="0"/>
              <a:t>Kannustetaan oppilasta kiinnostumaan lastenkirjallisuudesta, mediateksteistä ja muista teksteistä luomalla myönteisiä lukukokemuksia ja elämyksiä. Tarjotaan mahdollisuuksia tiedonhalun tyydyttämiseen sekä lukukokemusten jakamiseen.</a:t>
            </a:r>
          </a:p>
          <a:p>
            <a:r>
              <a:rPr lang="fi-FI" b="1" dirty="0"/>
              <a:t>S2. </a:t>
            </a:r>
            <a:r>
              <a:rPr lang="fi-FI" dirty="0"/>
              <a:t>Tutustutaan erilaisiin tapoihin ilmaista aikaa, järjestystä ja paikkaa. Jaetaan lukukokemuksia eri tavoin, keskustellaan tekstien sisällöistä ja harjoitellaan tekstin kertomista omin sanoin. Tutustutaan kerronnan peruskäsitteisiin.</a:t>
            </a:r>
          </a:p>
          <a:p>
            <a:pPr marL="0" indent="0">
              <a:buNone/>
            </a:pPr>
            <a:r>
              <a:rPr lang="fi-FI" b="1" dirty="0" smtClean="0"/>
              <a:t>		L2</a:t>
            </a:r>
            <a:r>
              <a:rPr lang="fi-FI" b="1" dirty="0"/>
              <a:t>, L4, L5</a:t>
            </a:r>
            <a:endParaRPr lang="fi-FI" dirty="0"/>
          </a:p>
        </p:txBody>
      </p:sp>
    </p:spTree>
    <p:extLst>
      <p:ext uri="{BB962C8B-B14F-4D97-AF65-F5344CB8AC3E}">
        <p14:creationId xmlns:p14="http://schemas.microsoft.com/office/powerpoint/2010/main" val="4522752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65988"/>
            <a:ext cx="10774068" cy="6627043"/>
          </a:xfrm>
        </p:spPr>
        <p:txBody>
          <a:bodyPr>
            <a:normAutofit fontScale="55000" lnSpcReduction="20000"/>
          </a:bodyPr>
          <a:lstStyle/>
          <a:p>
            <a:r>
              <a:rPr lang="fi-FI" sz="3800" b="1" dirty="0"/>
              <a:t>2. </a:t>
            </a:r>
            <a:r>
              <a:rPr lang="fi-FI" sz="3800" b="1" dirty="0" smtClean="0"/>
              <a:t>luokka</a:t>
            </a:r>
            <a:endParaRPr lang="fi-FI" sz="3800" dirty="0"/>
          </a:p>
          <a:p>
            <a:r>
              <a:rPr lang="fi-FI" sz="2500" b="1" dirty="0"/>
              <a:t>T5. </a:t>
            </a:r>
            <a:r>
              <a:rPr lang="fi-FI" sz="2500" dirty="0"/>
              <a:t>Vahvistetaan oppilaan lukutaitoa ja harjoitellaan tekstien ymmärtämisen taitoja.</a:t>
            </a:r>
          </a:p>
          <a:p>
            <a:r>
              <a:rPr lang="fi-FI" sz="2500" dirty="0"/>
              <a:t>Kehitetään oman lukemisen tarkkailun taitoja. </a:t>
            </a:r>
          </a:p>
          <a:p>
            <a:r>
              <a:rPr lang="fi-FI" sz="2500" b="1" dirty="0"/>
              <a:t>S2. </a:t>
            </a:r>
            <a:r>
              <a:rPr lang="fi-FI" sz="2500" dirty="0"/>
              <a:t>Opetellaan lukemaan sujuvasti ja harjoitellaan uusia, lukemisessa tarvittavia käsitteitä: virke, lopetusmerkki, otsikko, teksti ja kuva. Jaetaan lukukokemuksia eri tavoin, keskustellaan tekstien sisällöistä ja harjoitellaan tekstin kertomista omin sanoin. Tuetaan tekstin ymmärtämisen taitoja ja harjoitellaan tekstin ymmärtämisen strategioita. </a:t>
            </a:r>
          </a:p>
          <a:p>
            <a:pPr marL="0" indent="0">
              <a:buNone/>
            </a:pPr>
            <a:r>
              <a:rPr lang="fi-FI" sz="2500" b="1" dirty="0" smtClean="0"/>
              <a:t>                                  	L1</a:t>
            </a:r>
            <a:r>
              <a:rPr lang="fi-FI" sz="2500" b="1" dirty="0"/>
              <a:t>, L4, </a:t>
            </a:r>
            <a:r>
              <a:rPr lang="fi-FI" sz="2500" b="1" dirty="0" smtClean="0"/>
              <a:t>L5</a:t>
            </a:r>
            <a:endParaRPr lang="fi-FI" sz="2500" dirty="0"/>
          </a:p>
          <a:p>
            <a:r>
              <a:rPr lang="fi-FI" sz="2500" b="1" dirty="0"/>
              <a:t>T6. </a:t>
            </a:r>
            <a:r>
              <a:rPr lang="fi-FI" sz="2500" dirty="0"/>
              <a:t>Ohjataan oppilasta havainnoimaan ja tulkitsemaan tekstien merkityksiä ja rakenteita ja laajentamaan käsitevarantoaan.</a:t>
            </a:r>
          </a:p>
          <a:p>
            <a:r>
              <a:rPr lang="fi-FI" sz="2500" b="1" dirty="0"/>
              <a:t>S2. </a:t>
            </a:r>
            <a:r>
              <a:rPr lang="fi-FI" sz="2500" dirty="0"/>
              <a:t>Tulkitaan monimuotoisia ympäristön tekstejä ja niiden merkityksiä ja rakenteita sekä työskennellään mm. kuvien, lastenkirjallisuuden, yksinkertaisten tietotekstien ja mediatekstien parissa. Pohditaan sanavalintoja teksteissä ja laajennetaan käsitevarantoa. </a:t>
            </a:r>
          </a:p>
          <a:p>
            <a:pPr marL="0" indent="0">
              <a:buNone/>
            </a:pPr>
            <a:r>
              <a:rPr lang="fi-FI" sz="2500" b="1" dirty="0" smtClean="0"/>
              <a:t>		L1</a:t>
            </a:r>
            <a:r>
              <a:rPr lang="fi-FI" sz="2500" b="1" dirty="0"/>
              <a:t>, L2, L4, L5</a:t>
            </a:r>
            <a:r>
              <a:rPr lang="fi-FI" sz="2500" dirty="0"/>
              <a:t>  </a:t>
            </a:r>
          </a:p>
          <a:p>
            <a:r>
              <a:rPr lang="fi-FI" sz="2500" b="1" dirty="0"/>
              <a:t>T7. </a:t>
            </a:r>
            <a:r>
              <a:rPr lang="fi-FI" sz="2500" dirty="0"/>
              <a:t>Ohjataan oppilasta hakemaan tietoa eri tavoin ja kehitetään tiedonhakutaitoja. </a:t>
            </a:r>
          </a:p>
          <a:p>
            <a:r>
              <a:rPr lang="fi-FI" sz="2500" b="1" dirty="0"/>
              <a:t>S2.</a:t>
            </a:r>
            <a:r>
              <a:rPr lang="fi-FI" sz="2500" dirty="0"/>
              <a:t> Kehitetään tiedon etsinnän taitoja tekemällä havaintoja ympäristöstä ja tulkitsemalla kuvia ja kirjoitettuja tekstejä. Kerrotaan löydetyistä tiedoista toisille.</a:t>
            </a:r>
          </a:p>
          <a:p>
            <a:pPr marL="0" indent="0">
              <a:buNone/>
            </a:pPr>
            <a:r>
              <a:rPr lang="fi-FI" sz="2500" b="1" dirty="0" smtClean="0"/>
              <a:t>		L1</a:t>
            </a:r>
            <a:r>
              <a:rPr lang="fi-FI" sz="2500" b="1" dirty="0"/>
              <a:t>, L4, </a:t>
            </a:r>
            <a:r>
              <a:rPr lang="fi-FI" sz="2500" b="1" dirty="0" smtClean="0"/>
              <a:t>L5</a:t>
            </a:r>
            <a:endParaRPr lang="fi-FI" sz="2500" dirty="0"/>
          </a:p>
          <a:p>
            <a:r>
              <a:rPr lang="fi-FI" sz="2500" b="1" dirty="0"/>
              <a:t>T8. </a:t>
            </a:r>
            <a:r>
              <a:rPr lang="fi-FI" sz="2500" dirty="0"/>
              <a:t>Kannustetaan oppilasta kiinnostumaan lastenkirjallisuudesta, mediateksteistä ja muista teksteistä luomalla myönteisiä lukukokemuksia ja elämyksiä. Tarjotaan mahdollisuuksia tiedonhalun tyydyttämiseen sekä lukukokemusten jakamiseen.</a:t>
            </a:r>
          </a:p>
          <a:p>
            <a:r>
              <a:rPr lang="fi-FI" sz="2500" b="1" dirty="0"/>
              <a:t>S2. </a:t>
            </a:r>
            <a:r>
              <a:rPr lang="fi-FI" sz="2500" dirty="0"/>
              <a:t>Tutustutaan erilaisiin tapoihin ilmaista aikaa, järjestystä ja paikkaa erityisesti kertovissa, kuvaavissa ja ohjaavissa teksteissä. Opetellaan käyttämään kerronnan peruskäsitteitä, kuten päähenkilö, tapahtumapaikka- ja aika ja juoni. Jaetaan lukukokemuksia eri tavoin, keskustellaan tekstien sisällöistä ja harjoitellaan tekstin kertomista omin sanoin.</a:t>
            </a:r>
          </a:p>
          <a:p>
            <a:pPr marL="0" indent="0">
              <a:buNone/>
            </a:pPr>
            <a:r>
              <a:rPr lang="fi-FI" sz="2500" b="1" dirty="0" smtClean="0"/>
              <a:t>		L2</a:t>
            </a:r>
            <a:r>
              <a:rPr lang="fi-FI" sz="2500" b="1" dirty="0"/>
              <a:t>, L4, </a:t>
            </a:r>
            <a:r>
              <a:rPr lang="fi-FI" sz="2500" b="1" dirty="0" smtClean="0"/>
              <a:t>L5</a:t>
            </a:r>
            <a:endParaRPr lang="fi-FI" sz="2500" dirty="0"/>
          </a:p>
        </p:txBody>
      </p:sp>
    </p:spTree>
    <p:extLst>
      <p:ext uri="{BB962C8B-B14F-4D97-AF65-F5344CB8AC3E}">
        <p14:creationId xmlns:p14="http://schemas.microsoft.com/office/powerpoint/2010/main" val="2358213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82193"/>
            <a:ext cx="10745788" cy="6544638"/>
          </a:xfrm>
        </p:spPr>
        <p:txBody>
          <a:bodyPr>
            <a:normAutofit fontScale="62500" lnSpcReduction="20000"/>
          </a:bodyPr>
          <a:lstStyle/>
          <a:p>
            <a:pPr marL="0" indent="0">
              <a:buNone/>
            </a:pPr>
            <a:r>
              <a:rPr lang="fi-FI" sz="2900" b="1" dirty="0"/>
              <a:t>3. </a:t>
            </a:r>
            <a:r>
              <a:rPr lang="fi-FI" sz="2900" b="1" dirty="0" smtClean="0"/>
              <a:t>luokka</a:t>
            </a:r>
            <a:endParaRPr lang="fi-FI" sz="2900" dirty="0"/>
          </a:p>
          <a:p>
            <a:r>
              <a:rPr lang="fi-FI" b="1" dirty="0"/>
              <a:t>T5. </a:t>
            </a:r>
            <a:r>
              <a:rPr lang="fi-FI" dirty="0"/>
              <a:t>Ohjata oppilasta sujuvoittamaan lukutaitoaan ja käyttämään tekstien ymmärtämisen strategioita sekä tarkkailemaan ja arvioimaan omaa lukemistaan.</a:t>
            </a:r>
          </a:p>
          <a:p>
            <a:r>
              <a:rPr lang="fi-FI" b="1" dirty="0"/>
              <a:t>S2. </a:t>
            </a:r>
            <a:r>
              <a:rPr lang="fi-FI" dirty="0"/>
              <a:t>Harjoitellaan erilaisten tekstien, kuten lastenkirjallisuuden, sujuvaa lukemista ja ymmärtämistä.</a:t>
            </a:r>
          </a:p>
          <a:p>
            <a:pPr marL="0" indent="0">
              <a:buNone/>
            </a:pPr>
            <a:r>
              <a:rPr lang="fi-FI" b="1" dirty="0" smtClean="0"/>
              <a:t>		L1</a:t>
            </a:r>
            <a:r>
              <a:rPr lang="fi-FI" b="1" dirty="0"/>
              <a:t>, L4, L5</a:t>
            </a:r>
            <a:endParaRPr lang="fi-FI" dirty="0"/>
          </a:p>
          <a:p>
            <a:r>
              <a:rPr lang="fi-FI" b="1" dirty="0" smtClean="0"/>
              <a:t>T6</a:t>
            </a:r>
            <a:r>
              <a:rPr lang="fi-FI" b="1" dirty="0"/>
              <a:t>. </a:t>
            </a:r>
            <a:r>
              <a:rPr lang="fi-FI" dirty="0"/>
              <a:t>Opastaa oppilasta kehittämään monimuotoisten tekstien erittelyn, arvioinnin ja tulkitsemisen taitoja ja laajentamaan sana- ja käsitevarantoaan sekä edistämään ajattelutaitojaan.</a:t>
            </a:r>
          </a:p>
          <a:p>
            <a:r>
              <a:rPr lang="fi-FI" b="1" dirty="0"/>
              <a:t>S2. </a:t>
            </a:r>
            <a:r>
              <a:rPr lang="fi-FI" dirty="0"/>
              <a:t>Tutustutaan tekstin tulkintaan tutkimalla ja vertailemalla erilaisia tekstejä. Vertaillaan ja pohditaan erilaisia sanoja. Luokitellaan sanoja merkityksen ja muodon perusteella. Tutustutaan sanaluokkiin. Tutustutaan erilaisiin tekstilajeihin, lähinnä tietoteksteihin ja kertoviin teksteihin.</a:t>
            </a:r>
          </a:p>
          <a:p>
            <a:pPr marL="0" indent="0">
              <a:buNone/>
            </a:pPr>
            <a:r>
              <a:rPr lang="fi-FI" b="1" dirty="0" smtClean="0"/>
              <a:t>		L1</a:t>
            </a:r>
            <a:r>
              <a:rPr lang="fi-FI" b="1" dirty="0"/>
              <a:t>, L2, L4, </a:t>
            </a:r>
            <a:r>
              <a:rPr lang="fi-FI" b="1" dirty="0" smtClean="0"/>
              <a:t>L5</a:t>
            </a:r>
            <a:r>
              <a:rPr lang="fi-FI" dirty="0"/>
              <a:t> </a:t>
            </a:r>
          </a:p>
          <a:p>
            <a:r>
              <a:rPr lang="fi-FI" b="1" dirty="0"/>
              <a:t>T7. </a:t>
            </a:r>
            <a:r>
              <a:rPr lang="fi-FI" dirty="0"/>
              <a:t>Ohjata oppilasta tiedonhankintaan, monipuolisten tiedonlähteiden käyttöön ja tiedon luotettavuuden arviointiin.</a:t>
            </a:r>
          </a:p>
          <a:p>
            <a:r>
              <a:rPr lang="fi-FI" b="1" dirty="0"/>
              <a:t>S2. </a:t>
            </a:r>
            <a:r>
              <a:rPr lang="fi-FI" dirty="0"/>
              <a:t>Etsitään tietoa eri lähteistä ja laajennetaan tietämystä luetun avulla.</a:t>
            </a:r>
          </a:p>
          <a:p>
            <a:pPr marL="0" indent="0">
              <a:buNone/>
            </a:pPr>
            <a:r>
              <a:rPr lang="fi-FI" b="1" dirty="0" smtClean="0"/>
              <a:t>		L1</a:t>
            </a:r>
            <a:r>
              <a:rPr lang="fi-FI" b="1" dirty="0"/>
              <a:t>, L4, L5</a:t>
            </a:r>
            <a:endParaRPr lang="fi-FI" dirty="0"/>
          </a:p>
          <a:p>
            <a:r>
              <a:rPr lang="fi-FI" dirty="0"/>
              <a:t> </a:t>
            </a:r>
            <a:r>
              <a:rPr lang="fi-FI" b="1" dirty="0" smtClean="0"/>
              <a:t>T8</a:t>
            </a:r>
            <a:r>
              <a:rPr lang="fi-FI" b="1" dirty="0"/>
              <a:t>. </a:t>
            </a:r>
            <a:r>
              <a:rPr lang="fi-FI" dirty="0"/>
              <a:t>Kannustaa oppilasta kehittämään kirjallisuudentuntemusta ja kiinnostustaan lapsille ja nuorille tarkoitettua kirjallisuutta, media- ja muita tekstejä kohtaan, luomalla mahdollisuuksia myönteisiin lukukokemuksiin ja -elämyksiin, tiedonhalun tyydyttämiseen sekä lukukokemusten jakamiseen, myös monimediaisissa ympäristöissä.</a:t>
            </a:r>
          </a:p>
          <a:p>
            <a:r>
              <a:rPr lang="fi-FI" b="1" dirty="0"/>
              <a:t>S2. </a:t>
            </a:r>
            <a:r>
              <a:rPr lang="fi-FI" dirty="0"/>
              <a:t>Luetaan ja kuunnellaan yhteisesti ja itse valittua lapsille ja nuorille suunnattua kirjallisuutta, myös kokonaisia teoksia. Tutustutaan joihinkin kirjallisuuden käsitteisiin. </a:t>
            </a:r>
          </a:p>
          <a:p>
            <a:pPr marL="0" indent="0">
              <a:buNone/>
            </a:pPr>
            <a:r>
              <a:rPr lang="fi-FI" b="1" dirty="0" smtClean="0"/>
              <a:t>		L1</a:t>
            </a:r>
            <a:r>
              <a:rPr lang="fi-FI" b="1" dirty="0"/>
              <a:t>, L4, L5</a:t>
            </a:r>
            <a:endParaRPr lang="fi-FI" dirty="0"/>
          </a:p>
          <a:p>
            <a:endParaRPr lang="fi-FI" dirty="0"/>
          </a:p>
        </p:txBody>
      </p:sp>
    </p:spTree>
    <p:extLst>
      <p:ext uri="{BB962C8B-B14F-4D97-AF65-F5344CB8AC3E}">
        <p14:creationId xmlns:p14="http://schemas.microsoft.com/office/powerpoint/2010/main" val="98062089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54112"/>
            <a:ext cx="10704691" cy="6554913"/>
          </a:xfrm>
        </p:spPr>
        <p:txBody>
          <a:bodyPr>
            <a:normAutofit fontScale="62500" lnSpcReduction="20000"/>
          </a:bodyPr>
          <a:lstStyle/>
          <a:p>
            <a:pPr marL="0" indent="0">
              <a:buNone/>
            </a:pPr>
            <a:r>
              <a:rPr lang="fi-FI" sz="2900" b="1" dirty="0"/>
              <a:t>4. </a:t>
            </a:r>
            <a:r>
              <a:rPr lang="fi-FI" sz="2900" b="1" dirty="0" smtClean="0"/>
              <a:t>luokka</a:t>
            </a:r>
            <a:endParaRPr lang="fi-FI" sz="2900" dirty="0"/>
          </a:p>
          <a:p>
            <a:r>
              <a:rPr lang="fi-FI" b="1" dirty="0"/>
              <a:t>T5. </a:t>
            </a:r>
            <a:r>
              <a:rPr lang="fi-FI" dirty="0"/>
              <a:t>Ohjata oppilasta sujuvoittamaan lukutaitoaan ja käyttämään tekstien ymmärtämisen strategioita sekä tarkkailemaan ja arvioimaan omaa lukemistaan.</a:t>
            </a:r>
          </a:p>
          <a:p>
            <a:r>
              <a:rPr lang="fi-FI" b="1" dirty="0"/>
              <a:t>S2. </a:t>
            </a:r>
            <a:r>
              <a:rPr lang="fi-FI" dirty="0"/>
              <a:t>Harjoitellaan erilaisten tekstien, kuten lastenkirjallisuuden ja tietotekstien, sujuvaa lukemista ja ymmärtämistä.</a:t>
            </a:r>
          </a:p>
          <a:p>
            <a:pPr marL="0" indent="0">
              <a:buNone/>
            </a:pPr>
            <a:r>
              <a:rPr lang="fi-FI" b="1" dirty="0" smtClean="0"/>
              <a:t>		L1</a:t>
            </a:r>
            <a:r>
              <a:rPr lang="fi-FI" b="1" dirty="0"/>
              <a:t>, L4, </a:t>
            </a:r>
            <a:r>
              <a:rPr lang="fi-FI" b="1" dirty="0" smtClean="0"/>
              <a:t>L5</a:t>
            </a:r>
            <a:r>
              <a:rPr lang="fi-FI" dirty="0"/>
              <a:t> </a:t>
            </a:r>
          </a:p>
          <a:p>
            <a:r>
              <a:rPr lang="fi-FI" b="1" dirty="0"/>
              <a:t>T6. </a:t>
            </a:r>
            <a:r>
              <a:rPr lang="fi-FI" dirty="0"/>
              <a:t>Opastaa oppilasta kehittämään monimuotoisten tekstien erittelyn, arvioinnin ja tulkitsemisen taitoja ja laajentamaan sana- ja käsitevarantoaan sekä edistämään ajattelutaitojaan.</a:t>
            </a:r>
          </a:p>
          <a:p>
            <a:r>
              <a:rPr lang="fi-FI" b="1" dirty="0"/>
              <a:t>S2. </a:t>
            </a:r>
            <a:r>
              <a:rPr lang="fi-FI" dirty="0"/>
              <a:t>Tutustutaan tekstin tulkintaan tutkimalla ja vertailemalla erilaisia tekstejä. Harjoitellaan selittämään, vertailemaan ja pohtimaan sanojen, synonyymien ja sanontojen merkityksiä. Luokitellaan sanoja eri sanaluokkiin. Opetellaan tunnistamaan erilaisia tekstilajeja, esimerkiksi tietotekstit ja kertovat tekstit. </a:t>
            </a:r>
          </a:p>
          <a:p>
            <a:pPr marL="0" indent="0">
              <a:buNone/>
            </a:pPr>
            <a:r>
              <a:rPr lang="fi-FI" b="1" dirty="0" smtClean="0"/>
              <a:t>		L1</a:t>
            </a:r>
            <a:r>
              <a:rPr lang="fi-FI" b="1" dirty="0"/>
              <a:t>, L2, L4, </a:t>
            </a:r>
            <a:r>
              <a:rPr lang="fi-FI" b="1" dirty="0" smtClean="0"/>
              <a:t>L5</a:t>
            </a:r>
            <a:r>
              <a:rPr lang="fi-FI" dirty="0"/>
              <a:t> </a:t>
            </a:r>
          </a:p>
          <a:p>
            <a:r>
              <a:rPr lang="fi-FI" b="1" dirty="0"/>
              <a:t>T7. </a:t>
            </a:r>
            <a:r>
              <a:rPr lang="fi-FI" dirty="0"/>
              <a:t>Ohjata oppilasta tiedonhankintaan, monipuolisten tiedonlähteiden käyttöön ja tiedon luotettavuuden arviointiin.</a:t>
            </a:r>
          </a:p>
          <a:p>
            <a:r>
              <a:rPr lang="fi-FI" b="1" dirty="0"/>
              <a:t>S2. </a:t>
            </a:r>
            <a:r>
              <a:rPr lang="fi-FI" dirty="0"/>
              <a:t>Etsitään tietoa eri lähteistä ja laajennetaan tietämystä luetun avulla.</a:t>
            </a:r>
          </a:p>
          <a:p>
            <a:pPr marL="0" indent="0">
              <a:buNone/>
            </a:pPr>
            <a:r>
              <a:rPr lang="fi-FI" b="1" dirty="0" smtClean="0"/>
              <a:t>		L1</a:t>
            </a:r>
            <a:r>
              <a:rPr lang="fi-FI" b="1" dirty="0"/>
              <a:t>, L4, </a:t>
            </a:r>
            <a:r>
              <a:rPr lang="fi-FI" b="1" dirty="0" smtClean="0"/>
              <a:t>L5</a:t>
            </a:r>
            <a:endParaRPr lang="fi-FI" dirty="0"/>
          </a:p>
          <a:p>
            <a:r>
              <a:rPr lang="fi-FI" b="1" dirty="0"/>
              <a:t>T8. </a:t>
            </a:r>
            <a:r>
              <a:rPr lang="fi-FI" dirty="0"/>
              <a:t>Kannustaa oppilasta kehittämään kirjallisuudentuntemusta ja kiinnostustaan lapsille ja nuorille tarkoitettua kirjallisuutta, media- ja muita tekstejä kohtaan, luomalla mahdollisuuksia myönteisiin lukukokemuksiin ja -elämyksiin, tiedonhalun tyydyttämiseen sekä lukukokemusten jakamiseen, myös monimediaisissa ympäristöissä.</a:t>
            </a:r>
          </a:p>
          <a:p>
            <a:r>
              <a:rPr lang="fi-FI" b="1" dirty="0"/>
              <a:t>S2. </a:t>
            </a:r>
            <a:r>
              <a:rPr lang="fi-FI" dirty="0"/>
              <a:t>Luetaan ja kuunnellaan yhteisesti ja itse valittua lapsille ja nuorille suunnattua kirjallisuutta, myös kokonaisia teoksia. Tutustutaan joihinkin kirjallisuuden käsitteisiin. </a:t>
            </a:r>
          </a:p>
          <a:p>
            <a:pPr marL="0" indent="0">
              <a:buNone/>
            </a:pPr>
            <a:r>
              <a:rPr lang="fi-FI" b="1" dirty="0" smtClean="0"/>
              <a:t>		L1</a:t>
            </a:r>
            <a:r>
              <a:rPr lang="fi-FI" b="1" dirty="0"/>
              <a:t>, L4, L5</a:t>
            </a:r>
            <a:endParaRPr lang="fi-FI" dirty="0"/>
          </a:p>
        </p:txBody>
      </p:sp>
    </p:spTree>
    <p:extLst>
      <p:ext uri="{BB962C8B-B14F-4D97-AF65-F5344CB8AC3E}">
        <p14:creationId xmlns:p14="http://schemas.microsoft.com/office/powerpoint/2010/main" val="5967390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Äidinkielen tarkoitus</a:t>
            </a:r>
            <a:endParaRPr lang="fi-FI" dirty="0"/>
          </a:p>
        </p:txBody>
      </p:sp>
      <p:sp>
        <p:nvSpPr>
          <p:cNvPr id="3" name="Sisällön paikkamerkki 2"/>
          <p:cNvSpPr>
            <a:spLocks noGrp="1"/>
          </p:cNvSpPr>
          <p:nvPr>
            <p:ph idx="1"/>
          </p:nvPr>
        </p:nvSpPr>
        <p:spPr/>
        <p:txBody>
          <a:bodyPr>
            <a:normAutofit fontScale="92500" lnSpcReduction="20000"/>
          </a:bodyPr>
          <a:lstStyle/>
          <a:p>
            <a:r>
              <a:rPr lang="fi-FI" dirty="0"/>
              <a:t>Äidinkielen ja kirjallisuuden opetuksen tehtävänä on kehittää oppilaiden kieli-, vuorovaikutus- ja tekstitaitoja ja ohjata heitä kiinnostumaan kielestä, kirjallisuudesta ja muusta kulttuurista ja tulemaan tietoiseksi itsestään viestijöinä ja kielenkäyttäjinä. Oppilaiden arjen kieli- ja tekstitaitoja laajennetaan niin, että he saavat valmiuksia havaintojen ja ilmiöiden käsitteellistämiseen, ajattelunsa kielentämiseen ja luovuutensa kehittämiseen. Äidinkielen ja kirjallisuuden opetus vastaa yhteistyössä muiden oppiaineiden ja kotien kanssa oppilaiden kielikasvatuksesta ja auttaa heitä rakentamaan kielellistä ja kulttuurista identiteettiä monikulttuurisessa ja </a:t>
            </a:r>
            <a:r>
              <a:rPr lang="fi-FI" dirty="0" err="1"/>
              <a:t>medioituneessa</a:t>
            </a:r>
            <a:r>
              <a:rPr lang="fi-FI" dirty="0"/>
              <a:t> yhteiskunnassa. Äidinkieli ja kirjallisuus on monitieteinen taito-, tieto- ja kulttuuriaine.</a:t>
            </a:r>
          </a:p>
        </p:txBody>
      </p:sp>
    </p:spTree>
    <p:extLst>
      <p:ext uri="{BB962C8B-B14F-4D97-AF65-F5344CB8AC3E}">
        <p14:creationId xmlns:p14="http://schemas.microsoft.com/office/powerpoint/2010/main" val="14087230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64386"/>
            <a:ext cx="10745788" cy="7089169"/>
          </a:xfrm>
        </p:spPr>
        <p:txBody>
          <a:bodyPr>
            <a:normAutofit fontScale="62500" lnSpcReduction="20000"/>
          </a:bodyPr>
          <a:lstStyle/>
          <a:p>
            <a:pPr marL="0" indent="0">
              <a:buNone/>
            </a:pPr>
            <a:r>
              <a:rPr lang="fi-FI" sz="3800" b="1" dirty="0"/>
              <a:t>5. </a:t>
            </a:r>
            <a:r>
              <a:rPr lang="fi-FI" sz="3800" b="1" dirty="0" smtClean="0"/>
              <a:t>luokka</a:t>
            </a:r>
            <a:endParaRPr lang="fi-FI" sz="3800" dirty="0"/>
          </a:p>
          <a:p>
            <a:r>
              <a:rPr lang="fi-FI" b="1" dirty="0"/>
              <a:t>T5. </a:t>
            </a:r>
            <a:r>
              <a:rPr lang="fi-FI" dirty="0"/>
              <a:t>Ohjata oppilasta sujuvoittamaan lukutaitoaan ja käyttämään tekstien ymmärtämisen strategioita sekä tarkkailemaan ja arvioimaan omaa lukemistaan.</a:t>
            </a:r>
          </a:p>
          <a:p>
            <a:r>
              <a:rPr lang="fi-FI" b="1" dirty="0"/>
              <a:t>S2. </a:t>
            </a:r>
            <a:r>
              <a:rPr lang="fi-FI" dirty="0"/>
              <a:t>Harjoitellaan erilaisten tekstien, kuten kaunokirjallisuuden, tietotekstien ja kuvaa ja tekstiä yhdistävien mediatekstien, sujuvaa lukemista. Harjoitellaan tilanteeseen ja tavoitteeseen sopivia tekstinymmärtämisen strategioita ja ajattelutaitoja.</a:t>
            </a:r>
          </a:p>
          <a:p>
            <a:pPr marL="0" indent="0">
              <a:buNone/>
            </a:pPr>
            <a:r>
              <a:rPr lang="fi-FI" b="1" dirty="0" smtClean="0"/>
              <a:t>		L1</a:t>
            </a:r>
            <a:r>
              <a:rPr lang="fi-FI" b="1" dirty="0"/>
              <a:t>, L4, </a:t>
            </a:r>
            <a:r>
              <a:rPr lang="fi-FI" b="1" dirty="0" smtClean="0"/>
              <a:t>L5</a:t>
            </a:r>
            <a:endParaRPr lang="fi-FI" dirty="0"/>
          </a:p>
          <a:p>
            <a:r>
              <a:rPr lang="fi-FI" b="1" dirty="0"/>
              <a:t>T6. </a:t>
            </a:r>
            <a:r>
              <a:rPr lang="fi-FI" dirty="0"/>
              <a:t>Opastaa oppilasta kehittämään monimuotoisten tekstien erittelyn, arvioinnin ja tulkitsemisen taitoja ja laajentamaan sana- ja käsitevarantoaan sekä edistämään ajattelutaitojaan.</a:t>
            </a:r>
          </a:p>
          <a:p>
            <a:r>
              <a:rPr lang="fi-FI" b="1" dirty="0"/>
              <a:t>S2. </a:t>
            </a:r>
            <a:r>
              <a:rPr lang="fi-FI" dirty="0"/>
              <a:t>Tutustutaan tekstin tulkintaan tutkimalla ja vertailemalla erilaisia tekstejä. Harjoitellaan selittämään, vertailemaan ja pohtimaan sanojen, synonyymien, sanontojen, kielikuvien ja käsitteiden merkityksiä. Luokitellaan sanoja eri sanaluokkiin ja opetellaan verbien taivuttamista persoona- ja aikamuodoissa. Laajennetaan oppilaiden tietoja kielen piirteistä erilaisia tekstejä tutkimalla. Harjoitellaan tunnistamaan, esimerkiksi kertovia, kuvaavia, ohjaavia ja yksinkertaisia kantaaottavia tekstejä. </a:t>
            </a:r>
          </a:p>
          <a:p>
            <a:pPr marL="0" indent="0">
              <a:buNone/>
            </a:pPr>
            <a:r>
              <a:rPr lang="fi-FI" b="1" dirty="0" smtClean="0"/>
              <a:t>		L1</a:t>
            </a:r>
            <a:r>
              <a:rPr lang="fi-FI" b="1" dirty="0"/>
              <a:t>, L2, L4, </a:t>
            </a:r>
            <a:r>
              <a:rPr lang="fi-FI" b="1" dirty="0" smtClean="0"/>
              <a:t>L5</a:t>
            </a:r>
            <a:endParaRPr lang="fi-FI" dirty="0"/>
          </a:p>
          <a:p>
            <a:r>
              <a:rPr lang="fi-FI" b="1" dirty="0"/>
              <a:t>T7. </a:t>
            </a:r>
            <a:r>
              <a:rPr lang="fi-FI" dirty="0"/>
              <a:t>Ohjata oppilasta tiedonhankintaan, monipuolisten tiedonlähteiden käyttöön ja tiedon luotettavuuden arviointiin.</a:t>
            </a:r>
          </a:p>
          <a:p>
            <a:r>
              <a:rPr lang="fi-FI" b="1" dirty="0"/>
              <a:t>S2. </a:t>
            </a:r>
            <a:r>
              <a:rPr lang="fi-FI" dirty="0"/>
              <a:t>Etsitään tietoa eri lähteistä ja laajennetaan tietämystä luetun avulla. Harjoitellaan arvioimaan tekstien ja lähteiden luotettavuutta.</a:t>
            </a:r>
          </a:p>
          <a:p>
            <a:pPr marL="0" indent="0">
              <a:buNone/>
            </a:pPr>
            <a:r>
              <a:rPr lang="fi-FI" b="1" dirty="0" smtClean="0"/>
              <a:t>		L1</a:t>
            </a:r>
            <a:r>
              <a:rPr lang="fi-FI" b="1" dirty="0"/>
              <a:t>, L4, </a:t>
            </a:r>
            <a:r>
              <a:rPr lang="fi-FI" b="1" dirty="0" smtClean="0"/>
              <a:t>L5</a:t>
            </a:r>
            <a:endParaRPr lang="fi-FI" dirty="0"/>
          </a:p>
          <a:p>
            <a:r>
              <a:rPr lang="fi-FI" b="1" dirty="0"/>
              <a:t>T8. </a:t>
            </a:r>
            <a:r>
              <a:rPr lang="fi-FI" dirty="0"/>
              <a:t>Kannustaa oppilasta kehittämään kirjallisuudentuntemusta ja kiinnostustaan lapsille ja nuorille tarkoitettua kirjallisuutta, media- ja muita tekstejä kohtaan, luomalla mahdollisuuksia myönteisiin lukukokemuksiin ja -elämyksiin, tiedonhalun tyydyttämiseen sekä lukukokemusten jakamiseen, myös monimediaisissa ympäristöissä.</a:t>
            </a:r>
          </a:p>
          <a:p>
            <a:r>
              <a:rPr lang="fi-FI" b="1" dirty="0"/>
              <a:t>S2. </a:t>
            </a:r>
            <a:r>
              <a:rPr lang="fi-FI" dirty="0"/>
              <a:t>Luetaan ja kuunnellaan yhteisesti ja itse valittua lapsille ja nuorille suunnattua kirjallisuutta, myös kokonaisia teoksia. Harjoitellaan käyttämään aiemmin opittuja kirjallisuuden käsitteitä. </a:t>
            </a:r>
          </a:p>
          <a:p>
            <a:pPr marL="0" indent="0">
              <a:buNone/>
            </a:pPr>
            <a:r>
              <a:rPr lang="fi-FI" b="1" dirty="0" smtClean="0"/>
              <a:t>		L1</a:t>
            </a:r>
            <a:r>
              <a:rPr lang="fi-FI" b="1" dirty="0"/>
              <a:t>, L4, </a:t>
            </a:r>
            <a:r>
              <a:rPr lang="fi-FI" b="1" dirty="0" smtClean="0"/>
              <a:t>L5</a:t>
            </a:r>
            <a:endParaRPr lang="fi-FI" dirty="0"/>
          </a:p>
          <a:p>
            <a:endParaRPr lang="fi-FI" dirty="0"/>
          </a:p>
        </p:txBody>
      </p:sp>
    </p:spTree>
    <p:extLst>
      <p:ext uri="{BB962C8B-B14F-4D97-AF65-F5344CB8AC3E}">
        <p14:creationId xmlns:p14="http://schemas.microsoft.com/office/powerpoint/2010/main" val="18704031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71919"/>
            <a:ext cx="10827981" cy="7191909"/>
          </a:xfrm>
        </p:spPr>
        <p:txBody>
          <a:bodyPr>
            <a:normAutofit fontScale="55000" lnSpcReduction="20000"/>
          </a:bodyPr>
          <a:lstStyle/>
          <a:p>
            <a:pPr marL="0" indent="0">
              <a:buNone/>
            </a:pPr>
            <a:r>
              <a:rPr lang="fi-FI" sz="3300" b="1" dirty="0"/>
              <a:t>6. </a:t>
            </a:r>
            <a:r>
              <a:rPr lang="fi-FI" sz="3300" b="1" dirty="0" smtClean="0"/>
              <a:t>luokka</a:t>
            </a:r>
            <a:r>
              <a:rPr lang="fi-FI" sz="3300" dirty="0"/>
              <a:t> </a:t>
            </a:r>
          </a:p>
          <a:p>
            <a:r>
              <a:rPr lang="fi-FI" sz="2500" b="1" dirty="0"/>
              <a:t>T5. </a:t>
            </a:r>
            <a:r>
              <a:rPr lang="fi-FI" sz="2500" dirty="0"/>
              <a:t>Ohjata oppilasta sujuvoittamaan lukutaitoaan ja käyttämään tekstien ymmärtämisen strategioita sekä tarkkailemaan ja arvioimaan omaa lukemistaan.</a:t>
            </a:r>
          </a:p>
          <a:p>
            <a:r>
              <a:rPr lang="fi-FI" sz="2500" b="1" dirty="0"/>
              <a:t>S2. </a:t>
            </a:r>
            <a:r>
              <a:rPr lang="fi-FI" sz="2500" dirty="0"/>
              <a:t>Harjoitellaan erilaisten tekstien, kuten kaunokirjallisuuden, tietotekstien ja kuvaa ja tekstiä yhdistävien mediatekstien, sujuvaa lukemista. Opetellaan tilanteeseen ja tavoitteeseen sopivia tekstinymmärtämisen strategioita ja ajattelutaitoja. </a:t>
            </a:r>
          </a:p>
          <a:p>
            <a:pPr marL="0" indent="0">
              <a:buNone/>
            </a:pPr>
            <a:r>
              <a:rPr lang="fi-FI" sz="2500" b="1" dirty="0" smtClean="0"/>
              <a:t>		L1</a:t>
            </a:r>
            <a:r>
              <a:rPr lang="fi-FI" sz="2500" b="1" dirty="0"/>
              <a:t>, L4, </a:t>
            </a:r>
            <a:r>
              <a:rPr lang="fi-FI" sz="2500" b="1" dirty="0" smtClean="0"/>
              <a:t>L5</a:t>
            </a:r>
            <a:r>
              <a:rPr lang="fi-FI" sz="2500" dirty="0"/>
              <a:t>	</a:t>
            </a:r>
          </a:p>
          <a:p>
            <a:r>
              <a:rPr lang="fi-FI" sz="2500" b="1" dirty="0"/>
              <a:t>T6. </a:t>
            </a:r>
            <a:r>
              <a:rPr lang="fi-FI" sz="2500" dirty="0"/>
              <a:t>Opastaa oppilasta kehittämään monimuotoisten tekstien erittelyn, arvioinnin ja tulkitsemisen taitoja ja laajentamaan sana- ja käsitevarantoaan sekä edistämään ajattelutaitojaan.</a:t>
            </a:r>
          </a:p>
          <a:p>
            <a:r>
              <a:rPr lang="fi-FI" sz="2500" b="1" dirty="0"/>
              <a:t>S2. </a:t>
            </a:r>
            <a:r>
              <a:rPr lang="fi-FI" sz="2500" dirty="0"/>
              <a:t>Tutustutaan tekstin tulkintaan tutkimalla ja vertailemalla erilaisia tekstejä. Harjoitellaan selittämään, vertailemaan ja pohtimaan sanojen, synonyymien, sanontojen, kielikuvien ja käsitteiden merkityksiä ja niiden hierarkioita. Luokitellaan sanoja eri sanaluokkiin ja opetellaan verbien taivuttamista persoona- ja aikamuodoissa sekä pohditaan, millaisia merkityksiä eri sijamuodot sisältävät. Laajennetaan oppilaiden tietoja kielen piirteistä erilaisia tekstejä tutkimalla. Opitaan tunnistamaan kertovia, kuvaavia, ohjaavia ja yksinkertaisia kantaaottavia tekstejä.  </a:t>
            </a:r>
          </a:p>
          <a:p>
            <a:pPr marL="0" indent="0">
              <a:buNone/>
            </a:pPr>
            <a:r>
              <a:rPr lang="fi-FI" sz="2500" b="1" dirty="0" smtClean="0"/>
              <a:t>		L1</a:t>
            </a:r>
            <a:r>
              <a:rPr lang="fi-FI" sz="2500" b="1" dirty="0"/>
              <a:t>, L2, L4, </a:t>
            </a:r>
            <a:r>
              <a:rPr lang="fi-FI" sz="2500" b="1" dirty="0" smtClean="0"/>
              <a:t>L5</a:t>
            </a:r>
            <a:endParaRPr lang="fi-FI" sz="2500" dirty="0"/>
          </a:p>
          <a:p>
            <a:r>
              <a:rPr lang="fi-FI" sz="2500" b="1" dirty="0"/>
              <a:t>T7. </a:t>
            </a:r>
            <a:r>
              <a:rPr lang="fi-FI" sz="2500" dirty="0"/>
              <a:t>Ohjata oppilasta tiedonhankintaan, monipuolisten tiedonlähteiden käyttöön ja tiedon luotettavuuden arviointiin.</a:t>
            </a:r>
          </a:p>
          <a:p>
            <a:r>
              <a:rPr lang="fi-FI" sz="2500" b="1" dirty="0"/>
              <a:t>S2. </a:t>
            </a:r>
            <a:r>
              <a:rPr lang="fi-FI" sz="2500" dirty="0"/>
              <a:t>Etsitään tietoa eri lähteistä ja laajennetaan tietämystä luetun avulla. Harjoitellaan arvioimaan tekstien ja lähteiden luotettavuutta. </a:t>
            </a:r>
          </a:p>
          <a:p>
            <a:pPr marL="0" indent="0">
              <a:buNone/>
            </a:pPr>
            <a:r>
              <a:rPr lang="fi-FI" sz="2500" b="1" dirty="0" smtClean="0"/>
              <a:t>		L1</a:t>
            </a:r>
            <a:r>
              <a:rPr lang="fi-FI" sz="2500" b="1" dirty="0"/>
              <a:t>, L4, </a:t>
            </a:r>
            <a:r>
              <a:rPr lang="fi-FI" sz="2500" b="1" dirty="0" smtClean="0"/>
              <a:t>L5</a:t>
            </a:r>
            <a:endParaRPr lang="fi-FI" sz="2500" dirty="0"/>
          </a:p>
          <a:p>
            <a:r>
              <a:rPr lang="fi-FI" sz="2500" b="1" dirty="0"/>
              <a:t>T8. </a:t>
            </a:r>
            <a:r>
              <a:rPr lang="fi-FI" sz="2500" dirty="0"/>
              <a:t>Kannustaa oppilasta kehittämään kirjallisuudentuntemusta ja kiinnostustaan lapsille ja nuorille tarkoitettua kirjallisuutta, media- ja muita tekstejä kohtaan, luomalla mahdollisuuksia myönteisiin lukukokemuksiin ja -elämyksiin, tiedonhalun tyydyttämiseen sekä lukukokemusten jakamiseen, myös monimediaisissa ympäristöissä.</a:t>
            </a:r>
          </a:p>
          <a:p>
            <a:r>
              <a:rPr lang="fi-FI" sz="2500" b="1" dirty="0"/>
              <a:t>S2. </a:t>
            </a:r>
            <a:r>
              <a:rPr lang="fi-FI" sz="2500" dirty="0"/>
              <a:t>Luetaan ja kuunnellaan yhteisesti ja itse valittua lapsille ja nuorille suunnattua kirjallisuutta. Osataan käyttää kirjallisuuden käsitteitä, esimerkiksi kertoja, päähenkilö, sivuhenkilö, tapahtumapaikka, tapahtuma-aika, juoni, aihe ja teema. Jaetaan kokemuksia myös monimediaisessa ympäristössä.</a:t>
            </a:r>
          </a:p>
          <a:p>
            <a:pPr marL="0" indent="0">
              <a:buNone/>
            </a:pPr>
            <a:r>
              <a:rPr lang="fi-FI" sz="2500" b="1" dirty="0" smtClean="0"/>
              <a:t>		L1</a:t>
            </a:r>
            <a:r>
              <a:rPr lang="fi-FI" sz="2500" b="1" dirty="0"/>
              <a:t>, L4, </a:t>
            </a:r>
            <a:r>
              <a:rPr lang="fi-FI" sz="2500" b="1" dirty="0" smtClean="0"/>
              <a:t>L5</a:t>
            </a:r>
            <a:endParaRPr lang="fi-FI" sz="2500" dirty="0"/>
          </a:p>
        </p:txBody>
      </p:sp>
    </p:spTree>
    <p:extLst>
      <p:ext uri="{BB962C8B-B14F-4D97-AF65-F5344CB8AC3E}">
        <p14:creationId xmlns:p14="http://schemas.microsoft.com/office/powerpoint/2010/main" val="6756180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
            <a:ext cx="11208125" cy="6858000"/>
          </a:xfrm>
        </p:spPr>
        <p:txBody>
          <a:bodyPr>
            <a:normAutofit fontScale="25000" lnSpcReduction="20000"/>
          </a:bodyPr>
          <a:lstStyle/>
          <a:p>
            <a:pPr marL="0" indent="0">
              <a:buNone/>
            </a:pPr>
            <a:r>
              <a:rPr lang="fi-FI" sz="6400" b="1" dirty="0" smtClean="0"/>
              <a:t>7</a:t>
            </a:r>
            <a:r>
              <a:rPr lang="fi-FI" sz="6400" b="1" dirty="0"/>
              <a:t>. </a:t>
            </a:r>
            <a:r>
              <a:rPr lang="fi-FI" sz="6400" b="1" dirty="0" smtClean="0"/>
              <a:t>luokka</a:t>
            </a:r>
            <a:endParaRPr lang="fi-FI" sz="6400" dirty="0"/>
          </a:p>
          <a:p>
            <a:r>
              <a:rPr lang="fi-FI" sz="5200" b="1" dirty="0"/>
              <a:t>T5. </a:t>
            </a:r>
            <a:r>
              <a:rPr lang="fi-FI" sz="5200" dirty="0"/>
              <a:t>Ohjata oppilasta kehittämään tekstien lukemisessa, ymmärtämisessä, tulkinnassa ja analysoimisessa tarvittavia strategioita ja metakognitiivisia taitoja sekä taitoa arvioida oman lukemisensa kehittämistarpeita.</a:t>
            </a:r>
          </a:p>
          <a:p>
            <a:r>
              <a:rPr lang="fi-FI" sz="5200" b="1" dirty="0"/>
              <a:t>S2. </a:t>
            </a:r>
            <a:r>
              <a:rPr lang="fi-FI" sz="5200" dirty="0"/>
              <a:t>Syvennetään tekstien tulkinnan taitoja lukemalla ja tutkimalla fiktiivisiä media- ja asiatekstejä eri muodoissaan: kaunokirjallisuutta, tietokirjallisuutta sekä erilaisia painetun, sähköisen ja audiovisuaalisen median tekstejä. Syvennetään tekstin ymmärtämisen strategioita ja seurataan lukutaidon kehittymistä. </a:t>
            </a:r>
          </a:p>
          <a:p>
            <a:pPr marL="0" indent="0">
              <a:buNone/>
            </a:pPr>
            <a:r>
              <a:rPr lang="fi-FI" sz="5200" b="1" dirty="0"/>
              <a:t>	L1, L2, </a:t>
            </a:r>
            <a:r>
              <a:rPr lang="fi-FI" sz="5200" b="1" dirty="0" smtClean="0"/>
              <a:t>L4</a:t>
            </a:r>
            <a:endParaRPr lang="fi-FI" sz="5200" dirty="0"/>
          </a:p>
          <a:p>
            <a:r>
              <a:rPr lang="fi-FI" sz="5200" b="1" dirty="0"/>
              <a:t>T6. </a:t>
            </a:r>
            <a:r>
              <a:rPr lang="fi-FI" sz="5200" dirty="0"/>
              <a:t>Tarjota oppilaalle monipuolisia mahdollisuuksia valita, käyttää, tulkita ja arvioida monimuotoisia kaunokirjallisia, asia- ja mediatekstejä.</a:t>
            </a:r>
          </a:p>
          <a:p>
            <a:r>
              <a:rPr lang="fi-FI" sz="5200" b="1" dirty="0"/>
              <a:t>S2. </a:t>
            </a:r>
            <a:r>
              <a:rPr lang="fi-FI" sz="5200" dirty="0"/>
              <a:t>Luetaan, tutkitaan ja tulkitaan erilaisia tekstejä.</a:t>
            </a:r>
          </a:p>
          <a:p>
            <a:pPr marL="0" indent="0">
              <a:buNone/>
            </a:pPr>
            <a:r>
              <a:rPr lang="fi-FI" sz="5200" b="1" dirty="0"/>
              <a:t>	L1, L2, L4, L5	</a:t>
            </a:r>
            <a:endParaRPr lang="fi-FI" sz="5200" dirty="0"/>
          </a:p>
          <a:p>
            <a:r>
              <a:rPr lang="fi-FI" sz="5200" b="1" dirty="0"/>
              <a:t>T7. </a:t>
            </a:r>
            <a:r>
              <a:rPr lang="fi-FI" sz="5200" dirty="0"/>
              <a:t>Ohjata oppilasta kehittämään erittelevää ja kriittistä lukutaitoa, harjaannuttaa oppilasta tekemään havaintoja teksteistä ja tulkitsemaan niitä tarkoituksenmukaisia käsitteitä käyttäen sekä vakiinnuttamaan ja laajentamaan sana- ja käsitevarantoa. </a:t>
            </a:r>
          </a:p>
          <a:p>
            <a:r>
              <a:rPr lang="fi-FI" sz="5200" b="1" dirty="0"/>
              <a:t>S2. </a:t>
            </a:r>
            <a:r>
              <a:rPr lang="fi-FI" sz="5200" dirty="0"/>
              <a:t>Tutustutaan erilaisiin pohtiviin, kantaa ottaviin ja ohjaaviin teksteihin sekä niiden vaikutuskeinoihin ja keskeisiin kielellisiin piirteisiin, kuten suoraan ja epäsuoraan esitykseen ja referointiin. Harjoitellaan kirjallisuuden analyysi- ja tulkintataitoja ja lisätään käsitteiden käyttöä tekstien tarkastelussa ja vertailussa. Palautetaan mieleen eri tekstilajeja. Pohditaan tekstien tarkoitusperiä ja kohderyhmiä ja esitetään kriittisen lukijan kysymyksiä.</a:t>
            </a:r>
          </a:p>
          <a:p>
            <a:pPr marL="0" indent="0">
              <a:buNone/>
            </a:pPr>
            <a:r>
              <a:rPr lang="fi-FI" sz="5200" b="1" dirty="0"/>
              <a:t>	L1, L2, L4</a:t>
            </a:r>
            <a:endParaRPr lang="fi-FI" sz="5200" dirty="0"/>
          </a:p>
          <a:p>
            <a:r>
              <a:rPr lang="fi-FI" sz="5200" b="1" dirty="0"/>
              <a:t> </a:t>
            </a:r>
            <a:r>
              <a:rPr lang="fi-FI" sz="5200" b="1" dirty="0" smtClean="0"/>
              <a:t>T8</a:t>
            </a:r>
            <a:r>
              <a:rPr lang="fi-FI" sz="5200" b="1" dirty="0"/>
              <a:t>. </a:t>
            </a:r>
            <a:r>
              <a:rPr lang="fi-FI" sz="5200" dirty="0"/>
              <a:t>Kannustaa oppilasta kehittämään taitoaan arvioida erilaisista lähteistä hankkimaansa tietoa ja käyttämään sitä tarkoituksenmukaisella tavalla.</a:t>
            </a:r>
          </a:p>
          <a:p>
            <a:r>
              <a:rPr lang="fi-FI" sz="5200" b="1" dirty="0"/>
              <a:t>S2. </a:t>
            </a:r>
            <a:r>
              <a:rPr lang="fi-FI" sz="5200" dirty="0"/>
              <a:t>Tutustutaan tiedonhaun vaiheisiin, erilaisiin tietolähteisiin ja arvioidaan niiden luotettavuutta.</a:t>
            </a:r>
          </a:p>
          <a:p>
            <a:pPr marL="0" indent="0">
              <a:buNone/>
            </a:pPr>
            <a:r>
              <a:rPr lang="fi-FI" sz="5200" b="1" dirty="0"/>
              <a:t>	L2, L4, L5, L6	</a:t>
            </a:r>
            <a:endParaRPr lang="fi-FI" sz="5200" dirty="0"/>
          </a:p>
          <a:p>
            <a:r>
              <a:rPr lang="fi-FI" sz="5200" b="1" dirty="0"/>
              <a:t>T9. </a:t>
            </a:r>
            <a:r>
              <a:rPr lang="fi-FI" sz="5200" dirty="0"/>
              <a:t>Kannustaa oppilasta laajentamaan kiinnostusta itselle uudenlaisia fiktiivisiä kirjallisuus- ja tekstilajityyppejä kohtaan ja monipuolistamaan luku- ja kuuntelu- ja katselukokemuksiaan ja niiden jakamisen keinoja sekä syventämään ymmärrystä fiktion keinoista.</a:t>
            </a:r>
          </a:p>
          <a:p>
            <a:r>
              <a:rPr lang="fi-FI" sz="5200" b="1" dirty="0"/>
              <a:t>S2. </a:t>
            </a:r>
            <a:r>
              <a:rPr lang="fi-FI" sz="5200" dirty="0"/>
              <a:t>Tutustutaan kuvaa, ääntä ja kirjoitusta yhdistäviin teksteihin ja niiden ilmaisutapoihin. Eläydytään luettuun, reflektoidaan omaa elämää luetun avulla ja jaetaan lukukokemuksia. Laajennetaan lukuharrastusta. Tunnistetaan ja tulkitaan kielen kuvallisuutta ja symboliikkaa ja syvennetään fiktion, kielen ja kerronnan keinojen tuntemusta.</a:t>
            </a:r>
          </a:p>
          <a:p>
            <a:pPr marL="0" indent="0">
              <a:buNone/>
            </a:pPr>
            <a:r>
              <a:rPr lang="fi-FI" sz="5200" b="1" dirty="0"/>
              <a:t>	L1, L2, L4, </a:t>
            </a:r>
            <a:r>
              <a:rPr lang="fi-FI" sz="5200" b="1" dirty="0" smtClean="0"/>
              <a:t>L5</a:t>
            </a:r>
            <a:endParaRPr lang="fi-FI" sz="5200" dirty="0"/>
          </a:p>
          <a:p>
            <a:endParaRPr lang="fi-FI" dirty="0"/>
          </a:p>
        </p:txBody>
      </p:sp>
    </p:spTree>
    <p:extLst>
      <p:ext uri="{BB962C8B-B14F-4D97-AF65-F5344CB8AC3E}">
        <p14:creationId xmlns:p14="http://schemas.microsoft.com/office/powerpoint/2010/main" val="2510663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
            <a:ext cx="10858804" cy="7253555"/>
          </a:xfrm>
        </p:spPr>
        <p:txBody>
          <a:bodyPr>
            <a:normAutofit fontScale="55000" lnSpcReduction="20000"/>
          </a:bodyPr>
          <a:lstStyle/>
          <a:p>
            <a:pPr marL="0" indent="0">
              <a:buNone/>
            </a:pPr>
            <a:r>
              <a:rPr lang="fi-FI" sz="4300" b="1" dirty="0"/>
              <a:t>8. </a:t>
            </a:r>
            <a:r>
              <a:rPr lang="fi-FI" sz="4300" b="1" dirty="0" smtClean="0"/>
              <a:t>luokka</a:t>
            </a:r>
            <a:endParaRPr lang="fi-FI" dirty="0"/>
          </a:p>
          <a:p>
            <a:r>
              <a:rPr lang="fi-FI" b="1" dirty="0"/>
              <a:t>T5. </a:t>
            </a:r>
            <a:r>
              <a:rPr lang="fi-FI" dirty="0"/>
              <a:t>Ohjata oppilasta kehittämään tekstien lukemisessa, ymmärtämisessä, tulkinnassa ja analysoimisessa tarvittavia strategioita ja metakognitiivisia taitoja sekä taitoa arvioida oman lukemisensa kehittämistarpeita.</a:t>
            </a:r>
          </a:p>
          <a:p>
            <a:r>
              <a:rPr lang="fi-FI" b="1" dirty="0"/>
              <a:t>S2. </a:t>
            </a:r>
            <a:r>
              <a:rPr lang="fi-FI" dirty="0"/>
              <a:t>Syvennetään tekstien tulkinnan taitoja lukemalla ja tutkimalla fiktiivisiä media- ja asiatekstejä eri muodoissaan: kaunokirjallisuutta, tietokirjallisuutta sekä erilaisia painetun, sähköisen ja audiovisuaalisen median tekstejä. Syvennetään tekstin ymmärtämisen strategioita ja seurataan lukutaidon kehittymistä.</a:t>
            </a:r>
          </a:p>
          <a:p>
            <a:pPr marL="0" indent="0">
              <a:buNone/>
            </a:pPr>
            <a:r>
              <a:rPr lang="fi-FI" b="1" dirty="0"/>
              <a:t>	L1, L2, </a:t>
            </a:r>
            <a:r>
              <a:rPr lang="fi-FI" b="1" dirty="0" smtClean="0"/>
              <a:t>L4</a:t>
            </a:r>
            <a:endParaRPr lang="fi-FI" dirty="0"/>
          </a:p>
          <a:p>
            <a:r>
              <a:rPr lang="fi-FI" b="1" dirty="0"/>
              <a:t>T6. </a:t>
            </a:r>
            <a:r>
              <a:rPr lang="fi-FI" dirty="0"/>
              <a:t>Tarjota oppilaalle monipuolisia mahdollisuuksia valita, käyttää, tulkita ja arvioida monimuotoisia kaunokirjallisia, asia- ja mediatekstejä.</a:t>
            </a:r>
          </a:p>
          <a:p>
            <a:r>
              <a:rPr lang="fi-FI" b="1" dirty="0"/>
              <a:t>S2. </a:t>
            </a:r>
            <a:r>
              <a:rPr lang="fi-FI" dirty="0"/>
              <a:t>Luetaan, tutkitaan ja tulkitaan erilaisia tekstejä.</a:t>
            </a:r>
          </a:p>
          <a:p>
            <a:pPr marL="0" indent="0">
              <a:buNone/>
            </a:pPr>
            <a:r>
              <a:rPr lang="fi-FI" b="1" dirty="0"/>
              <a:t>	L1, L2, L4, L5	</a:t>
            </a:r>
            <a:endParaRPr lang="fi-FI" dirty="0"/>
          </a:p>
          <a:p>
            <a:r>
              <a:rPr lang="fi-FI" b="1" dirty="0"/>
              <a:t>T7. </a:t>
            </a:r>
            <a:r>
              <a:rPr lang="fi-FI" dirty="0"/>
              <a:t>Ohjata oppilasta kehittämään erittelevää ja kriittistä lukutaitoa, harjaannuttaa oppilasta tekemään havaintoja teksteistä ja tulkitsemaan niitä tarkoituksenmukaisia käsitteitä käyttäen sekä vakiinnuttamaan ja laajentamaan sana- ja käsitevarantoa. </a:t>
            </a:r>
          </a:p>
          <a:p>
            <a:r>
              <a:rPr lang="fi-FI" b="1" dirty="0"/>
              <a:t>S2. </a:t>
            </a:r>
            <a:r>
              <a:rPr lang="fi-FI" dirty="0"/>
              <a:t>Tutustutaan erilaisiin pohtiviin, kantaa ottaviin ja ohjaaviin teksteihin sekä niiden vaikutuskeinoihin ja keskeisiin kielellisiin piirteisiin, kuten suoraan ja epäsuoraan esitykseen, referointiin, mielipiteen ja faktan erottamiseen, suostuttelun, varmuusasteiden, asenteiden ja affektiivisuuden ilmaisuun. Harjoitellaan kirjallisuuden analyysi- ja tulkintataitoja ja lisätään käsitteiden käyttöä tekstien tarkastelussa ja vertailussa. Palautetaan mieleen tuttuja tekstilajeja ja tutustutaan uusiin. Pohditaan tekstien tarkoitusperiä ja kohderyhmiä ja esitetään kriittisen lukijan kysymyksiä.</a:t>
            </a:r>
          </a:p>
          <a:p>
            <a:pPr marL="0" indent="0">
              <a:buNone/>
            </a:pPr>
            <a:r>
              <a:rPr lang="fi-FI" b="1" dirty="0"/>
              <a:t>	L1, L2, </a:t>
            </a:r>
            <a:r>
              <a:rPr lang="fi-FI" b="1" dirty="0" smtClean="0"/>
              <a:t>L4</a:t>
            </a:r>
            <a:endParaRPr lang="fi-FI" dirty="0"/>
          </a:p>
          <a:p>
            <a:r>
              <a:rPr lang="fi-FI" b="1" dirty="0"/>
              <a:t>T8. </a:t>
            </a:r>
            <a:r>
              <a:rPr lang="fi-FI" dirty="0"/>
              <a:t>Kannustaa oppilasta kehittämään taitoaan arvioida erilaisista lähteistä hankkimaansa tietoa ja käyttämään sitä tarkoituksenmukaisella tavalla.</a:t>
            </a:r>
          </a:p>
          <a:p>
            <a:r>
              <a:rPr lang="fi-FI" b="1" dirty="0"/>
              <a:t>S2. </a:t>
            </a:r>
            <a:r>
              <a:rPr lang="fi-FI" dirty="0"/>
              <a:t>Harjoitellaan tiedonhaun vaiheita, käytetään erilaisia tietolähteitä ja arvioidaan niiden luotettavuutta.</a:t>
            </a:r>
          </a:p>
          <a:p>
            <a:pPr marL="0" indent="0">
              <a:buNone/>
            </a:pPr>
            <a:r>
              <a:rPr lang="fi-FI" b="1" dirty="0"/>
              <a:t>	L2, L4, L5, L6	</a:t>
            </a:r>
            <a:endParaRPr lang="fi-FI" dirty="0"/>
          </a:p>
          <a:p>
            <a:r>
              <a:rPr lang="fi-FI" b="1" dirty="0"/>
              <a:t>T9. </a:t>
            </a:r>
            <a:r>
              <a:rPr lang="fi-FI" dirty="0"/>
              <a:t>Kannustaa oppilasta laajentamaan kiinnostusta itselle uudenlaisia fiktiivisiä kirjallisuus- ja tekstilajityyppejä kohtaan ja monipuolistamaan luku- ja kuuntelu- ja katselukokemuksiaan ja niiden jakamisen keinoja sekä syventämään ymmärrystä fiktion keinoista.</a:t>
            </a:r>
          </a:p>
          <a:p>
            <a:r>
              <a:rPr lang="fi-FI" b="1" dirty="0"/>
              <a:t>S2. </a:t>
            </a:r>
            <a:r>
              <a:rPr lang="fi-FI" dirty="0"/>
              <a:t>Tutustutaan kuvaa, ääntä ja kirjoitusta yhdistäviin teksteihin ja niiden ilmaisutapoihin. Eläydytään luettuun, reflektoidaan omaa elämää luetun avulla ja jaetaan lukukokemuksia. Laajennetaan lukuharrastusta nuortenkirjallisuudesta yleiseen </a:t>
            </a:r>
            <a:r>
              <a:rPr lang="fi-FI" dirty="0" err="1"/>
              <a:t>kauno-</a:t>
            </a:r>
            <a:r>
              <a:rPr lang="fi-FI" dirty="0"/>
              <a:t> ja tietokirjallisuuteen. Tunnistetaan ja tulkitaan kielen kuvallisuutta ja symboliikkaa ja syvennetään fiktion, kielen ja kerronnan keinojen tuntemusta.</a:t>
            </a:r>
          </a:p>
          <a:p>
            <a:pPr marL="0" indent="0">
              <a:buNone/>
            </a:pPr>
            <a:r>
              <a:rPr lang="fi-FI" b="1" dirty="0"/>
              <a:t>	L1, L2, L4, L5</a:t>
            </a:r>
            <a:endParaRPr lang="fi-FI" dirty="0"/>
          </a:p>
        </p:txBody>
      </p:sp>
    </p:spTree>
    <p:extLst>
      <p:ext uri="{BB962C8B-B14F-4D97-AF65-F5344CB8AC3E}">
        <p14:creationId xmlns:p14="http://schemas.microsoft.com/office/powerpoint/2010/main" val="78358818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84841"/>
            <a:ext cx="10910175" cy="7013541"/>
          </a:xfrm>
        </p:spPr>
        <p:txBody>
          <a:bodyPr>
            <a:normAutofit fontScale="47500" lnSpcReduction="20000"/>
          </a:bodyPr>
          <a:lstStyle/>
          <a:p>
            <a:pPr marL="0" indent="0">
              <a:buNone/>
            </a:pPr>
            <a:r>
              <a:rPr lang="fi-FI" sz="4300" b="1" dirty="0"/>
              <a:t>9. </a:t>
            </a:r>
            <a:r>
              <a:rPr lang="fi-FI" sz="4300" b="1" dirty="0" smtClean="0"/>
              <a:t>luokka</a:t>
            </a:r>
            <a:r>
              <a:rPr lang="fi-FI" sz="4300" b="1" dirty="0"/>
              <a:t> </a:t>
            </a:r>
            <a:endParaRPr lang="fi-FI" sz="4300" dirty="0"/>
          </a:p>
          <a:p>
            <a:r>
              <a:rPr lang="fi-FI" sz="2500" b="1" dirty="0"/>
              <a:t>T5. </a:t>
            </a:r>
            <a:r>
              <a:rPr lang="fi-FI" sz="2500" dirty="0"/>
              <a:t>Ohjata oppilasta kehittämään tekstien lukemisessa, ymmärtämisessä, tulkinnassa ja analysoimisessa tarvittavia strategioita ja metakognitiivisia taitoja sekä taitoa arvioida oman lukemisensa kehittämistarpeita.</a:t>
            </a:r>
          </a:p>
          <a:p>
            <a:r>
              <a:rPr lang="fi-FI" sz="2500" b="1" dirty="0"/>
              <a:t>S2. </a:t>
            </a:r>
            <a:r>
              <a:rPr lang="fi-FI" sz="2500" dirty="0"/>
              <a:t>Syvennetään tekstien tulkinnan taitoja lukemalla ja tutkimalla fiktiivisiä media- ja asiatekstejä eri muodoissaan: kaunokirjallisuutta, tietokirjallisuutta sekä erilaisia painetun, sähköisen ja audiovisuaalisen median tekstejä. Syvennetään tekstin ymmärtämisen strategioita ja seurataan lukutaidon kehittymistä.</a:t>
            </a:r>
          </a:p>
          <a:p>
            <a:pPr marL="0" indent="0">
              <a:buNone/>
            </a:pPr>
            <a:r>
              <a:rPr lang="fi-FI" sz="2500" b="1" dirty="0"/>
              <a:t>	L1, L2, </a:t>
            </a:r>
            <a:r>
              <a:rPr lang="fi-FI" sz="2500" b="1" dirty="0" smtClean="0"/>
              <a:t>L4</a:t>
            </a:r>
            <a:endParaRPr lang="fi-FI" sz="2500" dirty="0"/>
          </a:p>
          <a:p>
            <a:r>
              <a:rPr lang="fi-FI" sz="2500" b="1" dirty="0"/>
              <a:t>T6. </a:t>
            </a:r>
            <a:r>
              <a:rPr lang="fi-FI" sz="2500" dirty="0"/>
              <a:t>Tarjota oppilaalle monipuolisia mahdollisuuksia valita, käyttää, tulkita ja arvioida monimuotoisia kaunokirjallisia, asia- ja mediatekstejä.</a:t>
            </a:r>
          </a:p>
          <a:p>
            <a:r>
              <a:rPr lang="fi-FI" sz="2500" b="1" dirty="0"/>
              <a:t>S2. </a:t>
            </a:r>
            <a:r>
              <a:rPr lang="fi-FI" sz="2500" dirty="0"/>
              <a:t>Luetaan, tutkitaan ja tulkitaan erilaisia tekstejä.</a:t>
            </a:r>
          </a:p>
          <a:p>
            <a:pPr marL="0" indent="0">
              <a:buNone/>
            </a:pPr>
            <a:r>
              <a:rPr lang="fi-FI" sz="2500" b="1" dirty="0"/>
              <a:t>	L1, L2, L4, L5	</a:t>
            </a:r>
            <a:endParaRPr lang="fi-FI" sz="2500" dirty="0"/>
          </a:p>
          <a:p>
            <a:r>
              <a:rPr lang="fi-FI" sz="2500" b="1" dirty="0"/>
              <a:t>T7. </a:t>
            </a:r>
            <a:r>
              <a:rPr lang="fi-FI" sz="2500" dirty="0"/>
              <a:t>Ohjata oppilasta kehittämään erittelevää ja kriittistä lukutaitoa, harjaannuttaa oppilasta tekemään havaintoja teksteistä ja tulkitsemaan niitä tarkoituksenmukaisia käsitteitä käyttäen sekä vakiinnuttamaan ja laajentamaan sana- ja käsitevarantoa. </a:t>
            </a:r>
          </a:p>
          <a:p>
            <a:r>
              <a:rPr lang="fi-FI" sz="2500" b="1" dirty="0"/>
              <a:t>S2. </a:t>
            </a:r>
            <a:r>
              <a:rPr lang="fi-FI" sz="2500" dirty="0"/>
              <a:t>Tutustutaan erilaisiin pohtiviin, kantaa ottaviin ja ohjaaviin teksteihin sekä niiden vaikutuskeinoihin ja keskeisiin kielellisiin piirteisiin. Syvennetään aiemmin opittua ja tutustutaan asioiden välisten suhteiden osoittamisen perustelukeinoihin ja retorisiin keinoihin. Harjoitellaan kirjallisuuden analyysi- ja tulkintataitoja ja lisätään käsitteiden käyttöä tekstien tarkastelussa ja vertailussa. Osataan tekstien tulkinnassa soveltaa aiemmin opittuja tekstilajitaitoja. Pohditaan tekstien tarkoitusperiä ja kohderyhmiä ja esitetään kriittisen lukijan kysymyksiä.</a:t>
            </a:r>
          </a:p>
          <a:p>
            <a:pPr marL="0" indent="0">
              <a:buNone/>
            </a:pPr>
            <a:r>
              <a:rPr lang="fi-FI" sz="2500" b="1" dirty="0"/>
              <a:t>	L1, L2, L4</a:t>
            </a:r>
            <a:endParaRPr lang="fi-FI" sz="2500" dirty="0"/>
          </a:p>
          <a:p>
            <a:r>
              <a:rPr lang="fi-FI" sz="2500" b="1" dirty="0"/>
              <a:t> </a:t>
            </a:r>
            <a:r>
              <a:rPr lang="fi-FI" sz="2500" b="1" dirty="0" smtClean="0"/>
              <a:t>T8</a:t>
            </a:r>
            <a:r>
              <a:rPr lang="fi-FI" sz="2500" b="1" dirty="0"/>
              <a:t>. </a:t>
            </a:r>
            <a:r>
              <a:rPr lang="fi-FI" sz="2500" dirty="0"/>
              <a:t>Kannustaa oppilasta kehittämään taitoaan arvioida erilaisista lähteistä hankkimaansa tietoa ja käyttämään sitä tarkoituksenmukaisella tavalla.</a:t>
            </a:r>
          </a:p>
          <a:p>
            <a:r>
              <a:rPr lang="fi-FI" sz="2500" b="1" dirty="0"/>
              <a:t>S2. </a:t>
            </a:r>
            <a:r>
              <a:rPr lang="fi-FI" sz="2500" dirty="0"/>
              <a:t>Osataan hakea tietoa erilaisista tietolähteistä ja arvioida lähteiden ja tiedon luotettavuutta.</a:t>
            </a:r>
          </a:p>
          <a:p>
            <a:pPr marL="0" indent="0">
              <a:buNone/>
            </a:pPr>
            <a:r>
              <a:rPr lang="fi-FI" sz="2500" b="1" dirty="0"/>
              <a:t>	L2, L4, L5, L6	</a:t>
            </a:r>
            <a:endParaRPr lang="fi-FI" sz="2500" dirty="0"/>
          </a:p>
          <a:p>
            <a:r>
              <a:rPr lang="fi-FI" sz="2500" b="1" dirty="0"/>
              <a:t>T9. </a:t>
            </a:r>
            <a:r>
              <a:rPr lang="fi-FI" sz="2500" dirty="0"/>
              <a:t>Kannustaa oppilasta laajentamaan kiinnostusta itselle uudenlaisia fiktiivisiä kirjallisuus- ja tekstilajityyppejä kohtaan ja monipuolistamaan luku- ja kuuntelu- ja katselukokemuksiaan ja niiden jakamisen keinoja sekä syventämään ymmärrystä fiktion keinoista.</a:t>
            </a:r>
          </a:p>
          <a:p>
            <a:r>
              <a:rPr lang="fi-FI" sz="2500" b="1" dirty="0"/>
              <a:t>S2. </a:t>
            </a:r>
            <a:r>
              <a:rPr lang="fi-FI" sz="2500" dirty="0"/>
              <a:t>Tutustutaan kuvaa, ääntä ja kirjoitusta yhdistäviin teksteihin ja niiden ilmaisutapoihin. Eläydytään luettuun, reflektoidaan omaa elämää luetun avulla ja jaetaan lukukokemuksia. Laajennetaan lukuharrastusta nuortenkirjallisuudesta yleiseen </a:t>
            </a:r>
            <a:r>
              <a:rPr lang="fi-FI" sz="2500" dirty="0" err="1"/>
              <a:t>kauno-</a:t>
            </a:r>
            <a:r>
              <a:rPr lang="fi-FI" sz="2500" dirty="0"/>
              <a:t> ja tietokirjallisuuteen. Tunnistetaan ja tulkitaan kielen kuvallisuutta ja symboliikkaa ja syvennetään fiktion, kielen ja kerronnan keinojen tuntemusta.</a:t>
            </a:r>
          </a:p>
          <a:p>
            <a:pPr marL="0" indent="0">
              <a:buNone/>
            </a:pPr>
            <a:r>
              <a:rPr lang="fi-FI" sz="2500" b="1" dirty="0"/>
              <a:t>	L1, L2, L4, </a:t>
            </a:r>
            <a:r>
              <a:rPr lang="fi-FI" sz="2500" b="1" dirty="0" smtClean="0"/>
              <a:t>L5</a:t>
            </a:r>
            <a:br>
              <a:rPr lang="fi-FI" sz="2500" b="1" dirty="0" smtClean="0"/>
            </a:br>
            <a:endParaRPr lang="fi-FI" sz="2500" dirty="0"/>
          </a:p>
        </p:txBody>
      </p:sp>
    </p:spTree>
    <p:extLst>
      <p:ext uri="{BB962C8B-B14F-4D97-AF65-F5344CB8AC3E}">
        <p14:creationId xmlns:p14="http://schemas.microsoft.com/office/powerpoint/2010/main" val="11393837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141413" y="618517"/>
            <a:ext cx="9905998" cy="6131603"/>
          </a:xfrm>
        </p:spPr>
        <p:txBody>
          <a:bodyPr>
            <a:normAutofit/>
          </a:bodyPr>
          <a:lstStyle/>
          <a:p>
            <a:r>
              <a:rPr lang="fi-FI" dirty="0" smtClean="0"/>
              <a:t>        </a:t>
            </a:r>
            <a:br>
              <a:rPr lang="fi-FI" dirty="0" smtClean="0"/>
            </a:br>
            <a:r>
              <a:rPr lang="fi-FI" dirty="0"/>
              <a:t>	</a:t>
            </a:r>
            <a:r>
              <a:rPr lang="fi-FI" sz="4400" b="1" dirty="0" smtClean="0"/>
              <a:t>Tekstien tuottaminen eri </a:t>
            </a:r>
            <a:br>
              <a:rPr lang="fi-FI" sz="4400" b="1" dirty="0" smtClean="0"/>
            </a:br>
            <a:r>
              <a:rPr lang="fi-FI" sz="4400" b="1" dirty="0"/>
              <a:t/>
            </a:r>
            <a:br>
              <a:rPr lang="fi-FI" sz="4400" b="1" dirty="0"/>
            </a:br>
            <a:r>
              <a:rPr lang="fi-FI" sz="4400" b="1" dirty="0" smtClean="0"/>
              <a:t>		vuosiluokilla</a:t>
            </a:r>
            <a:br>
              <a:rPr lang="fi-FI" sz="4400" b="1" dirty="0" smtClean="0"/>
            </a:br>
            <a:r>
              <a:rPr lang="fi-FI" sz="4400" b="1" dirty="0"/>
              <a:t> </a:t>
            </a:r>
            <a:r>
              <a:rPr lang="fi-FI" sz="4400" b="1" dirty="0" smtClean="0"/>
              <a:t>                </a:t>
            </a:r>
            <a:br>
              <a:rPr lang="fi-FI" sz="4400" b="1" dirty="0" smtClean="0"/>
            </a:br>
            <a:r>
              <a:rPr lang="fi-FI" sz="4400" b="1" dirty="0" smtClean="0"/>
              <a:t> 		(vuosiluokat 1.-9.)</a:t>
            </a:r>
            <a:br>
              <a:rPr lang="fi-FI" sz="4400" b="1" dirty="0" smtClean="0"/>
            </a:br>
            <a:r>
              <a:rPr lang="fi-FI" sz="4400" b="1" dirty="0"/>
              <a:t/>
            </a:r>
            <a:br>
              <a:rPr lang="fi-FI" sz="4400" b="1" dirty="0"/>
            </a:br>
            <a:r>
              <a:rPr lang="fi-FI" dirty="0" smtClean="0"/>
              <a:t/>
            </a:r>
            <a:br>
              <a:rPr lang="fi-FI" dirty="0" smtClean="0"/>
            </a:br>
            <a:r>
              <a:rPr lang="fi-FI" dirty="0"/>
              <a:t/>
            </a:r>
            <a:br>
              <a:rPr lang="fi-FI" dirty="0"/>
            </a:br>
            <a:endParaRPr lang="fi-FI" dirty="0"/>
          </a:p>
        </p:txBody>
      </p:sp>
    </p:spTree>
    <p:extLst>
      <p:ext uri="{BB962C8B-B14F-4D97-AF65-F5344CB8AC3E}">
        <p14:creationId xmlns:p14="http://schemas.microsoft.com/office/powerpoint/2010/main" val="15491250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225485" y="164387"/>
            <a:ext cx="10519545" cy="6693613"/>
          </a:xfrm>
        </p:spPr>
        <p:txBody>
          <a:bodyPr>
            <a:normAutofit fontScale="70000" lnSpcReduction="20000"/>
          </a:bodyPr>
          <a:lstStyle/>
          <a:p>
            <a:endParaRPr lang="fi-FI" dirty="0"/>
          </a:p>
          <a:p>
            <a:pPr marL="0" indent="0">
              <a:buNone/>
            </a:pPr>
            <a:r>
              <a:rPr lang="fi-FI" sz="5600" b="1" dirty="0"/>
              <a:t>1. </a:t>
            </a:r>
            <a:r>
              <a:rPr lang="fi-FI" sz="5600" b="1" dirty="0" smtClean="0"/>
              <a:t>luokka</a:t>
            </a:r>
            <a:endParaRPr lang="fi-FI" dirty="0"/>
          </a:p>
          <a:p>
            <a:r>
              <a:rPr lang="fi-FI" b="1" dirty="0"/>
              <a:t>T9. </a:t>
            </a:r>
            <a:r>
              <a:rPr lang="fi-FI" dirty="0"/>
              <a:t>Rohkaistaan ja innostetaan oppilasta kertomaan tarinoita ja mielipiteitä sekä kuvaamaan kokemuksiaan puhumalla ja kuvien avulla.</a:t>
            </a:r>
          </a:p>
          <a:p>
            <a:r>
              <a:rPr lang="fi-FI" b="1" dirty="0"/>
              <a:t>S3. </a:t>
            </a:r>
            <a:r>
              <a:rPr lang="fi-FI" dirty="0"/>
              <a:t>Harjoitellaan käyttämään mielikuvitusta, kertomaan tarinoita ja mielipiteitä ja kuvaamaan omia kokemuksia, havaintoja ja ajatuksia puhumalla ja kuvien avulla yksin ja yhdessä.</a:t>
            </a:r>
          </a:p>
          <a:p>
            <a:pPr marL="0" indent="0">
              <a:buNone/>
            </a:pPr>
            <a:r>
              <a:rPr lang="fi-FI" b="1" dirty="0" smtClean="0"/>
              <a:t>		L1</a:t>
            </a:r>
            <a:r>
              <a:rPr lang="fi-FI" b="1" dirty="0"/>
              <a:t>, L4, L5, </a:t>
            </a:r>
            <a:r>
              <a:rPr lang="fi-FI" b="1" dirty="0" smtClean="0"/>
              <a:t>L7</a:t>
            </a:r>
            <a:endParaRPr lang="fi-FI" dirty="0"/>
          </a:p>
          <a:p>
            <a:r>
              <a:rPr lang="fi-FI" b="1" dirty="0"/>
              <a:t>T10. </a:t>
            </a:r>
            <a:r>
              <a:rPr lang="fi-FI" dirty="0"/>
              <a:t>Tutustutaan ja harjoitellaan tunnistamaan yksinkertaisia kertovia, kuvaavia ja muita tekstejä, myös monimediaisissa ympäristöissä.</a:t>
            </a:r>
          </a:p>
          <a:p>
            <a:r>
              <a:rPr lang="fi-FI" b="1" dirty="0"/>
              <a:t>S3. </a:t>
            </a:r>
            <a:r>
              <a:rPr lang="fi-FI" dirty="0"/>
              <a:t>Tutustutaan kertoviin ja kuvaaviin teksteihin. </a:t>
            </a:r>
            <a:endParaRPr lang="fi-FI" dirty="0" smtClean="0"/>
          </a:p>
          <a:p>
            <a:pPr marL="0" indent="0">
              <a:buNone/>
            </a:pPr>
            <a:r>
              <a:rPr lang="fi-FI" b="1" dirty="0"/>
              <a:t>	</a:t>
            </a:r>
            <a:r>
              <a:rPr lang="fi-FI" b="1" dirty="0" smtClean="0"/>
              <a:t>	L2</a:t>
            </a:r>
            <a:r>
              <a:rPr lang="fi-FI" b="1" dirty="0"/>
              <a:t>, L4, </a:t>
            </a:r>
            <a:r>
              <a:rPr lang="fi-FI" b="1" dirty="0" smtClean="0"/>
              <a:t>L5</a:t>
            </a:r>
            <a:endParaRPr lang="fi-FI" dirty="0"/>
          </a:p>
          <a:p>
            <a:r>
              <a:rPr lang="fi-FI" b="1" dirty="0"/>
              <a:t>T11.</a:t>
            </a:r>
            <a:r>
              <a:rPr lang="fi-FI" dirty="0"/>
              <a:t> Opastetaan oppilasta harjaannuttamaan </a:t>
            </a:r>
            <a:r>
              <a:rPr lang="fi-FI" dirty="0" err="1"/>
              <a:t>käsinkirjoittamisen</a:t>
            </a:r>
            <a:r>
              <a:rPr lang="fi-FI" dirty="0"/>
              <a:t> taitoja ja tuntemaan oikeinkirjoituksen perusasioita.</a:t>
            </a:r>
          </a:p>
          <a:p>
            <a:r>
              <a:rPr lang="fi-FI" b="1" dirty="0"/>
              <a:t>S3.</a:t>
            </a:r>
            <a:r>
              <a:rPr lang="fi-FI" dirty="0"/>
              <a:t> Opetellaan pienten ja isojen tekstauskirjainten piirtämistä sekä niillä kirjoittamista. Harjoitellaan käyttämään joitakin kirjoitettua kieltä koskevia sopimuksia, kuten sanaväli ja tavutus. </a:t>
            </a:r>
          </a:p>
          <a:p>
            <a:pPr marL="0" indent="0">
              <a:buNone/>
            </a:pPr>
            <a:r>
              <a:rPr lang="fi-FI" b="1" dirty="0" smtClean="0"/>
              <a:t>		L1</a:t>
            </a:r>
            <a:r>
              <a:rPr lang="fi-FI" b="1" dirty="0"/>
              <a:t>, L4, </a:t>
            </a:r>
            <a:r>
              <a:rPr lang="fi-FI" b="1" dirty="0" smtClean="0"/>
              <a:t>L5</a:t>
            </a:r>
            <a:r>
              <a:rPr lang="fi-FI" dirty="0"/>
              <a:t>	</a:t>
            </a:r>
          </a:p>
          <a:p>
            <a:r>
              <a:rPr lang="fi-FI" dirty="0"/>
              <a:t/>
            </a:r>
            <a:br>
              <a:rPr lang="fi-FI" dirty="0"/>
            </a:br>
            <a:endParaRPr lang="fi-FI" dirty="0"/>
          </a:p>
          <a:p>
            <a:endParaRPr lang="fi-FI" dirty="0"/>
          </a:p>
        </p:txBody>
      </p:sp>
    </p:spTree>
    <p:extLst>
      <p:ext uri="{BB962C8B-B14F-4D97-AF65-F5344CB8AC3E}">
        <p14:creationId xmlns:p14="http://schemas.microsoft.com/office/powerpoint/2010/main" val="3277758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79109"/>
            <a:ext cx="10604386" cy="6542202"/>
          </a:xfrm>
        </p:spPr>
        <p:txBody>
          <a:bodyPr>
            <a:normAutofit fontScale="70000" lnSpcReduction="20000"/>
          </a:bodyPr>
          <a:lstStyle/>
          <a:p>
            <a:pPr marL="0" indent="0">
              <a:buNone/>
            </a:pPr>
            <a:r>
              <a:rPr lang="fi-FI" sz="3300" b="1" dirty="0"/>
              <a:t>2. </a:t>
            </a:r>
            <a:r>
              <a:rPr lang="fi-FI" sz="3300" b="1" dirty="0" smtClean="0"/>
              <a:t>luokka</a:t>
            </a:r>
          </a:p>
          <a:p>
            <a:r>
              <a:rPr lang="fi-FI" b="1" dirty="0" smtClean="0"/>
              <a:t>T9</a:t>
            </a:r>
            <a:r>
              <a:rPr lang="fi-FI" b="1" dirty="0"/>
              <a:t>. </a:t>
            </a:r>
            <a:r>
              <a:rPr lang="fi-FI" dirty="0"/>
              <a:t>Rohkaistaan ja innostetaan oppilasta kertomaan tarinoita ja mielipiteitä sekä kuvaamaan kokemuksiaan puhumalla, kirjoittamalla ja kuvien avulla.</a:t>
            </a:r>
          </a:p>
          <a:p>
            <a:r>
              <a:rPr lang="fi-FI" b="1" dirty="0"/>
              <a:t>S3. </a:t>
            </a:r>
            <a:r>
              <a:rPr lang="fi-FI" dirty="0"/>
              <a:t>Harjoitellaan tuottamaan tekstejä, käyttämään mielikuvitusta, kertomaan tarinoita ja mielipiteitä ja kuvaamaan omia kokemuksia, havaintoja ja ajatuksia puhumalla, kirjoittamalla ja kuvien avulla yksin ja yhdessä. </a:t>
            </a:r>
          </a:p>
          <a:p>
            <a:pPr marL="0" indent="0">
              <a:buNone/>
            </a:pPr>
            <a:r>
              <a:rPr lang="fi-FI" b="1" dirty="0" smtClean="0"/>
              <a:t>		L1</a:t>
            </a:r>
            <a:r>
              <a:rPr lang="fi-FI" b="1" dirty="0"/>
              <a:t>, L4, L5, </a:t>
            </a:r>
            <a:r>
              <a:rPr lang="fi-FI" b="1" dirty="0" smtClean="0"/>
              <a:t>L7</a:t>
            </a:r>
            <a:endParaRPr lang="fi-FI" dirty="0"/>
          </a:p>
          <a:p>
            <a:r>
              <a:rPr lang="fi-FI" dirty="0"/>
              <a:t> </a:t>
            </a:r>
            <a:r>
              <a:rPr lang="fi-FI" b="1" dirty="0" smtClean="0"/>
              <a:t>T10</a:t>
            </a:r>
            <a:r>
              <a:rPr lang="fi-FI" b="1" dirty="0"/>
              <a:t>. </a:t>
            </a:r>
            <a:r>
              <a:rPr lang="fi-FI" dirty="0"/>
              <a:t>Ohjataan oppilasta tuottamaan yksinkertaisia kertovia, kuvaavia ja muita tekstejä, myös monimediaisissa ympäristöissä.</a:t>
            </a:r>
          </a:p>
          <a:p>
            <a:r>
              <a:rPr lang="fi-FI" b="1" dirty="0"/>
              <a:t>S3. </a:t>
            </a:r>
            <a:r>
              <a:rPr lang="fi-FI" dirty="0"/>
              <a:t>Tutustutaan kertomiselle ja kuvaamiselle tyypillisiin </a:t>
            </a:r>
            <a:r>
              <a:rPr lang="fi-FI" dirty="0" err="1"/>
              <a:t>tekstuaalisiin</a:t>
            </a:r>
            <a:r>
              <a:rPr lang="fi-FI" dirty="0"/>
              <a:t> ja kielellisiin piirteisiin ja harjoitellaan niiden käyttämistä omissa teksteissä. </a:t>
            </a:r>
          </a:p>
          <a:p>
            <a:pPr marL="0" indent="0">
              <a:buNone/>
            </a:pPr>
            <a:r>
              <a:rPr lang="fi-FI" b="1" dirty="0" smtClean="0"/>
              <a:t>		L2</a:t>
            </a:r>
            <a:r>
              <a:rPr lang="fi-FI" b="1" dirty="0"/>
              <a:t>, L4, </a:t>
            </a:r>
            <a:r>
              <a:rPr lang="fi-FI" b="1" dirty="0" smtClean="0"/>
              <a:t>L5</a:t>
            </a:r>
            <a:endParaRPr lang="fi-FI" dirty="0"/>
          </a:p>
          <a:p>
            <a:r>
              <a:rPr lang="fi-FI" b="1" dirty="0"/>
              <a:t>T11.</a:t>
            </a:r>
            <a:r>
              <a:rPr lang="fi-FI" dirty="0"/>
              <a:t> Vahvistetaan </a:t>
            </a:r>
            <a:r>
              <a:rPr lang="fi-FI" dirty="0" err="1"/>
              <a:t>käsinkirjoittamisen</a:t>
            </a:r>
            <a:r>
              <a:rPr lang="fi-FI" dirty="0"/>
              <a:t> taitoja ja harjoitellaan näppäintaitoja sekä ohjataan oppilasta vähitellen tekstien suunnitteluun ja rakentamiseen. Ohjataan oppilasta tunnistamaan kirjoitettua kieltä koskevia sopimuksia.</a:t>
            </a:r>
          </a:p>
          <a:p>
            <a:r>
              <a:rPr lang="fi-FI" b="1" dirty="0"/>
              <a:t>S3.</a:t>
            </a:r>
            <a:r>
              <a:rPr lang="fi-FI" dirty="0"/>
              <a:t> Tarkastellaan puhutun kielen muuntamista kirjoitetuksi kieleksi ja harjoitellaan tekstin suunnittelua. Opetellaan näppäintaitoja ja tuetaan oikeinkirjoitustaidon kehittymistä fonologisen tietoisuuden harjoitteiden ja lukemisen avulla. Harjoitellaan käyttämään omissa teksteissä oikeinkirjoituksen perusasioita ja joitakin kirjoitettua kieltä koskevia sopimuksia, kuten virke ja lopetusmerkit, iso alkukirjain virkkeen alussa ja tutuissa erisnimissä.  </a:t>
            </a:r>
          </a:p>
          <a:p>
            <a:r>
              <a:rPr lang="fi-FI" b="1" dirty="0"/>
              <a:t>L1, L4, L5</a:t>
            </a:r>
            <a:endParaRPr lang="fi-FI" dirty="0"/>
          </a:p>
        </p:txBody>
      </p:sp>
    </p:spTree>
    <p:extLst>
      <p:ext uri="{BB962C8B-B14F-4D97-AF65-F5344CB8AC3E}">
        <p14:creationId xmlns:p14="http://schemas.microsoft.com/office/powerpoint/2010/main" val="98515336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02742"/>
            <a:ext cx="9905999" cy="7068620"/>
          </a:xfrm>
        </p:spPr>
        <p:txBody>
          <a:bodyPr>
            <a:normAutofit fontScale="62500" lnSpcReduction="20000"/>
          </a:bodyPr>
          <a:lstStyle/>
          <a:p>
            <a:pPr marL="0" indent="0">
              <a:buNone/>
            </a:pPr>
            <a:r>
              <a:rPr lang="fi-FI" sz="3300" b="1" dirty="0"/>
              <a:t>3. </a:t>
            </a:r>
            <a:r>
              <a:rPr lang="fi-FI" sz="3300" b="1" dirty="0" smtClean="0"/>
              <a:t>luokka</a:t>
            </a:r>
            <a:endParaRPr lang="fi-FI" sz="3300" dirty="0"/>
          </a:p>
          <a:p>
            <a:r>
              <a:rPr lang="fi-FI" b="1" dirty="0"/>
              <a:t>T9. </a:t>
            </a:r>
            <a:r>
              <a:rPr lang="fi-FI" dirty="0"/>
              <a:t>Rohkaista oppilasta ilmaisemaan kokemuksiaan, ajatuksiaan ja mielipiteitään ja vahvistamaan myönteistä kuvaa itsestään tekstien tuottajana.</a:t>
            </a:r>
          </a:p>
          <a:p>
            <a:r>
              <a:rPr lang="fi-FI" b="1" dirty="0"/>
              <a:t>S3. </a:t>
            </a:r>
            <a:r>
              <a:rPr lang="fi-FI" dirty="0"/>
              <a:t>Rohkaistaan oppilasta tuottamaan tekstiä. </a:t>
            </a:r>
          </a:p>
          <a:p>
            <a:pPr marL="0" indent="0">
              <a:buNone/>
            </a:pPr>
            <a:r>
              <a:rPr lang="fi-FI" b="1" dirty="0" smtClean="0"/>
              <a:t>		L1</a:t>
            </a:r>
            <a:r>
              <a:rPr lang="fi-FI" b="1" dirty="0"/>
              <a:t>, L2, L4, </a:t>
            </a:r>
            <a:r>
              <a:rPr lang="fi-FI" b="1" dirty="0" smtClean="0"/>
              <a:t>L7</a:t>
            </a:r>
            <a:endParaRPr lang="fi-FI" dirty="0"/>
          </a:p>
          <a:p>
            <a:r>
              <a:rPr lang="fi-FI" b="1" dirty="0"/>
              <a:t>T10. </a:t>
            </a:r>
            <a:r>
              <a:rPr lang="fi-FI" dirty="0"/>
              <a:t>Kannustaa ja ohjata oppilasta kielentämään ajatuksiaan ja harjoittelemaan kertovien, kuvaavien, ohjaavien ja yksinkertaisten kantaa ottavien tekstien tuottamista, myös monimediaisessa ympäristössä.</a:t>
            </a:r>
          </a:p>
          <a:p>
            <a:r>
              <a:rPr lang="fi-FI" b="1" dirty="0"/>
              <a:t>S3. </a:t>
            </a:r>
            <a:r>
              <a:rPr lang="fi-FI" dirty="0"/>
              <a:t>Harjoitellaan tekstien tuottamista. Kiinnitetään huomiota omaan ilmaisuun erilaisia tekstejä tuotettaessa. Ohjataan käyttämään teksteissä kirjakieltä. Harjoitellaan otsikointia. Tutustutaan eri tekstilajeihin. </a:t>
            </a:r>
            <a:endParaRPr lang="fi-FI" dirty="0" smtClean="0"/>
          </a:p>
          <a:p>
            <a:pPr marL="0" indent="0">
              <a:buNone/>
            </a:pPr>
            <a:r>
              <a:rPr lang="fi-FI" b="1" dirty="0"/>
              <a:t>	</a:t>
            </a:r>
            <a:r>
              <a:rPr lang="fi-FI" b="1" dirty="0" smtClean="0"/>
              <a:t>	L1</a:t>
            </a:r>
            <a:r>
              <a:rPr lang="fi-FI" b="1" dirty="0"/>
              <a:t>, L4, L5, </a:t>
            </a:r>
            <a:r>
              <a:rPr lang="fi-FI" b="1" dirty="0" smtClean="0"/>
              <a:t>L7</a:t>
            </a:r>
            <a:endParaRPr lang="fi-FI" dirty="0"/>
          </a:p>
          <a:p>
            <a:r>
              <a:rPr lang="fi-FI" b="1" dirty="0"/>
              <a:t>T11. </a:t>
            </a:r>
            <a:r>
              <a:rPr lang="fi-FI" dirty="0"/>
              <a:t>Ohjata oppilasta edistämään </a:t>
            </a:r>
            <a:r>
              <a:rPr lang="fi-FI" dirty="0" err="1"/>
              <a:t>käsinkirjoittamisen</a:t>
            </a:r>
            <a:r>
              <a:rPr lang="fi-FI" dirty="0"/>
              <a:t> ja näppäintaitojen </a:t>
            </a:r>
            <a:r>
              <a:rPr lang="fi-FI" dirty="0" err="1"/>
              <a:t>sujuvoitumista</a:t>
            </a:r>
            <a:r>
              <a:rPr lang="fi-FI" dirty="0"/>
              <a:t> ja vahvistamaan kirjoitetun kielen ja tekstien rakenteiden ja oikeinkirjoituksen hallintaa.</a:t>
            </a:r>
          </a:p>
          <a:p>
            <a:r>
              <a:rPr lang="fi-FI" b="1" dirty="0"/>
              <a:t>S3. </a:t>
            </a:r>
            <a:r>
              <a:rPr lang="fi-FI" dirty="0"/>
              <a:t>Sujuvoitetaan </a:t>
            </a:r>
            <a:r>
              <a:rPr lang="fi-FI" dirty="0" err="1"/>
              <a:t>käsinkirjoittamista</a:t>
            </a:r>
            <a:r>
              <a:rPr lang="fi-FI" dirty="0"/>
              <a:t> ja näppäintaitoja. Kiinnitetään huomiota kirjoitetun ja puhutun kielen eroihin. Opitaan tunnistamaan tekstistä virke. Opitaan käyttämään omissa teksteissä oikeinkirjoituksen perusasioita, kuten isoa alkukirjainta ja lopetusmerkkiä. Kiinnitetään huomiota yhdyssanoihin.</a:t>
            </a:r>
          </a:p>
          <a:p>
            <a:pPr marL="0" indent="0">
              <a:buNone/>
            </a:pPr>
            <a:r>
              <a:rPr lang="fi-FI" b="1" dirty="0" smtClean="0"/>
              <a:t>		L1</a:t>
            </a:r>
            <a:r>
              <a:rPr lang="fi-FI" b="1" dirty="0"/>
              <a:t>, L4, </a:t>
            </a:r>
            <a:r>
              <a:rPr lang="fi-FI" b="1" dirty="0" smtClean="0"/>
              <a:t>L5</a:t>
            </a:r>
            <a:r>
              <a:rPr lang="fi-FI" dirty="0"/>
              <a:t> </a:t>
            </a:r>
          </a:p>
          <a:p>
            <a:r>
              <a:rPr lang="fi-FI" b="1" dirty="0"/>
              <a:t>T12. </a:t>
            </a:r>
            <a:r>
              <a:rPr lang="fi-FI" dirty="0"/>
              <a:t>Kannustaa oppilasta kehittämään tekstin tuottamisen prosesseja ja taitoa arvioida omia tekstejä, tarjota mahdollisuuksia tekstien tuottamiseen yhdessä, rakentavan palautteen antamiseen ja saamiseen, ohjata ottamaan huomioon tekstin vastaanottaja sekä toimimaan eettisesti verkossa yksityisyyttä ja tekijänoikeuksia kunnioittaen.</a:t>
            </a:r>
          </a:p>
          <a:p>
            <a:r>
              <a:rPr lang="fi-FI" b="1" dirty="0"/>
              <a:t>S3. </a:t>
            </a:r>
            <a:r>
              <a:rPr lang="fi-FI" dirty="0"/>
              <a:t>Harjoitellaan opiskelussa tarvittavien tekstien tuottamisen taitoja, kuten muistiinpanojen tekemistä. Harjoitellaan tekstin tuottamisen vaiheita. </a:t>
            </a:r>
          </a:p>
          <a:p>
            <a:pPr marL="0" indent="0">
              <a:buNone/>
            </a:pPr>
            <a:r>
              <a:rPr lang="fi-FI" b="1" dirty="0" smtClean="0"/>
              <a:t>		L2</a:t>
            </a:r>
            <a:r>
              <a:rPr lang="fi-FI" b="1" dirty="0"/>
              <a:t>, L4, L5, L6</a:t>
            </a:r>
            <a:endParaRPr lang="fi-FI" dirty="0"/>
          </a:p>
        </p:txBody>
      </p:sp>
    </p:spTree>
    <p:extLst>
      <p:ext uri="{BB962C8B-B14F-4D97-AF65-F5344CB8AC3E}">
        <p14:creationId xmlns:p14="http://schemas.microsoft.com/office/powerpoint/2010/main" val="22631578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0"/>
            <a:ext cx="10704691" cy="6667928"/>
          </a:xfrm>
        </p:spPr>
        <p:txBody>
          <a:bodyPr>
            <a:normAutofit fontScale="62500" lnSpcReduction="20000"/>
          </a:bodyPr>
          <a:lstStyle/>
          <a:p>
            <a:pPr marL="0" indent="0">
              <a:buNone/>
            </a:pPr>
            <a:r>
              <a:rPr lang="fi-FI" b="1" dirty="0"/>
              <a:t>4. luokka</a:t>
            </a:r>
            <a:endParaRPr lang="fi-FI" dirty="0"/>
          </a:p>
          <a:p>
            <a:r>
              <a:rPr lang="fi-FI" b="1" dirty="0" smtClean="0"/>
              <a:t>T9</a:t>
            </a:r>
            <a:r>
              <a:rPr lang="fi-FI" b="1" dirty="0"/>
              <a:t>. </a:t>
            </a:r>
            <a:r>
              <a:rPr lang="fi-FI" dirty="0"/>
              <a:t>Rohkaista oppilasta ilmaisemaan kokemuksiaan, ajatuksiaan ja mielipiteitään ja vahvistamaan myönteistä kuvaa itsestään tekstien tuottajana.</a:t>
            </a:r>
          </a:p>
          <a:p>
            <a:r>
              <a:rPr lang="fi-FI" b="1" dirty="0"/>
              <a:t>S3. </a:t>
            </a:r>
            <a:r>
              <a:rPr lang="fi-FI" dirty="0"/>
              <a:t>Rohkaistaan oppilasta tuottamaan tekstiä. Harjoitellaan kirjoittamaan ja tunnistamaan erilaisia tekstejä.</a:t>
            </a:r>
          </a:p>
          <a:p>
            <a:pPr marL="0" indent="0">
              <a:buNone/>
            </a:pPr>
            <a:r>
              <a:rPr lang="fi-FI" b="1" dirty="0" smtClean="0"/>
              <a:t>		L1</a:t>
            </a:r>
            <a:r>
              <a:rPr lang="fi-FI" b="1" dirty="0"/>
              <a:t>, L2, L4, </a:t>
            </a:r>
            <a:r>
              <a:rPr lang="fi-FI" b="1" dirty="0" smtClean="0"/>
              <a:t>L7</a:t>
            </a:r>
            <a:endParaRPr lang="fi-FI" dirty="0"/>
          </a:p>
          <a:p>
            <a:r>
              <a:rPr lang="fi-FI" b="1" dirty="0"/>
              <a:t>T10. </a:t>
            </a:r>
            <a:r>
              <a:rPr lang="fi-FI" dirty="0"/>
              <a:t>Kannustaa ja ohjata oppilasta kielentämään ajatuksiaan ja harjoittelemaan kertovien, kuvaavien, ohjaavien ja yksinkertaisten kantaa ottavien tekstien tuottamista, myös monimediaisessa ympäristössä.</a:t>
            </a:r>
          </a:p>
          <a:p>
            <a:r>
              <a:rPr lang="fi-FI" b="1" dirty="0"/>
              <a:t>S3. </a:t>
            </a:r>
            <a:r>
              <a:rPr lang="fi-FI" dirty="0"/>
              <a:t>Harjoitellaan tekstien tuottamista. Kiinnitetään huomiota omaan ilmaisuun erilaisia tekstejä tuotettaessa. Ohjataan käyttämään teksteissä kirjakieltä. Harjoitellaan otsikointia. Tutustutaan eri tekstilajeihin ja harjoitellaan niiden tuottamista.</a:t>
            </a:r>
          </a:p>
          <a:p>
            <a:pPr marL="0" indent="0">
              <a:buNone/>
            </a:pPr>
            <a:r>
              <a:rPr lang="fi-FI" b="1" dirty="0" smtClean="0"/>
              <a:t>		L1</a:t>
            </a:r>
            <a:r>
              <a:rPr lang="fi-FI" b="1" dirty="0"/>
              <a:t>, L4, L5, </a:t>
            </a:r>
            <a:r>
              <a:rPr lang="fi-FI" b="1" dirty="0" smtClean="0"/>
              <a:t>L7</a:t>
            </a:r>
            <a:r>
              <a:rPr lang="fi-FI" dirty="0"/>
              <a:t> </a:t>
            </a:r>
          </a:p>
          <a:p>
            <a:r>
              <a:rPr lang="fi-FI" b="1" dirty="0"/>
              <a:t>T11. </a:t>
            </a:r>
            <a:r>
              <a:rPr lang="fi-FI" dirty="0"/>
              <a:t>Ohjata oppilasta edistämään </a:t>
            </a:r>
            <a:r>
              <a:rPr lang="fi-FI" dirty="0" smtClean="0"/>
              <a:t>käsikirjoittamisen </a:t>
            </a:r>
            <a:r>
              <a:rPr lang="fi-FI" dirty="0"/>
              <a:t>ja näppäintaitojen </a:t>
            </a:r>
            <a:r>
              <a:rPr lang="fi-FI" dirty="0" smtClean="0"/>
              <a:t>sujuvoittamista </a:t>
            </a:r>
            <a:r>
              <a:rPr lang="fi-FI" dirty="0"/>
              <a:t>ja vahvistamaan kirjoitetun kielen ja tekstien rakenteiden ja oikeinkirjoituksen hallintaa.</a:t>
            </a:r>
          </a:p>
          <a:p>
            <a:r>
              <a:rPr lang="fi-FI" b="1" dirty="0"/>
              <a:t>S3. </a:t>
            </a:r>
            <a:r>
              <a:rPr lang="fi-FI" dirty="0"/>
              <a:t>Sujuvoitetaan </a:t>
            </a:r>
            <a:r>
              <a:rPr lang="fi-FI" dirty="0" smtClean="0"/>
              <a:t>käsikirjoittamista </a:t>
            </a:r>
            <a:r>
              <a:rPr lang="fi-FI" dirty="0"/>
              <a:t>ja näppäintaitoja. Kiinnitetään huomiota kirjoitetun ja puhutun kielen eroihin. Tunnistetaan tekstistä virke. Syvennetään jo opittuja oikeinkirjoituksen perusasioita. </a:t>
            </a:r>
          </a:p>
          <a:p>
            <a:pPr marL="0" indent="0">
              <a:buNone/>
            </a:pPr>
            <a:r>
              <a:rPr lang="fi-FI" b="1" dirty="0" smtClean="0"/>
              <a:t>		L1</a:t>
            </a:r>
            <a:r>
              <a:rPr lang="fi-FI" b="1" dirty="0"/>
              <a:t>, L4, </a:t>
            </a:r>
            <a:r>
              <a:rPr lang="fi-FI" b="1" dirty="0" smtClean="0"/>
              <a:t>L5</a:t>
            </a:r>
            <a:endParaRPr lang="fi-FI" dirty="0"/>
          </a:p>
          <a:p>
            <a:r>
              <a:rPr lang="fi-FI" b="1" dirty="0"/>
              <a:t>T12. </a:t>
            </a:r>
            <a:r>
              <a:rPr lang="fi-FI" dirty="0"/>
              <a:t>Kannustaa oppilasta kehittämään tekstin tuottamisen prosesseja ja taitoa arvioida omia tekstejä, tarjota mahdollisuuksia tekstien tuottamiseen yhdessä, rakentavan palautteen antamiseen ja saamiseen, ohjata ottamaan huomioon tekstin vastaanottaja sekä toimimaan eettisesti verkossa yksityisyyttä ja tekijänoikeuksia kunnioittaen.</a:t>
            </a:r>
          </a:p>
          <a:p>
            <a:r>
              <a:rPr lang="fi-FI" b="1" dirty="0"/>
              <a:t>S3. </a:t>
            </a:r>
            <a:r>
              <a:rPr lang="fi-FI" dirty="0"/>
              <a:t>Harjoitellaan opiskelussa tarvittavien tekstien tuottamisen taitoja, kuten muistiinpanojen tekemistä ja tiivistämistä. Harjoitellaan tekstin tuottamisen vaiheita. Harjoitellaan palautteen antamista ja vastaanottamista. Opetellaan, miten verkossa toimitaan eettisesti, yksityisyyttä kunnioittaen ja tekijänoikeuksia noudattaen.</a:t>
            </a:r>
          </a:p>
          <a:p>
            <a:pPr marL="0" indent="0">
              <a:buNone/>
            </a:pPr>
            <a:r>
              <a:rPr lang="fi-FI" b="1" dirty="0" smtClean="0"/>
              <a:t>		L2</a:t>
            </a:r>
            <a:r>
              <a:rPr lang="fi-FI" b="1" dirty="0"/>
              <a:t>, L4, L5, L6</a:t>
            </a:r>
            <a:endParaRPr lang="fi-FI" dirty="0"/>
          </a:p>
          <a:p>
            <a:endParaRPr lang="fi-FI" dirty="0"/>
          </a:p>
        </p:txBody>
      </p:sp>
    </p:spTree>
    <p:extLst>
      <p:ext uri="{BB962C8B-B14F-4D97-AF65-F5344CB8AC3E}">
        <p14:creationId xmlns:p14="http://schemas.microsoft.com/office/powerpoint/2010/main" val="12070047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52755" y="141402"/>
            <a:ext cx="10194656" cy="6716598"/>
          </a:xfrm>
        </p:spPr>
        <p:txBody>
          <a:bodyPr>
            <a:normAutofit fontScale="90000"/>
          </a:bodyPr>
          <a:lstStyle/>
          <a:p>
            <a:r>
              <a:rPr lang="fi-FI" sz="4000" b="1" dirty="0" smtClean="0"/>
              <a:t/>
            </a:r>
            <a:br>
              <a:rPr lang="fi-FI" sz="4000" b="1" dirty="0" smtClean="0"/>
            </a:br>
            <a:r>
              <a:rPr lang="fi-FI" sz="4000" b="1" dirty="0" smtClean="0"/>
              <a:t/>
            </a:r>
            <a:br>
              <a:rPr lang="fi-FI" sz="4000" b="1" dirty="0" smtClean="0"/>
            </a:br>
            <a:r>
              <a:rPr lang="fi-FI" sz="4000" b="1" dirty="0"/>
              <a:t/>
            </a:r>
            <a:br>
              <a:rPr lang="fi-FI" sz="4000" b="1" dirty="0"/>
            </a:br>
            <a:r>
              <a:rPr lang="fi-FI" sz="4000" b="1" dirty="0" smtClean="0"/>
              <a:t/>
            </a:r>
            <a:br>
              <a:rPr lang="fi-FI" sz="4000" b="1" dirty="0" smtClean="0"/>
            </a:br>
            <a:r>
              <a:rPr lang="fi-FI" sz="4000" b="1" dirty="0"/>
              <a:t/>
            </a:r>
            <a:br>
              <a:rPr lang="fi-FI" sz="4000" b="1" dirty="0"/>
            </a:br>
            <a:r>
              <a:rPr lang="fi-FI" sz="4000" b="1" dirty="0" smtClean="0"/>
              <a:t>Oppiaineen tuntimäärät eri vuosiluokilla</a:t>
            </a:r>
            <a:br>
              <a:rPr lang="fi-FI" sz="4000" b="1" dirty="0" smtClean="0"/>
            </a:br>
            <a:r>
              <a:rPr lang="fi-FI" b="1" dirty="0" smtClean="0"/>
              <a:t/>
            </a:r>
            <a:br>
              <a:rPr lang="fi-FI" b="1" dirty="0" smtClean="0"/>
            </a:br>
            <a:r>
              <a:rPr lang="fi-FI" b="1" dirty="0" smtClean="0"/>
              <a:t>1.- 2. lk.: </a:t>
            </a:r>
            <a:r>
              <a:rPr lang="fi-FI" b="1" dirty="0"/>
              <a:t>7 </a:t>
            </a:r>
            <a:r>
              <a:rPr lang="fi-FI" b="1" dirty="0" smtClean="0"/>
              <a:t>tuntia</a:t>
            </a:r>
            <a:br>
              <a:rPr lang="fi-FI" b="1" dirty="0" smtClean="0"/>
            </a:br>
            <a:r>
              <a:rPr lang="fi-FI" dirty="0"/>
              <a:t/>
            </a:r>
            <a:br>
              <a:rPr lang="fi-FI" dirty="0"/>
            </a:br>
            <a:r>
              <a:rPr lang="fi-FI" b="1" dirty="0" smtClean="0"/>
              <a:t>3.- 4.lk.: </a:t>
            </a:r>
            <a:r>
              <a:rPr lang="fi-FI" b="1" dirty="0"/>
              <a:t>5 </a:t>
            </a:r>
            <a:r>
              <a:rPr lang="fi-FI" b="1" dirty="0" smtClean="0"/>
              <a:t>tuntia</a:t>
            </a:r>
            <a:br>
              <a:rPr lang="fi-FI" b="1" dirty="0" smtClean="0"/>
            </a:br>
            <a:r>
              <a:rPr lang="fi-FI" dirty="0"/>
              <a:t/>
            </a:r>
            <a:br>
              <a:rPr lang="fi-FI" dirty="0"/>
            </a:br>
            <a:r>
              <a:rPr lang="fi-FI" b="1" dirty="0" smtClean="0"/>
              <a:t>5.- 6.lk.: </a:t>
            </a:r>
            <a:r>
              <a:rPr lang="fi-FI" b="1" dirty="0"/>
              <a:t>4 </a:t>
            </a:r>
            <a:r>
              <a:rPr lang="fi-FI" b="1" dirty="0" smtClean="0"/>
              <a:t>tuntia</a:t>
            </a:r>
            <a:br>
              <a:rPr lang="fi-FI" b="1" dirty="0" smtClean="0"/>
            </a:br>
            <a:r>
              <a:rPr lang="fi-FI" b="1" dirty="0" smtClean="0"/>
              <a:t/>
            </a:r>
            <a:br>
              <a:rPr lang="fi-FI" b="1" dirty="0" smtClean="0"/>
            </a:br>
            <a:r>
              <a:rPr lang="fi-FI" b="1" dirty="0" smtClean="0"/>
              <a:t>7.lk.: </a:t>
            </a:r>
            <a:r>
              <a:rPr lang="fi-FI" b="1" dirty="0"/>
              <a:t>3 </a:t>
            </a:r>
            <a:r>
              <a:rPr lang="fi-FI" b="1" dirty="0" smtClean="0"/>
              <a:t>tuntia</a:t>
            </a:r>
            <a:br>
              <a:rPr lang="fi-FI" b="1" dirty="0" smtClean="0"/>
            </a:br>
            <a:r>
              <a:rPr lang="fi-FI" dirty="0"/>
              <a:t/>
            </a:r>
            <a:br>
              <a:rPr lang="fi-FI" dirty="0"/>
            </a:br>
            <a:r>
              <a:rPr lang="fi-FI" b="1" dirty="0" smtClean="0"/>
              <a:t>8.lk.: </a:t>
            </a:r>
            <a:r>
              <a:rPr lang="fi-FI" b="1" dirty="0"/>
              <a:t>4 </a:t>
            </a:r>
            <a:r>
              <a:rPr lang="fi-FI" b="1" dirty="0" smtClean="0"/>
              <a:t>tuntia</a:t>
            </a:r>
            <a:br>
              <a:rPr lang="fi-FI" b="1" dirty="0" smtClean="0"/>
            </a:br>
            <a:r>
              <a:rPr lang="fi-FI" dirty="0"/>
              <a:t/>
            </a:r>
            <a:br>
              <a:rPr lang="fi-FI" dirty="0"/>
            </a:br>
            <a:r>
              <a:rPr lang="fi-FI" b="1" dirty="0" smtClean="0"/>
              <a:t>9.lk.: </a:t>
            </a:r>
            <a:r>
              <a:rPr lang="fi-FI" b="1" dirty="0"/>
              <a:t>3 tuntia</a:t>
            </a:r>
            <a:r>
              <a:rPr lang="fi-FI" dirty="0"/>
              <a:t/>
            </a:r>
            <a:br>
              <a:rPr lang="fi-FI" dirty="0"/>
            </a:br>
            <a:r>
              <a:rPr lang="fi-FI" b="1" dirty="0" smtClean="0"/>
              <a:t/>
            </a:r>
            <a:br>
              <a:rPr lang="fi-FI" b="1" dirty="0" smtClean="0"/>
            </a:br>
            <a:r>
              <a:rPr lang="fi-FI" dirty="0"/>
              <a:t/>
            </a:r>
            <a:br>
              <a:rPr lang="fi-FI" dirty="0"/>
            </a:br>
            <a:r>
              <a:rPr lang="fi-FI" dirty="0"/>
              <a:t/>
            </a:r>
            <a:br>
              <a:rPr lang="fi-FI" dirty="0"/>
            </a:br>
            <a:r>
              <a:rPr lang="fi-FI" b="1" dirty="0"/>
              <a:t> </a:t>
            </a:r>
            <a:r>
              <a:rPr lang="fi-FI" dirty="0"/>
              <a:t/>
            </a:r>
            <a:br>
              <a:rPr lang="fi-FI" dirty="0"/>
            </a:br>
            <a:r>
              <a:rPr lang="fi-FI" b="1" dirty="0"/>
              <a:t> </a:t>
            </a:r>
            <a:r>
              <a:rPr lang="fi-FI" dirty="0"/>
              <a:t/>
            </a:r>
            <a:br>
              <a:rPr lang="fi-FI" dirty="0"/>
            </a:br>
            <a:r>
              <a:rPr lang="fi-FI" b="1" dirty="0"/>
              <a:t>	</a:t>
            </a:r>
            <a:r>
              <a:rPr lang="fi-FI" dirty="0"/>
              <a:t> </a:t>
            </a:r>
          </a:p>
        </p:txBody>
      </p:sp>
    </p:spTree>
    <p:extLst>
      <p:ext uri="{BB962C8B-B14F-4D97-AF65-F5344CB8AC3E}">
        <p14:creationId xmlns:p14="http://schemas.microsoft.com/office/powerpoint/2010/main" val="195252618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0"/>
            <a:ext cx="11050588" cy="7161088"/>
          </a:xfrm>
        </p:spPr>
        <p:txBody>
          <a:bodyPr>
            <a:normAutofit fontScale="55000" lnSpcReduction="20000"/>
          </a:bodyPr>
          <a:lstStyle/>
          <a:p>
            <a:pPr marL="0" indent="0">
              <a:buNone/>
            </a:pPr>
            <a:r>
              <a:rPr lang="fi-FI" sz="3800" b="1" dirty="0"/>
              <a:t>5. </a:t>
            </a:r>
            <a:r>
              <a:rPr lang="fi-FI" sz="3800" b="1" dirty="0" smtClean="0"/>
              <a:t>Luokka</a:t>
            </a:r>
          </a:p>
          <a:p>
            <a:pPr marL="0" indent="0">
              <a:buNone/>
            </a:pPr>
            <a:endParaRPr lang="fi-FI" sz="3800" dirty="0"/>
          </a:p>
          <a:p>
            <a:r>
              <a:rPr lang="fi-FI" b="1" dirty="0"/>
              <a:t>T9. </a:t>
            </a:r>
            <a:r>
              <a:rPr lang="fi-FI" dirty="0"/>
              <a:t>Rohkaista oppilasta ilmaisemaan kokemuksiaan, ajatuksiaan ja mielipiteitään ja vahvistamaan myönteistä kuvaa itsestään tekstien tuottajana.</a:t>
            </a:r>
          </a:p>
          <a:p>
            <a:r>
              <a:rPr lang="fi-FI" b="1" dirty="0"/>
              <a:t>S3. </a:t>
            </a:r>
            <a:r>
              <a:rPr lang="fi-FI" dirty="0"/>
              <a:t>Rohkaistaan oppilasta tuottamaan erilaisia tekstejä, esimerkiksi kuvitteellisia ja asiatekstejä.</a:t>
            </a:r>
          </a:p>
          <a:p>
            <a:pPr marL="0" indent="0">
              <a:buNone/>
            </a:pPr>
            <a:r>
              <a:rPr lang="fi-FI" b="1" dirty="0" smtClean="0"/>
              <a:t>		L1</a:t>
            </a:r>
            <a:r>
              <a:rPr lang="fi-FI" b="1" dirty="0"/>
              <a:t>, L2, L4, </a:t>
            </a:r>
            <a:r>
              <a:rPr lang="fi-FI" b="1" dirty="0" smtClean="0"/>
              <a:t>L7</a:t>
            </a:r>
            <a:r>
              <a:rPr lang="fi-FI" dirty="0"/>
              <a:t> </a:t>
            </a:r>
          </a:p>
          <a:p>
            <a:r>
              <a:rPr lang="fi-FI" b="1" dirty="0"/>
              <a:t>T10. </a:t>
            </a:r>
            <a:r>
              <a:rPr lang="fi-FI" dirty="0"/>
              <a:t>Kannustaa ja ohjata oppilasta kielentämään ajatuksiaan ja harjoittelemaan kertovien, kuvaavien, ohjaavien ja yksinkertaisten kantaa ottavien tekstien tuottamista, myös monimediaisessa ympäristössä.</a:t>
            </a:r>
          </a:p>
          <a:p>
            <a:r>
              <a:rPr lang="fi-FI" b="1" dirty="0"/>
              <a:t>S3. </a:t>
            </a:r>
            <a:r>
              <a:rPr lang="fi-FI" dirty="0"/>
              <a:t>Harjoitellaan tekstien tuottamista. Kiinnitetään huomiota omaan ilmaisuun erilaisia tekstejä tuotettaessa. Harjoitellaan tekstien elävöittämistä ja tarkastellaan sanavalintojen ja sanontojen merkityksiä. Kiinnitetään huomiota lauserakenteeseen. Harjoitellaan tekstien rakenteita ja niiden käyttöä omissa teksteissä. Havaitaan eroja eri tekstilajien välillä ja tuotetaan eri tekstilajien tekstejä.</a:t>
            </a:r>
          </a:p>
          <a:p>
            <a:pPr marL="0" indent="0">
              <a:buNone/>
            </a:pPr>
            <a:r>
              <a:rPr lang="fi-FI" b="1" dirty="0" smtClean="0"/>
              <a:t>		L1</a:t>
            </a:r>
            <a:r>
              <a:rPr lang="fi-FI" b="1" dirty="0"/>
              <a:t>, L4, L5, </a:t>
            </a:r>
            <a:r>
              <a:rPr lang="fi-FI" b="1" dirty="0" smtClean="0"/>
              <a:t>L7</a:t>
            </a:r>
            <a:endParaRPr lang="fi-FI" dirty="0"/>
          </a:p>
          <a:p>
            <a:r>
              <a:rPr lang="fi-FI" b="1" dirty="0"/>
              <a:t>T11. </a:t>
            </a:r>
            <a:r>
              <a:rPr lang="fi-FI" dirty="0"/>
              <a:t>Ohjata oppilasta edistämään </a:t>
            </a:r>
            <a:r>
              <a:rPr lang="fi-FI" dirty="0" err="1"/>
              <a:t>käsinkirjoittamisen</a:t>
            </a:r>
            <a:r>
              <a:rPr lang="fi-FI" dirty="0"/>
              <a:t> ja näppäintaitojen </a:t>
            </a:r>
            <a:r>
              <a:rPr lang="fi-FI" dirty="0" err="1"/>
              <a:t>sujuvoitumista</a:t>
            </a:r>
            <a:r>
              <a:rPr lang="fi-FI" dirty="0"/>
              <a:t> ja vahvistamaan kirjoitetun kielen ja tekstien rakenteiden ja oikeinkirjoituksen hallintaa.</a:t>
            </a:r>
          </a:p>
          <a:p>
            <a:r>
              <a:rPr lang="fi-FI" b="1" dirty="0"/>
              <a:t>S3. </a:t>
            </a:r>
            <a:r>
              <a:rPr lang="fi-FI" dirty="0"/>
              <a:t>Sujuvoitetaan </a:t>
            </a:r>
            <a:r>
              <a:rPr lang="fi-FI" dirty="0" err="1"/>
              <a:t>käsinkirjoittamista</a:t>
            </a:r>
            <a:r>
              <a:rPr lang="fi-FI" dirty="0"/>
              <a:t> ja näppäintaitoja. Kiinnitetään huomiota kirjoitetun ja puhutun kielen eroihin. Harjoitellaan tunnistamaan tekstistä virkkeen lisäksi päälause- ja sivulause. Harjoitellaan käyttämään persoona- ja aikamuotoja tekstien aikasuhteiden ilmaisussa. Syvennetään jo opittuja oikeinkirjoituksen perusasioita ja opitaan käyttämään pilkkua.</a:t>
            </a:r>
          </a:p>
          <a:p>
            <a:pPr marL="0" indent="0">
              <a:buNone/>
            </a:pPr>
            <a:r>
              <a:rPr lang="fi-FI" b="1" dirty="0" smtClean="0"/>
              <a:t>		L1</a:t>
            </a:r>
            <a:r>
              <a:rPr lang="fi-FI" b="1" dirty="0"/>
              <a:t>, L4, </a:t>
            </a:r>
            <a:r>
              <a:rPr lang="fi-FI" b="1" dirty="0" smtClean="0"/>
              <a:t>L5</a:t>
            </a:r>
            <a:endParaRPr lang="fi-FI" dirty="0"/>
          </a:p>
          <a:p>
            <a:r>
              <a:rPr lang="fi-FI" b="1" dirty="0"/>
              <a:t>T12. </a:t>
            </a:r>
            <a:r>
              <a:rPr lang="fi-FI" dirty="0"/>
              <a:t>Kannustaa oppilasta kehittämään tekstin tuottamisen prosesseja ja taitoa arvioida omia tekstejä, tarjota mahdollisuuksia tekstien tuottamiseen yhdessä, rakentavan palautteen antamiseen ja saamiseen, ohjata ottamaan huomioon tekstin vastaanottaja sekä toimimaan eettisesti verkossa yksityisyyttä ja tekijänoikeuksia kunnioittaen.</a:t>
            </a:r>
          </a:p>
          <a:p>
            <a:r>
              <a:rPr lang="fi-FI" b="1" dirty="0"/>
              <a:t>S3. </a:t>
            </a:r>
            <a:r>
              <a:rPr lang="fi-FI" dirty="0"/>
              <a:t>Harjoitellaan opiskelussa tarvittavien tekstien tuottamisen taitoja, kuten tiivistämistä ja lähteiden käyttöä. Harjoitellaan tekstin tuottamisen vaiheita, omien tekstien tarkastelua ja arviointia sekä palautteen antamista ja vastaanottamista. Opetellaan, miten verkossa toimitaan eettisesti, yksityisyyttä kunnioittaen ja tekijänoikeuksia noudattaen.</a:t>
            </a:r>
          </a:p>
          <a:p>
            <a:pPr marL="0" indent="0">
              <a:buNone/>
            </a:pPr>
            <a:r>
              <a:rPr lang="fi-FI" b="1" dirty="0" smtClean="0"/>
              <a:t>		L2</a:t>
            </a:r>
            <a:r>
              <a:rPr lang="fi-FI" b="1" dirty="0"/>
              <a:t>, L4, L5, L6</a:t>
            </a:r>
            <a:endParaRPr lang="fi-FI" dirty="0"/>
          </a:p>
        </p:txBody>
      </p:sp>
    </p:spTree>
    <p:extLst>
      <p:ext uri="{BB962C8B-B14F-4D97-AF65-F5344CB8AC3E}">
        <p14:creationId xmlns:p14="http://schemas.microsoft.com/office/powerpoint/2010/main" val="9422587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0"/>
            <a:ext cx="10817707" cy="6858000"/>
          </a:xfrm>
        </p:spPr>
        <p:txBody>
          <a:bodyPr>
            <a:normAutofit fontScale="55000" lnSpcReduction="20000"/>
          </a:bodyPr>
          <a:lstStyle/>
          <a:p>
            <a:pPr marL="0" indent="0">
              <a:buNone/>
            </a:pPr>
            <a:r>
              <a:rPr lang="fi-FI" sz="3300" b="1" dirty="0"/>
              <a:t>6. </a:t>
            </a:r>
            <a:r>
              <a:rPr lang="fi-FI" sz="3300" b="1" dirty="0" smtClean="0"/>
              <a:t>luokka</a:t>
            </a:r>
            <a:endParaRPr lang="fi-FI" sz="3300" dirty="0"/>
          </a:p>
          <a:p>
            <a:r>
              <a:rPr lang="fi-FI" b="1" dirty="0"/>
              <a:t>T9. </a:t>
            </a:r>
            <a:r>
              <a:rPr lang="fi-FI" dirty="0"/>
              <a:t>Rohkaista oppilasta ilmaisemaan kokemuksiaan, ajatuksiaan ja mielipiteitään ja vahvistamaan myönteistä kuvaa itsestään tekstien tuottajana.</a:t>
            </a:r>
          </a:p>
          <a:p>
            <a:r>
              <a:rPr lang="fi-FI" b="1" dirty="0"/>
              <a:t>S3. </a:t>
            </a:r>
            <a:r>
              <a:rPr lang="fi-FI" dirty="0"/>
              <a:t>Rohkaistaan oppilasta tuottamaan erilaisia tekstejä, esimerkiksi kuvitteellisia ja asiatekstejä. Tuotetaan tekstejä omien kokemusten, havaintojen, ajatusten ja mielipiteiden ja toisten tekstien pohjalta.</a:t>
            </a:r>
          </a:p>
          <a:p>
            <a:pPr marL="0" indent="0">
              <a:buNone/>
            </a:pPr>
            <a:r>
              <a:rPr lang="fi-FI" b="1" dirty="0" smtClean="0"/>
              <a:t>		L1</a:t>
            </a:r>
            <a:r>
              <a:rPr lang="fi-FI" b="1" dirty="0"/>
              <a:t>, L2, L4, </a:t>
            </a:r>
            <a:r>
              <a:rPr lang="fi-FI" b="1" dirty="0" smtClean="0"/>
              <a:t>L7</a:t>
            </a:r>
            <a:endParaRPr lang="fi-FI" dirty="0"/>
          </a:p>
          <a:p>
            <a:r>
              <a:rPr lang="fi-FI" b="1" dirty="0"/>
              <a:t>T10. </a:t>
            </a:r>
            <a:r>
              <a:rPr lang="fi-FI" dirty="0"/>
              <a:t>Kannustaa ja ohjata oppilasta kielentämään ajatuksiaan ja harjoittelemaan kertovien, kuvaavien, ohjaavien ja yksinkertaisten kantaa ottavien tekstien tuottamista, myös monimediaisessa ympäristössä.</a:t>
            </a:r>
          </a:p>
          <a:p>
            <a:r>
              <a:rPr lang="fi-FI" b="1" dirty="0"/>
              <a:t>S3. </a:t>
            </a:r>
            <a:r>
              <a:rPr lang="fi-FI" dirty="0"/>
              <a:t>Tuotetaan erilaisia tekstejä monimediaisessa ympäristössä. Harjoitellaan kappalejakoa ja opitaan käyttämään sitä omissa teksteissä. Tarkastellaan sanajärjestyksen yhteyttä tekstin merkitykseen. Kiinnitetään huomiota omaan ilmaisuun erilaisia tekstejä tuotettaessa. Harjoitellaan tekstien elävöittämistä ja tarkastellaan sanavalintojen ja sanontojen merkityksiä. Havaitaan eroja eri tekstilajien välillä ja tuotetaan eri tekstilajien tekstejä.</a:t>
            </a:r>
          </a:p>
          <a:p>
            <a:pPr marL="0" indent="0">
              <a:buNone/>
            </a:pPr>
            <a:r>
              <a:rPr lang="fi-FI" b="1" dirty="0" smtClean="0"/>
              <a:t>		L1</a:t>
            </a:r>
            <a:r>
              <a:rPr lang="fi-FI" b="1" dirty="0"/>
              <a:t>, L4, L5, </a:t>
            </a:r>
            <a:r>
              <a:rPr lang="fi-FI" b="1" dirty="0" smtClean="0"/>
              <a:t>L7</a:t>
            </a:r>
            <a:endParaRPr lang="fi-FI" dirty="0"/>
          </a:p>
          <a:p>
            <a:r>
              <a:rPr lang="fi-FI" b="1" dirty="0"/>
              <a:t>T11. </a:t>
            </a:r>
            <a:r>
              <a:rPr lang="fi-FI" dirty="0"/>
              <a:t>Ohjata oppilasta edistämään </a:t>
            </a:r>
            <a:r>
              <a:rPr lang="fi-FI" dirty="0" err="1"/>
              <a:t>käsinkirjoittamisen</a:t>
            </a:r>
            <a:r>
              <a:rPr lang="fi-FI" dirty="0"/>
              <a:t> ja näppäintaitojen </a:t>
            </a:r>
            <a:r>
              <a:rPr lang="fi-FI" dirty="0" err="1"/>
              <a:t>sujuvoitumista</a:t>
            </a:r>
            <a:r>
              <a:rPr lang="fi-FI" dirty="0"/>
              <a:t> ja vahvistamaan kirjoitetun kielen ja tekstien rakenteiden ja oikeinkirjoituksen hallintaa.</a:t>
            </a:r>
          </a:p>
          <a:p>
            <a:r>
              <a:rPr lang="fi-FI" b="1" dirty="0"/>
              <a:t>S3. </a:t>
            </a:r>
            <a:r>
              <a:rPr lang="fi-FI" dirty="0"/>
              <a:t>Sujuvoitetaan </a:t>
            </a:r>
            <a:r>
              <a:rPr lang="fi-FI" dirty="0" err="1"/>
              <a:t>käsinkirjoittamista</a:t>
            </a:r>
            <a:r>
              <a:rPr lang="fi-FI" dirty="0"/>
              <a:t> ja näppäintaitoja. Kiinnitetään huomiota kirjoitetun ja puhutun kielen eroihin. Tunnistetaan tekstistä virkkeen lisäksi päälause- ja sivulause sekä sivulauseiden selkeät perustyypit ja käytetään niitä oman tekstin tuottamisessa. Opitaan tunnistamaan lauseen pääjäsenet. Käytetään persoona- ja aikamuotoja tekstien aikasuhteiden ilmaisussa. Käytetään omissa teksteissä oikeinkirjoituksen perusasioita. </a:t>
            </a:r>
          </a:p>
          <a:p>
            <a:pPr marL="0" indent="0">
              <a:buNone/>
            </a:pPr>
            <a:r>
              <a:rPr lang="fi-FI" b="1" dirty="0" smtClean="0"/>
              <a:t>		L1</a:t>
            </a:r>
            <a:r>
              <a:rPr lang="fi-FI" b="1" dirty="0"/>
              <a:t>, L4, L5</a:t>
            </a:r>
            <a:endParaRPr lang="fi-FI" dirty="0"/>
          </a:p>
          <a:p>
            <a:r>
              <a:rPr lang="fi-FI" b="1" dirty="0"/>
              <a:t> </a:t>
            </a:r>
            <a:r>
              <a:rPr lang="fi-FI" b="1" dirty="0" smtClean="0"/>
              <a:t>T12</a:t>
            </a:r>
            <a:r>
              <a:rPr lang="fi-FI" b="1" dirty="0"/>
              <a:t>. </a:t>
            </a:r>
            <a:r>
              <a:rPr lang="fi-FI" dirty="0"/>
              <a:t>Kannustaa oppilasta kehittämään tekstin tuottamisen prosesseja ja taitoa arvioida omia tekstejä, tarjota mahdollisuuksia tekstien tuottamiseen yhdessä, rakentavan palautteen antamiseen ja saamiseen, ohjata ottamaan huomioon tekstin vastaanottaja sekä toimimaan eettisesti verkossa yksityisyyttä ja tekijänoikeuksia kunnioittaen.</a:t>
            </a:r>
          </a:p>
          <a:p>
            <a:r>
              <a:rPr lang="fi-FI" b="1" dirty="0"/>
              <a:t>S3. </a:t>
            </a:r>
            <a:r>
              <a:rPr lang="fi-FI" dirty="0"/>
              <a:t>Harjoitellaan opiskelussa tarvittavien tekstien tuottamisen taitoja, kuten tiivistämistä ja lähteiden käyttöä ja merkintää. Harjoitellaan tekstin tuottamisen vaiheita yksin ja muiden kanssa, omien tekstien tarkastelua ja arviointia sekä palautteen antamista ja vastaanottamista. Tiedostetaan, miten verkossa toimitaan eettisesti, yksityisyyttä kunnioittaen ja tekijänoikeuksia noudattaen.</a:t>
            </a:r>
          </a:p>
          <a:p>
            <a:pPr marL="0" indent="0">
              <a:buNone/>
            </a:pPr>
            <a:r>
              <a:rPr lang="fi-FI" b="1" dirty="0" smtClean="0"/>
              <a:t>		L2</a:t>
            </a:r>
            <a:r>
              <a:rPr lang="fi-FI" b="1" dirty="0"/>
              <a:t>, L4, L5, </a:t>
            </a:r>
            <a:r>
              <a:rPr lang="fi-FI" b="1" dirty="0" smtClean="0"/>
              <a:t>L6</a:t>
            </a:r>
            <a:endParaRPr lang="fi-FI" dirty="0"/>
          </a:p>
        </p:txBody>
      </p:sp>
    </p:spTree>
    <p:extLst>
      <p:ext uri="{BB962C8B-B14F-4D97-AF65-F5344CB8AC3E}">
        <p14:creationId xmlns:p14="http://schemas.microsoft.com/office/powerpoint/2010/main" val="66227158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65988"/>
            <a:ext cx="10971819" cy="6853287"/>
          </a:xfrm>
        </p:spPr>
        <p:txBody>
          <a:bodyPr numCol="1">
            <a:normAutofit fontScale="25000" lnSpcReduction="20000"/>
          </a:bodyPr>
          <a:lstStyle/>
          <a:p>
            <a:pPr marL="0" indent="0">
              <a:buNone/>
            </a:pPr>
            <a:r>
              <a:rPr lang="fi-FI" sz="7200" b="1" dirty="0" smtClean="0"/>
              <a:t>7</a:t>
            </a:r>
            <a:r>
              <a:rPr lang="fi-FI" sz="7200" b="1" dirty="0"/>
              <a:t>. </a:t>
            </a:r>
            <a:r>
              <a:rPr lang="fi-FI" sz="7200" b="1" dirty="0" smtClean="0"/>
              <a:t>luokka</a:t>
            </a:r>
            <a:r>
              <a:rPr lang="fi-FI" sz="7200" b="1" dirty="0"/>
              <a:t> </a:t>
            </a:r>
            <a:endParaRPr lang="fi-FI" sz="7200" dirty="0"/>
          </a:p>
          <a:p>
            <a:r>
              <a:rPr lang="fi-FI" sz="4400" b="1" dirty="0"/>
              <a:t>T10. </a:t>
            </a:r>
            <a:r>
              <a:rPr lang="fi-FI" sz="4400" dirty="0"/>
              <a:t>Rohkaista oppilasta ilmaisemaan ajatuksiaan kirjoittamalla ja tuottamalla monimuotoisia tekstejä sekä auttaa oppilasta tunnistamaan omia vahvuuksiaan ja kehittämiskohteitaan tekstin tuottajana.</a:t>
            </a:r>
          </a:p>
          <a:p>
            <a:r>
              <a:rPr lang="fi-FI" sz="4400" b="1" dirty="0"/>
              <a:t>S3. </a:t>
            </a:r>
            <a:r>
              <a:rPr lang="fi-FI" sz="4400" dirty="0"/>
              <a:t>Tuotetaan fiktiivisiä ja ei-fiktiivisiä tekstejä eri muodoissaan: kielellisinä, visuaalisina, audiovisuaalisina ja verkkoteksteinä. Tutkitaan kirjoitettujen tekstien elementtejä sekä hyödynnetään tätä tietoa omissa teksteissä.</a:t>
            </a:r>
          </a:p>
          <a:p>
            <a:pPr marL="0" indent="0">
              <a:buNone/>
            </a:pPr>
            <a:r>
              <a:rPr lang="fi-FI" sz="4400" b="1" dirty="0"/>
              <a:t>	L2, L4, L5, </a:t>
            </a:r>
            <a:r>
              <a:rPr lang="fi-FI" sz="4400" b="1" dirty="0" smtClean="0"/>
              <a:t>L7</a:t>
            </a:r>
            <a:endParaRPr lang="fi-FI" sz="4400" dirty="0"/>
          </a:p>
          <a:p>
            <a:r>
              <a:rPr lang="fi-FI" sz="4400" b="1" dirty="0"/>
              <a:t>T11. </a:t>
            </a:r>
            <a:r>
              <a:rPr lang="fi-FI" sz="4400" dirty="0"/>
              <a:t>Tarjota oppilaalle tilaisuuksia tuottaa kertovia, kuvaavia, ohjaavia ja erityisesti kantaa ottavia ja pohtivia tekstejä, myös monimediaisessa ympäristössä, ja auttaa oppilasta valitsemaan kuhunkin tekstilajiin ja tilanteeseen sopivia ilmaisutapoja.</a:t>
            </a:r>
          </a:p>
          <a:p>
            <a:r>
              <a:rPr lang="fi-FI" sz="4400" b="1" dirty="0"/>
              <a:t>S3. </a:t>
            </a:r>
            <a:r>
              <a:rPr lang="fi-FI" sz="4400" dirty="0"/>
              <a:t>Opiskellaan kertoville, kuvaaville, ohjaaville ja erityisesti pohtiville ja kantaa ottaville teksteille tyypillisiä </a:t>
            </a:r>
            <a:r>
              <a:rPr lang="fi-FI" sz="4400" dirty="0" err="1"/>
              <a:t>tekstuaalisia</a:t>
            </a:r>
            <a:r>
              <a:rPr lang="fi-FI" sz="4400" dirty="0"/>
              <a:t>, visuaalisia ja kielellisiä piirteitä ja hyödynnetään tätä tietoa tuotettaessa omia tekstejä. Harjoitellaan tekstien kohdentamista ja kielen ja muiden ilmaisutapojen mukauttamista eri kohderyhmille ja eri tarkoituksiin sopiviksi.</a:t>
            </a:r>
          </a:p>
          <a:p>
            <a:pPr marL="0" indent="0">
              <a:buNone/>
            </a:pPr>
            <a:r>
              <a:rPr lang="fi-FI" sz="4400" b="1" dirty="0"/>
              <a:t>	L2, L4, </a:t>
            </a:r>
            <a:r>
              <a:rPr lang="fi-FI" sz="4400" b="1" dirty="0" smtClean="0"/>
              <a:t>L5</a:t>
            </a:r>
            <a:endParaRPr lang="fi-FI" sz="4400" dirty="0"/>
          </a:p>
          <a:p>
            <a:r>
              <a:rPr lang="fi-FI" sz="4400" b="1" dirty="0"/>
              <a:t>T12. </a:t>
            </a:r>
            <a:r>
              <a:rPr lang="fi-FI" sz="4400" dirty="0"/>
              <a:t>Ohjata oppilasta vahvistamaan tekstin tuottamisen prosesseja, tarjota oppilaille tilaisuuksia tuottaa tekstiä yhdessä muiden kanssa sekä rohkaista oppilasta vahvistamaan taitoa antaa ja ottaa vastaan palautetta sekä arvioida itseään tekstin tuottajana.</a:t>
            </a:r>
          </a:p>
          <a:p>
            <a:r>
              <a:rPr lang="fi-FI" sz="4400" b="1" dirty="0"/>
              <a:t>S3. </a:t>
            </a:r>
            <a:r>
              <a:rPr lang="fi-FI" sz="4400" dirty="0"/>
              <a:t>Harjoitellaan tekstien tuottamista vaiheittain, yksin ja ryhmässä. Annetaan ja vastaanotetaan palautetta tekstin tuottamisen eri vaiheissa. Perehdytään erityyppisten tekstien tavoitteisiin ja arviointikriteereihin. </a:t>
            </a:r>
          </a:p>
          <a:p>
            <a:pPr marL="0" indent="0">
              <a:buNone/>
            </a:pPr>
            <a:r>
              <a:rPr lang="fi-FI" sz="4400" b="1" dirty="0"/>
              <a:t>	L2, L4, L5, </a:t>
            </a:r>
            <a:r>
              <a:rPr lang="fi-FI" sz="4400" b="1" dirty="0" smtClean="0"/>
              <a:t>L6</a:t>
            </a:r>
            <a:endParaRPr lang="fi-FI" sz="4400" dirty="0"/>
          </a:p>
          <a:p>
            <a:r>
              <a:rPr lang="fi-FI" sz="4400" b="1" dirty="0"/>
              <a:t>T13. </a:t>
            </a:r>
            <a:r>
              <a:rPr lang="fi-FI" sz="4400" dirty="0"/>
              <a:t>Ohjata oppilasta edistämään kirjoittamisen sujuvoittamista ja vahvistamaan tieto- ja viestintäteknologian käyttötaitoa tekstien tuottamisessa, syventämään ymmärrystään kirjoittamisesta viestintänä ja vahvistamaan yleiskielen hallintaa antamalla tietoa kirjoitetun kielen konventioista.</a:t>
            </a:r>
          </a:p>
          <a:p>
            <a:r>
              <a:rPr lang="fi-FI" sz="4400" b="1" dirty="0"/>
              <a:t>S3. </a:t>
            </a:r>
            <a:r>
              <a:rPr lang="fi-FI" sz="4400" dirty="0"/>
              <a:t>Opitaan käyttämään kirjoitetun kielen konventioita omien tekstien tuottamisessa ja muokkauksessa. Syvennetään ymmärrystä kirjoitetun yleiskielen piirteistä: hahmotetaan kappaleiden, virkkeiden ja lauseiden rakenteita (erilaiset kappalerakenteet, pää- ja sivulauseet) ja opitaan käyttämään asioiden välisten suhteiden ilmaisukeinoja sekä ilmaisemaan viittaussuhteita. Kirjoitetaan tekstejä käsin ja tieto- ja viestintäteknologiaa hyödyntäen.</a:t>
            </a:r>
          </a:p>
          <a:p>
            <a:pPr marL="0" indent="0">
              <a:buNone/>
            </a:pPr>
            <a:r>
              <a:rPr lang="fi-FI" sz="4400" b="1" dirty="0"/>
              <a:t>	L2, L4, L5, L6 </a:t>
            </a:r>
            <a:endParaRPr lang="fi-FI" sz="4400" dirty="0"/>
          </a:p>
          <a:p>
            <a:r>
              <a:rPr lang="fi-FI" sz="4400" b="1" dirty="0"/>
              <a:t>T14. </a:t>
            </a:r>
            <a:r>
              <a:rPr lang="fi-FI" sz="4400" dirty="0"/>
              <a:t>Harjaannuttaa oppilasta vahvistamaan tiedon hallinnan ja käyttämisen taitoja ja monipuolistamaan lähteiden käyttöä ja viittaustapojen hallintaa omassa tekstissä sekä opastaa oppilasta toimimaan eettisesti verkossa yksityisyyttä ja tekijänoikeuksia kunnioittaen.</a:t>
            </a:r>
          </a:p>
          <a:p>
            <a:r>
              <a:rPr lang="fi-FI" sz="4400" b="1" dirty="0"/>
              <a:t>S3.</a:t>
            </a:r>
            <a:r>
              <a:rPr lang="fi-FI" sz="4400" dirty="0"/>
              <a:t> Perehdytään tekijänoikeuksiin ja noudatetaan niitä omia tekstejä tuotettaessa. Vahvistetaan opiskelussa tarvittavien tekstien tuottamisen taitoja, kuten referoimista, tiivistämistä, muistiinpanojen tekoa ja lähteiden käyttöä.</a:t>
            </a:r>
          </a:p>
          <a:p>
            <a:pPr marL="0" indent="0">
              <a:buNone/>
            </a:pPr>
            <a:r>
              <a:rPr lang="fi-FI" sz="4400" b="1" dirty="0"/>
              <a:t>	L2, L4, L5, </a:t>
            </a:r>
            <a:r>
              <a:rPr lang="fi-FI" sz="4400" b="1" dirty="0" smtClean="0"/>
              <a:t>L7</a:t>
            </a:r>
            <a:endParaRPr lang="fi-FI" sz="4400" dirty="0"/>
          </a:p>
        </p:txBody>
      </p:sp>
    </p:spTree>
    <p:extLst>
      <p:ext uri="{BB962C8B-B14F-4D97-AF65-F5344CB8AC3E}">
        <p14:creationId xmlns:p14="http://schemas.microsoft.com/office/powerpoint/2010/main" val="149264070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22168" y="0"/>
            <a:ext cx="11569831" cy="7048072"/>
          </a:xfrm>
        </p:spPr>
        <p:txBody>
          <a:bodyPr>
            <a:normAutofit fontScale="25000" lnSpcReduction="20000"/>
          </a:bodyPr>
          <a:lstStyle/>
          <a:p>
            <a:pPr marL="0" indent="0">
              <a:buNone/>
            </a:pPr>
            <a:r>
              <a:rPr lang="fi-FI" sz="7200" b="1" dirty="0"/>
              <a:t>8. </a:t>
            </a:r>
            <a:r>
              <a:rPr lang="fi-FI" sz="7200" b="1" dirty="0" smtClean="0"/>
              <a:t>luokka</a:t>
            </a:r>
            <a:endParaRPr lang="fi-FI" sz="7200" dirty="0"/>
          </a:p>
          <a:p>
            <a:r>
              <a:rPr lang="fi-FI" sz="4400" b="1" dirty="0"/>
              <a:t>T10. </a:t>
            </a:r>
            <a:r>
              <a:rPr lang="fi-FI" sz="4400" dirty="0"/>
              <a:t>Rohkaista oppilasta ilmaisemaan ajatuksiaan kirjoittamalla ja tuottamalla monimuotoisia tekstejä sekä auttaa oppilasta tunnistamaan omia vahvuuksiaan ja kehittämiskohteitaan tekstin tuottajana.</a:t>
            </a:r>
          </a:p>
          <a:p>
            <a:r>
              <a:rPr lang="fi-FI" sz="4400" b="1" dirty="0"/>
              <a:t>S3. </a:t>
            </a:r>
            <a:r>
              <a:rPr lang="fi-FI" sz="4400" dirty="0"/>
              <a:t>Tuotetaan fiktiivisiä ja ei-fiktiivisiä tekstejä eri muodoissaan: kielellisinä, visuaalisina, audiovisuaalisina ja verkkoteksteinä. Tutkitaan kirjoitettujen tekstien elementtejä sekä hyödynnetään tätä tietoa omissa teksteissä.</a:t>
            </a:r>
          </a:p>
          <a:p>
            <a:pPr marL="0" indent="0">
              <a:buNone/>
            </a:pPr>
            <a:r>
              <a:rPr lang="fi-FI" sz="4400" b="1" dirty="0"/>
              <a:t>	L2, L4, L5, </a:t>
            </a:r>
            <a:r>
              <a:rPr lang="fi-FI" sz="4400" b="1" dirty="0" smtClean="0"/>
              <a:t>L7</a:t>
            </a:r>
            <a:endParaRPr lang="fi-FI" sz="4400" dirty="0"/>
          </a:p>
          <a:p>
            <a:r>
              <a:rPr lang="fi-FI" sz="4400" b="1" dirty="0"/>
              <a:t>T11. </a:t>
            </a:r>
            <a:r>
              <a:rPr lang="fi-FI" sz="4400" dirty="0"/>
              <a:t>Tarjota oppilaalle tilaisuuksia tuottaa kertovia, kuvaavia, ohjaavia ja erityisesti kantaa ottavia ja pohtivia tekstejä, myös monimediaisessa ympäristössä, ja auttaa oppilasta valitsemaan kuhunkin tekstilajiin ja tilanteeseen sopivia ilmaisutapoja.</a:t>
            </a:r>
          </a:p>
          <a:p>
            <a:r>
              <a:rPr lang="fi-FI" sz="4400" b="1" dirty="0"/>
              <a:t>S3. </a:t>
            </a:r>
            <a:r>
              <a:rPr lang="fi-FI" sz="4400" dirty="0"/>
              <a:t>Opiskellaan kertoville, kuvaaville, ohjaaville ja erityisesti pohtiville ja kantaa ottaville teksteille tyypillisiä </a:t>
            </a:r>
            <a:r>
              <a:rPr lang="fi-FI" sz="4400" dirty="0" err="1"/>
              <a:t>tekstuaalisia</a:t>
            </a:r>
            <a:r>
              <a:rPr lang="fi-FI" sz="4400" dirty="0"/>
              <a:t>, visuaalisia ja kielellisiä piirteitä ja hyödynnetään tätä tietoa tuotettaessa omia tekstejä. Harjoitellaan tekstien kohdentamista ja kielen ja muiden ilmaisutapojen mukauttamista eri kohderyhmille ja eri tarkoituksiin sopiviksi.</a:t>
            </a:r>
          </a:p>
          <a:p>
            <a:pPr marL="0" indent="0">
              <a:buNone/>
            </a:pPr>
            <a:r>
              <a:rPr lang="fi-FI" sz="4400" b="1" dirty="0"/>
              <a:t>	L2, L4, </a:t>
            </a:r>
            <a:r>
              <a:rPr lang="fi-FI" sz="4400" b="1" dirty="0" smtClean="0"/>
              <a:t>L5</a:t>
            </a:r>
            <a:endParaRPr lang="fi-FI" sz="4400" dirty="0"/>
          </a:p>
          <a:p>
            <a:r>
              <a:rPr lang="fi-FI" sz="4400" b="1" dirty="0"/>
              <a:t>T12. </a:t>
            </a:r>
            <a:r>
              <a:rPr lang="fi-FI" sz="4400" dirty="0"/>
              <a:t>Ohjata oppilasta vahvistamaan tekstin tuottamisen prosesseja, tarjota oppilaille tilaisuuksia tuottaa tekstiä yhdessä muiden kanssa sekä rohkaista oppilasta vahvistamaan taitoa antaa ja ottaa vastaan palautetta sekä arvioida itseään tekstin tuottajana.</a:t>
            </a:r>
          </a:p>
          <a:p>
            <a:r>
              <a:rPr lang="fi-FI" sz="4400" b="1" dirty="0"/>
              <a:t>S3. </a:t>
            </a:r>
            <a:r>
              <a:rPr lang="fi-FI" sz="4400" dirty="0"/>
              <a:t>Harjoitellaan tekstien tuottamista vaiheittain, yksin ja ryhmässä. Annetaan ja vastaanotetaan palautetta tekstin tuottamisen eri vaiheissa. Perehdytään erityyppisten tekstien tavoitteisiin ja arviointikriteereihin. </a:t>
            </a:r>
          </a:p>
          <a:p>
            <a:pPr marL="0" indent="0">
              <a:buNone/>
            </a:pPr>
            <a:r>
              <a:rPr lang="fi-FI" sz="4400" b="1" dirty="0"/>
              <a:t>	L2, L4, L5, </a:t>
            </a:r>
            <a:r>
              <a:rPr lang="fi-FI" sz="4400" b="1" dirty="0" smtClean="0"/>
              <a:t>L6</a:t>
            </a:r>
            <a:endParaRPr lang="fi-FI" sz="4400" dirty="0"/>
          </a:p>
          <a:p>
            <a:r>
              <a:rPr lang="fi-FI" sz="4400" b="1" dirty="0"/>
              <a:t>T13. </a:t>
            </a:r>
            <a:r>
              <a:rPr lang="fi-FI" sz="4400" dirty="0"/>
              <a:t>Ohjata oppilasta edistämään kirjoittamisen sujuvoittamista ja vahvistamaan tieto- ja viestintäteknologian käyttötaitoa tekstien tuottamisessa, syventämään ymmärrystään kirjoittamisesta viestintänä ja vahvistamaan yleiskielen hallintaa antamalla tietoa kirjoitetun kielen konventioista.</a:t>
            </a:r>
          </a:p>
          <a:p>
            <a:r>
              <a:rPr lang="fi-FI" sz="4400" b="1" dirty="0"/>
              <a:t>S3. </a:t>
            </a:r>
            <a:r>
              <a:rPr lang="fi-FI" sz="4400" dirty="0"/>
              <a:t>Opitaan käyttämään kirjoitetun kielen konventioita omien tekstien tuottamisessa ja muokkauksessa. Tutkitaan sanastoon liittyviä rekisteri- ja tyylipiirteitä ja opitaan valitsemaan kuhunkin tekstiin sopivat ilmaisutavat. Syvennetään ymmärrystä kirjoitetun yleiskielen piirteistä: hahmotetaan kappaleiden, virkkeiden ja lauseiden rakenteita (erilaiset kappalerakenteet, pää- ja sivulauseet, lauseenvastikkeet, lauseenjäsenet, lauseke) ja opitaan käyttämään asioiden välisten suhteiden ilmaisukeinoja sekä ilmaisemaan viittaussuhteita. Kirjoitetaan tekstejä käsin ja tieto- ja viestintäteknologiaa hyödyntäen.</a:t>
            </a:r>
          </a:p>
          <a:p>
            <a:pPr marL="0" indent="0">
              <a:buNone/>
            </a:pPr>
            <a:r>
              <a:rPr lang="fi-FI" sz="4400" b="1" dirty="0"/>
              <a:t>	L2, L4, L5, L6 </a:t>
            </a:r>
            <a:endParaRPr lang="fi-FI" sz="4400" dirty="0"/>
          </a:p>
          <a:p>
            <a:r>
              <a:rPr lang="fi-FI" sz="4400" b="1" dirty="0"/>
              <a:t>T14. </a:t>
            </a:r>
            <a:r>
              <a:rPr lang="fi-FI" sz="4400" dirty="0"/>
              <a:t>Harjaannuttaa oppilasta vahvistamaan tiedon hallinnan ja käyttämisen taitoja ja monipuolistamaan lähteiden käyttöä ja viittaustapojen hallintaa omassa tekstissä sekä opastaa oppilasta toimimaan eettisesti verkossa yksityisyyttä ja tekijänoikeuksia kunnioittaen.</a:t>
            </a:r>
          </a:p>
          <a:p>
            <a:r>
              <a:rPr lang="fi-FI" sz="4400" b="1" dirty="0"/>
              <a:t>S3.</a:t>
            </a:r>
            <a:r>
              <a:rPr lang="fi-FI" sz="4400" dirty="0"/>
              <a:t> Perehdytään tekijänoikeuksiin ja noudatetaan niitä omia tekstejä tuotettaessa. Vahvistetaan opiskelussa tarvittavien tekstien tuottamisen taitoja, kuten referoimista, tiivistämistä, muistiinpanojen tekoa ja lähteiden käyttöä.</a:t>
            </a:r>
          </a:p>
          <a:p>
            <a:pPr marL="0" indent="0">
              <a:buNone/>
            </a:pPr>
            <a:r>
              <a:rPr lang="fi-FI" sz="4400" b="1" dirty="0"/>
              <a:t>	L2, L4, L5, L7</a:t>
            </a:r>
            <a:endParaRPr lang="fi-FI" sz="4400" dirty="0"/>
          </a:p>
          <a:p>
            <a:endParaRPr lang="fi-FI" sz="4400" dirty="0"/>
          </a:p>
        </p:txBody>
      </p:sp>
    </p:spTree>
    <p:extLst>
      <p:ext uri="{BB962C8B-B14F-4D97-AF65-F5344CB8AC3E}">
        <p14:creationId xmlns:p14="http://schemas.microsoft.com/office/powerpoint/2010/main" val="184990501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75414"/>
            <a:ext cx="10604386" cy="6561056"/>
          </a:xfrm>
        </p:spPr>
        <p:txBody>
          <a:bodyPr>
            <a:normAutofit fontScale="47500" lnSpcReduction="20000"/>
          </a:bodyPr>
          <a:lstStyle/>
          <a:p>
            <a:pPr marL="0" indent="0">
              <a:buNone/>
            </a:pPr>
            <a:r>
              <a:rPr lang="fi-FI" sz="3800" b="1" dirty="0"/>
              <a:t>9. </a:t>
            </a:r>
            <a:r>
              <a:rPr lang="fi-FI" sz="3800" b="1" dirty="0" smtClean="0"/>
              <a:t>luokka</a:t>
            </a:r>
            <a:endParaRPr lang="fi-FI" sz="3800" dirty="0"/>
          </a:p>
          <a:p>
            <a:r>
              <a:rPr lang="fi-FI" b="1" dirty="0"/>
              <a:t>T10. </a:t>
            </a:r>
            <a:r>
              <a:rPr lang="fi-FI" dirty="0"/>
              <a:t>Rohkaista oppilasta ilmaisemaan ajatuksiaan kirjoittamalla ja tuottamalla monimuotoisia tekstejä sekä auttaa oppilasta tunnistamaan omia vahvuuksiaan ja kehittämiskohteitaan tekstin tuottajana.</a:t>
            </a:r>
          </a:p>
          <a:p>
            <a:r>
              <a:rPr lang="fi-FI" b="1" dirty="0"/>
              <a:t>S3. </a:t>
            </a:r>
            <a:r>
              <a:rPr lang="fi-FI" dirty="0"/>
              <a:t>Tuotetaan fiktiivisiä ja ei-fiktiivisiä tekstejä eri muodoissaan: kielellisinä, visuaalisina, audiovisuaalisina ja verkkoteksteinä. Tutkitaan kirjoitettujen tekstien elementtejä sekä hyödynnetään tätä tietoa omissa teksteissä.</a:t>
            </a:r>
          </a:p>
          <a:p>
            <a:pPr marL="0" indent="0">
              <a:buNone/>
            </a:pPr>
            <a:r>
              <a:rPr lang="fi-FI" b="1" dirty="0"/>
              <a:t>	L2, L4, L5, </a:t>
            </a:r>
            <a:r>
              <a:rPr lang="fi-FI" b="1" dirty="0" smtClean="0"/>
              <a:t>L7</a:t>
            </a:r>
            <a:endParaRPr lang="fi-FI" dirty="0"/>
          </a:p>
          <a:p>
            <a:r>
              <a:rPr lang="fi-FI" b="1" dirty="0"/>
              <a:t>T11. </a:t>
            </a:r>
            <a:r>
              <a:rPr lang="fi-FI" dirty="0"/>
              <a:t>Tarjota oppilaalle tilaisuuksia tuottaa kertovia, kuvaavia, ohjaavia ja erityisesti kantaa ottavia ja pohtivia tekstejä, myös monimediaisessa ympäristössä, ja auttaa oppilasta valitsemaan kuhunkin tekstilajiin ja tilanteeseen sopivia ilmaisutapoja.</a:t>
            </a:r>
          </a:p>
          <a:p>
            <a:r>
              <a:rPr lang="fi-FI" b="1" dirty="0"/>
              <a:t>S3. </a:t>
            </a:r>
            <a:r>
              <a:rPr lang="fi-FI" dirty="0"/>
              <a:t>Opiskellaan kertoville, kuvaaville, ohjaaville ja erityisesti pohtiville ja kantaa ottaville teksteille tyypillisiä </a:t>
            </a:r>
            <a:r>
              <a:rPr lang="fi-FI" dirty="0" err="1"/>
              <a:t>tekstuaalisia</a:t>
            </a:r>
            <a:r>
              <a:rPr lang="fi-FI" dirty="0"/>
              <a:t>, visuaalisia ja kielellisiä piirteitä ja hyödynnetään tätä tietoa tuotettaessa omia tekstejä. Harjoitellaan tekstien kohdentamista ja kielen ja muiden ilmaisutapojen mukauttamista eri kohderyhmille ja eri tarkoituksiin sopiviksi.</a:t>
            </a:r>
          </a:p>
          <a:p>
            <a:pPr marL="0" indent="0">
              <a:buNone/>
            </a:pPr>
            <a:r>
              <a:rPr lang="fi-FI" b="1" dirty="0"/>
              <a:t>	L2, L4, </a:t>
            </a:r>
            <a:r>
              <a:rPr lang="fi-FI" b="1" dirty="0" smtClean="0"/>
              <a:t>L5</a:t>
            </a:r>
            <a:endParaRPr lang="fi-FI" dirty="0"/>
          </a:p>
          <a:p>
            <a:r>
              <a:rPr lang="fi-FI" b="1" dirty="0"/>
              <a:t>T12. </a:t>
            </a:r>
            <a:r>
              <a:rPr lang="fi-FI" dirty="0"/>
              <a:t>Ohjata oppilasta vahvistamaan tekstin tuottamisen prosesseja, tarjota oppilaille tilaisuuksia tuottaa tekstiä yhdessä muiden kanssa sekä rohkaista oppilasta vahvistamaan taitoa antaa ja ottaa vastaan palautetta sekä arvioida itseään tekstin tuottajana.</a:t>
            </a:r>
          </a:p>
          <a:p>
            <a:r>
              <a:rPr lang="fi-FI" b="1" dirty="0"/>
              <a:t>S3. </a:t>
            </a:r>
            <a:r>
              <a:rPr lang="fi-FI" dirty="0"/>
              <a:t>Harjoitellaan tekstien tuottamista vaiheittain, yksin ja ryhmässä. Annetaan ja vastaanotetaan palautetta tekstin tuottamisen eri vaiheissa. Perehdytään erityyppisten tekstien tavoitteisiin ja arviointikriteereihin. </a:t>
            </a:r>
          </a:p>
          <a:p>
            <a:pPr marL="0" indent="0">
              <a:buNone/>
            </a:pPr>
            <a:r>
              <a:rPr lang="fi-FI" b="1" dirty="0"/>
              <a:t>	L2, L4, L5, </a:t>
            </a:r>
            <a:r>
              <a:rPr lang="fi-FI" b="1" dirty="0" smtClean="0"/>
              <a:t>L6</a:t>
            </a:r>
            <a:endParaRPr lang="fi-FI" dirty="0"/>
          </a:p>
          <a:p>
            <a:r>
              <a:rPr lang="fi-FI" b="1" dirty="0"/>
              <a:t>T13. </a:t>
            </a:r>
            <a:r>
              <a:rPr lang="fi-FI" dirty="0"/>
              <a:t>Ohjata oppilasta edistämään kirjoittamisen sujuvoittamista ja vahvistamaan tieto- ja viestintäteknologian käyttötaitoa tekstien tuottamisessa, syventämään ymmärrystään kirjoittamisesta viestintänä ja vahvistamaan yleiskielen hallintaa antamalla tietoa kirjoitetun kielen konventioista.</a:t>
            </a:r>
          </a:p>
          <a:p>
            <a:r>
              <a:rPr lang="fi-FI" b="1" dirty="0"/>
              <a:t>S3. </a:t>
            </a:r>
            <a:r>
              <a:rPr lang="fi-FI" dirty="0"/>
              <a:t>Opitaan käyttämään kirjoitetun kielen konventioita omien tekstien tuottamisessa ja muokkauksessa. Tutkitaan sanastoon liittyviä rekisteri- ja tyylipiirteitä ja opitaan valitsemaan kuhunkin tekstiin sopivat ilmaisutavat. Vahvistetaan ymmärrystä kirjoitetun yleiskielen piirteistä. Kirjoitetaan tekstejä käsin ja tieto- ja viestintäteknologiaa hyödyntäen.</a:t>
            </a:r>
          </a:p>
          <a:p>
            <a:pPr marL="0" indent="0">
              <a:buNone/>
            </a:pPr>
            <a:r>
              <a:rPr lang="fi-FI" b="1" dirty="0"/>
              <a:t>	L2, L4, L5, L6 </a:t>
            </a:r>
            <a:endParaRPr lang="fi-FI" dirty="0"/>
          </a:p>
          <a:p>
            <a:r>
              <a:rPr lang="fi-FI" b="1" dirty="0"/>
              <a:t>T14. </a:t>
            </a:r>
            <a:r>
              <a:rPr lang="fi-FI" dirty="0"/>
              <a:t>Harjaannuttaa oppilasta vahvistamaan tiedon hallinnan ja käyttämisen taitoja ja monipuolistamaan lähteiden käyttöä ja viittaustapojen hallintaa omassa tekstissä sekä opastaa oppilasta toimimaan eettisesti verkossa yksityisyyttä ja tekijänoikeuksia kunnioittaen.</a:t>
            </a:r>
          </a:p>
          <a:p>
            <a:r>
              <a:rPr lang="fi-FI" b="1" dirty="0"/>
              <a:t>S3.</a:t>
            </a:r>
            <a:r>
              <a:rPr lang="fi-FI" dirty="0"/>
              <a:t> Perehdytään tekijänoikeuksiin ja noudatetaan niitä omia tekstejä tuotettaessa. Vahvistetaan opiskelussa tarvittavien tekstien tuottamisen taitoja, kuten referoimista, tiivistämistä, muistiinpanojen tekoa ja lähteiden käyttöä.</a:t>
            </a:r>
          </a:p>
          <a:p>
            <a:pPr marL="0" indent="0">
              <a:buNone/>
            </a:pPr>
            <a:r>
              <a:rPr lang="fi-FI" b="1" dirty="0"/>
              <a:t>	L2, L4, L5, </a:t>
            </a:r>
            <a:r>
              <a:rPr lang="fi-FI" b="1" dirty="0" smtClean="0"/>
              <a:t>L7</a:t>
            </a:r>
            <a:endParaRPr lang="fi-FI" dirty="0"/>
          </a:p>
        </p:txBody>
      </p:sp>
    </p:spTree>
    <p:extLst>
      <p:ext uri="{BB962C8B-B14F-4D97-AF65-F5344CB8AC3E}">
        <p14:creationId xmlns:p14="http://schemas.microsoft.com/office/powerpoint/2010/main" val="135513776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739739" y="513707"/>
            <a:ext cx="10667268" cy="4623371"/>
          </a:xfrm>
        </p:spPr>
        <p:txBody>
          <a:bodyPr>
            <a:normAutofit/>
          </a:bodyPr>
          <a:lstStyle/>
          <a:p>
            <a:r>
              <a:rPr lang="fi-FI" sz="4800" b="1" dirty="0" smtClean="0"/>
              <a:t>	Kielen</a:t>
            </a:r>
            <a:r>
              <a:rPr lang="fi-FI" sz="4800" b="1" dirty="0"/>
              <a:t>, kirjallisuuden ja </a:t>
            </a:r>
            <a:r>
              <a:rPr lang="fi-FI" sz="4800" b="1" dirty="0" smtClean="0"/>
              <a:t/>
            </a:r>
            <a:br>
              <a:rPr lang="fi-FI" sz="4800" b="1" dirty="0" smtClean="0"/>
            </a:br>
            <a:r>
              <a:rPr lang="fi-FI" sz="4800" b="1" dirty="0"/>
              <a:t/>
            </a:r>
            <a:br>
              <a:rPr lang="fi-FI" sz="4800" b="1" dirty="0"/>
            </a:br>
            <a:r>
              <a:rPr lang="fi-FI" sz="4800" b="1" dirty="0" smtClean="0"/>
              <a:t>	kulttuurin ymmärtäminen</a:t>
            </a:r>
            <a:br>
              <a:rPr lang="fi-FI" sz="4800" b="1" dirty="0" smtClean="0"/>
            </a:br>
            <a:r>
              <a:rPr lang="fi-FI" sz="4800" b="1" dirty="0"/>
              <a:t/>
            </a:r>
            <a:br>
              <a:rPr lang="fi-FI" sz="4800" b="1" dirty="0"/>
            </a:br>
            <a:r>
              <a:rPr lang="fi-FI" sz="4800" b="1" dirty="0" smtClean="0"/>
              <a:t>      luokilla 1.-9.</a:t>
            </a:r>
            <a:endParaRPr lang="fi-FI" sz="4800" dirty="0"/>
          </a:p>
        </p:txBody>
      </p:sp>
    </p:spTree>
    <p:extLst>
      <p:ext uri="{BB962C8B-B14F-4D97-AF65-F5344CB8AC3E}">
        <p14:creationId xmlns:p14="http://schemas.microsoft.com/office/powerpoint/2010/main" val="193202401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0"/>
            <a:ext cx="10594959" cy="6777872"/>
          </a:xfrm>
        </p:spPr>
        <p:txBody>
          <a:bodyPr>
            <a:normAutofit fontScale="77500" lnSpcReduction="20000"/>
          </a:bodyPr>
          <a:lstStyle/>
          <a:p>
            <a:pPr marL="0" indent="0">
              <a:buNone/>
            </a:pPr>
            <a:r>
              <a:rPr lang="fi-FI" sz="3100" b="1" dirty="0" smtClean="0"/>
              <a:t>1</a:t>
            </a:r>
            <a:r>
              <a:rPr lang="fi-FI" sz="3100" b="1" dirty="0"/>
              <a:t>. </a:t>
            </a:r>
            <a:r>
              <a:rPr lang="fi-FI" sz="3100" b="1" dirty="0" smtClean="0"/>
              <a:t>luokka</a:t>
            </a:r>
          </a:p>
          <a:p>
            <a:endParaRPr lang="fi-FI" sz="3100" dirty="0"/>
          </a:p>
          <a:p>
            <a:r>
              <a:rPr lang="fi-FI" b="1" dirty="0"/>
              <a:t>T12. </a:t>
            </a:r>
            <a:r>
              <a:rPr lang="fi-FI" dirty="0"/>
              <a:t>Ohjataan tekemään havaintoja puhutusta kielestä. Opetellaan tunnistamaan kielen peruskäsitteitä. </a:t>
            </a:r>
          </a:p>
          <a:p>
            <a:r>
              <a:rPr lang="fi-FI" b="1" dirty="0"/>
              <a:t>S4. </a:t>
            </a:r>
            <a:r>
              <a:rPr lang="fi-FI" dirty="0"/>
              <a:t>Tutustutaan kirjoitettuun kieleen kuunnellen ja lukien. Leikitellään kielellä lorujen, runojen ja sanaleikkien avulla. </a:t>
            </a:r>
          </a:p>
          <a:p>
            <a:pPr marL="0" indent="0">
              <a:buNone/>
            </a:pPr>
            <a:r>
              <a:rPr lang="fi-FI" b="1" dirty="0" smtClean="0"/>
              <a:t>		L2</a:t>
            </a:r>
            <a:r>
              <a:rPr lang="fi-FI" b="1" dirty="0"/>
              <a:t>, L4, L7</a:t>
            </a:r>
            <a:endParaRPr lang="fi-FI" dirty="0"/>
          </a:p>
          <a:p>
            <a:r>
              <a:rPr lang="fi-FI" dirty="0"/>
              <a:t> </a:t>
            </a:r>
            <a:r>
              <a:rPr lang="fi-FI" b="1" dirty="0" smtClean="0"/>
              <a:t>T13</a:t>
            </a:r>
            <a:r>
              <a:rPr lang="fi-FI" b="1" dirty="0"/>
              <a:t>. </a:t>
            </a:r>
            <a:r>
              <a:rPr lang="fi-FI" dirty="0"/>
              <a:t>Tutustutaan kirjojen maailmaan sekä ohjataan oppilasta kirjaston käyttöön.</a:t>
            </a:r>
          </a:p>
          <a:p>
            <a:r>
              <a:rPr lang="fi-FI" b="1" dirty="0"/>
              <a:t>S4. </a:t>
            </a:r>
            <a:r>
              <a:rPr lang="fi-FI" dirty="0"/>
              <a:t>Herätetään kiinnostusta lukuharrastukseen. Harjoitellaan </a:t>
            </a:r>
            <a:r>
              <a:rPr lang="fi-FI" dirty="0" err="1"/>
              <a:t>ääneenlukua</a:t>
            </a:r>
            <a:r>
              <a:rPr lang="fi-FI" dirty="0"/>
              <a:t> yksin ja yhdessä. Tutustutaan kuunnellen monimuotoisiin teksteihin, kuten lapsille suunnattuun kirjallisuuteen ja mediateksteihin. Tutustutaan yhdessä kirjastoon ja sen </a:t>
            </a:r>
            <a:r>
              <a:rPr lang="fi-FI" dirty="0" smtClean="0"/>
              <a:t>käyttöön.		</a:t>
            </a:r>
          </a:p>
          <a:p>
            <a:pPr marL="0" indent="0">
              <a:buNone/>
            </a:pPr>
            <a:r>
              <a:rPr lang="fi-FI" b="1" dirty="0"/>
              <a:t>	</a:t>
            </a:r>
            <a:r>
              <a:rPr lang="fi-FI" b="1" dirty="0" smtClean="0"/>
              <a:t>	L2</a:t>
            </a:r>
            <a:r>
              <a:rPr lang="fi-FI" b="1" dirty="0"/>
              <a:t>, L3, </a:t>
            </a:r>
            <a:r>
              <a:rPr lang="fi-FI" b="1" dirty="0" smtClean="0"/>
              <a:t>L4</a:t>
            </a:r>
            <a:endParaRPr lang="fi-FI" dirty="0"/>
          </a:p>
          <a:p>
            <a:pPr marL="0" indent="0">
              <a:buNone/>
            </a:pPr>
            <a:endParaRPr lang="fi-FI" dirty="0"/>
          </a:p>
          <a:p>
            <a:r>
              <a:rPr lang="fi-FI" b="1" dirty="0"/>
              <a:t>T14. </a:t>
            </a:r>
            <a:r>
              <a:rPr lang="fi-FI" dirty="0"/>
              <a:t>Tutustutaan joihinkin lastenkulttuurin muotoihin ja innostetaan niiden käyttäjäksi. Harjoitellaan tuottamaan omaa kulttuuria yhdessä muiden kanssa. </a:t>
            </a:r>
          </a:p>
          <a:p>
            <a:r>
              <a:rPr lang="fi-FI" b="1" dirty="0"/>
              <a:t>S4. </a:t>
            </a:r>
            <a:r>
              <a:rPr lang="fi-FI" dirty="0"/>
              <a:t>Tutustutaan lastenkulttuuriin ja tapakulttuuriin omassa lähiympäristössä, juhlaperinteisiin sekä joihinkin kansanperinteen muotoihin ja osallistutaan yhdessä esitysten ja muiden kulttuurituotteiden tekemiseen.</a:t>
            </a:r>
          </a:p>
          <a:p>
            <a:pPr marL="0" indent="0">
              <a:buNone/>
            </a:pPr>
            <a:r>
              <a:rPr lang="fi-FI" b="1" dirty="0" smtClean="0"/>
              <a:t>		L2</a:t>
            </a:r>
            <a:r>
              <a:rPr lang="fi-FI" b="1" dirty="0"/>
              <a:t>, L4, </a:t>
            </a:r>
            <a:r>
              <a:rPr lang="fi-FI" b="1" dirty="0" smtClean="0"/>
              <a:t>L7</a:t>
            </a:r>
            <a:endParaRPr lang="fi-FI" dirty="0"/>
          </a:p>
          <a:p>
            <a:endParaRPr lang="fi-FI" dirty="0"/>
          </a:p>
        </p:txBody>
      </p:sp>
    </p:spTree>
    <p:extLst>
      <p:ext uri="{BB962C8B-B14F-4D97-AF65-F5344CB8AC3E}">
        <p14:creationId xmlns:p14="http://schemas.microsoft.com/office/powerpoint/2010/main" val="16978180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82192"/>
            <a:ext cx="10776610" cy="7150815"/>
          </a:xfrm>
        </p:spPr>
        <p:txBody>
          <a:bodyPr>
            <a:normAutofit fontScale="77500" lnSpcReduction="20000"/>
          </a:bodyPr>
          <a:lstStyle/>
          <a:p>
            <a:pPr marL="0" indent="0">
              <a:buNone/>
            </a:pPr>
            <a:r>
              <a:rPr lang="fi-FI" sz="3200" b="1" dirty="0"/>
              <a:t>2. luokka</a:t>
            </a:r>
            <a:endParaRPr lang="fi-FI" sz="3200" dirty="0"/>
          </a:p>
          <a:p>
            <a:r>
              <a:rPr lang="fi-FI" b="1" dirty="0"/>
              <a:t>T12. </a:t>
            </a:r>
            <a:r>
              <a:rPr lang="fi-FI" dirty="0"/>
              <a:t>Ohjataan tekemään havaintoja puhutusta ja kirjoitetusta kielestä. Autetaan huomaamaan, että kielenkäytöllä on vaikutusta toisten käyttäytymiseen. Kehitetään kielen peruskäsitteiden tuntemusta ja kielitietoisuutta. </a:t>
            </a:r>
          </a:p>
          <a:p>
            <a:r>
              <a:rPr lang="fi-FI" b="1" dirty="0"/>
              <a:t>S4. </a:t>
            </a:r>
            <a:r>
              <a:rPr lang="fi-FI" dirty="0"/>
              <a:t>Vahvistetaan kielellistä tietoisuutta tekemällä havaintoja puhutusta kielestä ja tutustumalla kirjoitettuun kieleen kuunnellen ja lukien. Tehdään havaintoja eri puhetavoista, koulussa ja vapaa-ajalla esillä olevista kielistä sekä kielenkäytön vaikutuksista muihin. Pohditaan yhdessä sanoja, sanontoja ja ilmaisutapoja. </a:t>
            </a:r>
          </a:p>
          <a:p>
            <a:pPr marL="0" indent="0">
              <a:buNone/>
            </a:pPr>
            <a:r>
              <a:rPr lang="fi-FI" b="1" dirty="0"/>
              <a:t>		L2, L4, L7</a:t>
            </a:r>
            <a:endParaRPr lang="fi-FI" dirty="0"/>
          </a:p>
          <a:p>
            <a:r>
              <a:rPr lang="fi-FI" b="1" dirty="0"/>
              <a:t>T13. </a:t>
            </a:r>
            <a:r>
              <a:rPr lang="fi-FI" dirty="0"/>
              <a:t>Innostetaan oppilasta lukemaan lapsille suunnattua kirjallisuutta ja valitsemaan itseään kiinnostavaa luettavaa sekä kehittämään lukuharrastustaan. Totutellaan kirjaston käyttöön.</a:t>
            </a:r>
          </a:p>
          <a:p>
            <a:r>
              <a:rPr lang="fi-FI" b="1" dirty="0"/>
              <a:t>S4. </a:t>
            </a:r>
            <a:r>
              <a:rPr lang="fi-FI" dirty="0"/>
              <a:t>Etsitään itseä kiinnostavaa luettavaa ja herätetään kiinnostusta lukuharrastukseen. Tutustutaan lukien monimuotoisiin teksteihin ja käytetään niitä ilmaisun virikkeenä ja keskustellaan niiden merkityksestä omassa arjessa. Luetaan yhdessä ääneen. Kannustetaan lukemaan yhdessä jonkun toisen kanssa. </a:t>
            </a:r>
          </a:p>
          <a:p>
            <a:pPr marL="0" indent="0">
              <a:buNone/>
            </a:pPr>
            <a:r>
              <a:rPr lang="fi-FI" b="1" dirty="0"/>
              <a:t>		L2, L3, L4</a:t>
            </a:r>
            <a:r>
              <a:rPr lang="fi-FI" dirty="0"/>
              <a:t> </a:t>
            </a:r>
          </a:p>
          <a:p>
            <a:r>
              <a:rPr lang="fi-FI" b="1" dirty="0"/>
              <a:t>T14. </a:t>
            </a:r>
            <a:r>
              <a:rPr lang="fi-FI" dirty="0"/>
              <a:t>Ohjataan oppilasta arvostamaan omaa kieltään ja kulttuuriaan sekä kulttuurista moninaisuutta. Tutustutaan joihinkin lastenkulttuurin muotoihin ja innostetaan niiden käyttäjäksi. Tuotetaan omaa kulttuuria yhdessä muiden kanssa. </a:t>
            </a:r>
          </a:p>
          <a:p>
            <a:r>
              <a:rPr lang="fi-FI" b="1" dirty="0"/>
              <a:t>S4. </a:t>
            </a:r>
            <a:r>
              <a:rPr lang="fi-FI" dirty="0"/>
              <a:t>Tutustutaan lastenkulttuuriin ja tapakulttuuriin omassa lähiympäristössä, juhlaperinteisiin sekä joihinkin kansanperinteen muotoihin ja osallistutaan yhdessä esitysten ja muiden kulttuurituotteiden tekemiseen.</a:t>
            </a:r>
          </a:p>
          <a:p>
            <a:pPr marL="0" indent="0">
              <a:buNone/>
            </a:pPr>
            <a:r>
              <a:rPr lang="fi-FI" b="1" dirty="0"/>
              <a:t>		L2, L4, L7</a:t>
            </a:r>
            <a:endParaRPr lang="fi-FI" dirty="0"/>
          </a:p>
        </p:txBody>
      </p:sp>
    </p:spTree>
    <p:extLst>
      <p:ext uri="{BB962C8B-B14F-4D97-AF65-F5344CB8AC3E}">
        <p14:creationId xmlns:p14="http://schemas.microsoft.com/office/powerpoint/2010/main" val="14150864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82193"/>
            <a:ext cx="11050588" cy="7294652"/>
          </a:xfrm>
        </p:spPr>
        <p:txBody>
          <a:bodyPr>
            <a:normAutofit fontScale="70000" lnSpcReduction="20000"/>
          </a:bodyPr>
          <a:lstStyle/>
          <a:p>
            <a:pPr marL="0" indent="0">
              <a:buNone/>
            </a:pPr>
            <a:r>
              <a:rPr lang="fi-FI" sz="2900" b="1" dirty="0"/>
              <a:t>3. </a:t>
            </a:r>
            <a:r>
              <a:rPr lang="fi-FI" sz="2900" b="1" dirty="0" smtClean="0"/>
              <a:t>Luokka</a:t>
            </a:r>
            <a:endParaRPr lang="fi-FI" sz="2900" dirty="0"/>
          </a:p>
          <a:p>
            <a:r>
              <a:rPr lang="fi-FI" b="1" dirty="0"/>
              <a:t>T13. </a:t>
            </a:r>
            <a:r>
              <a:rPr lang="fi-FI" dirty="0"/>
              <a:t>Ohjata oppilasta vahvistamaan kielitietoisuuttaan, innostaa häntä tutkimaan ja tarkkailemaan kieltä ja sen eri variantteja ja harjaannuttaa käyttämään käsitteitä, joiden avulla kielestä ja sen rakenteista puhutaan ja auttaa ymmärtämään kielellisten valintojen vaikutuksia.</a:t>
            </a:r>
          </a:p>
          <a:p>
            <a:r>
              <a:rPr lang="fi-FI" b="1" dirty="0"/>
              <a:t>S4. </a:t>
            </a:r>
            <a:r>
              <a:rPr lang="fi-FI" dirty="0"/>
              <a:t>Tutkitaan kielen vaihtelua tilanteen ja aiheen mukaan ja pohditaan sanojen, ilmaisutapojen ja tekstien merkityksiä. Tutkitaan monimuotoisia tekstejä. </a:t>
            </a:r>
          </a:p>
          <a:p>
            <a:pPr marL="0" indent="0">
              <a:buNone/>
            </a:pPr>
            <a:r>
              <a:rPr lang="fi-FI" b="1" dirty="0" smtClean="0"/>
              <a:t>		L1</a:t>
            </a:r>
            <a:r>
              <a:rPr lang="fi-FI" b="1" dirty="0"/>
              <a:t>, L2, </a:t>
            </a:r>
            <a:r>
              <a:rPr lang="fi-FI" b="1" dirty="0" smtClean="0"/>
              <a:t>L4</a:t>
            </a:r>
            <a:endParaRPr lang="fi-FI" dirty="0"/>
          </a:p>
          <a:p>
            <a:r>
              <a:rPr lang="fi-FI" b="1" dirty="0"/>
              <a:t>T14. </a:t>
            </a:r>
            <a:r>
              <a:rPr lang="fi-FI" dirty="0"/>
              <a:t>Kannustaa oppilasta laajentamaan tekstivalikoimaansa ja lukemaan lapsille ja nuorille suunnattua kirjallisuutta sekä rohkaista lukuharrastukseen ja lukuelämysten jakamiseen ja kirjaston aktiiviseen käyttöön.</a:t>
            </a:r>
          </a:p>
          <a:p>
            <a:r>
              <a:rPr lang="fi-FI" b="1" dirty="0"/>
              <a:t>S4. </a:t>
            </a:r>
            <a:r>
              <a:rPr lang="fi-FI" dirty="0"/>
              <a:t>Kannustetaan ja tutustutaan kirjaston aktiiviseen ja monipuoliseen käyttöön, etsitään itseä kiinnostavaa luettavaa ja tuetaan omaehtoista lukemisen ja kirjoittamisen harrastamista. Luetaan koti- ja ulkomaista lapsille ja nuorille suunnattua kirjallisuutta, nykykirjallisuudesta </a:t>
            </a:r>
            <a:r>
              <a:rPr lang="fi-FI" dirty="0" err="1"/>
              <a:t>klassikoihin</a:t>
            </a:r>
            <a:r>
              <a:rPr lang="fi-FI" dirty="0"/>
              <a:t> ja ikäkaudelle suunnattua tietokirjallisuutta ja pohditaan kirjallisuuden herättämiä kysymyksiä. </a:t>
            </a:r>
          </a:p>
          <a:p>
            <a:pPr marL="0" indent="0">
              <a:buNone/>
            </a:pPr>
            <a:r>
              <a:rPr lang="fi-FI" b="1" dirty="0" smtClean="0"/>
              <a:t>		L2</a:t>
            </a:r>
            <a:r>
              <a:rPr lang="fi-FI" b="1" dirty="0"/>
              <a:t>, L4, L5, </a:t>
            </a:r>
            <a:r>
              <a:rPr lang="fi-FI" b="1" dirty="0" smtClean="0"/>
              <a:t>L7</a:t>
            </a:r>
            <a:r>
              <a:rPr lang="fi-FI" dirty="0"/>
              <a:t> </a:t>
            </a:r>
          </a:p>
          <a:p>
            <a:r>
              <a:rPr lang="fi-FI" b="1" dirty="0"/>
              <a:t>T15. </a:t>
            </a:r>
            <a:r>
              <a:rPr lang="fi-FI" dirty="0"/>
              <a:t>Tukea oppilasta kielellisen ja kulttuurisen identiteetin rakentamisessa ja ohjata arvostamaan eri kulttuureja ja kieliä sekä luoda oppilaalle mahdollisuuksia media- ja kulttuuritarjontaan tutustumiseen sekä oman kulttuurin tuottamiseen.</a:t>
            </a:r>
          </a:p>
          <a:p>
            <a:r>
              <a:rPr lang="fi-FI" b="1" dirty="0"/>
              <a:t>S4. </a:t>
            </a:r>
            <a:r>
              <a:rPr lang="fi-FI" dirty="0"/>
              <a:t>Tutustutaan oppilaan omaan ja muihin kulttuureihin ja kieliin ja vertaillaan suomea muiden, oppilaille tuttujen kielten piirteisiin. Tutustutaan oppilaille läheisiin kansanperinteen lajeihin ja niiden jatkajiin nykykulttuurissa. Hyödynnetään lapsille ja nuorille suunnattua media- ja kulttuuritarjontaa, esimerkiksi kirjastoa, elokuvia, teatteria, museoita ja kirjavinkkausta. Hyödynnetään Porin kaupungin perusopetuksen kulttuuriopetussuunnitelmaa.</a:t>
            </a:r>
          </a:p>
          <a:p>
            <a:pPr marL="0" indent="0">
              <a:buNone/>
            </a:pPr>
            <a:r>
              <a:rPr lang="fi-FI" b="1" dirty="0" smtClean="0"/>
              <a:t>		L2</a:t>
            </a:r>
            <a:r>
              <a:rPr lang="fi-FI" b="1" dirty="0"/>
              <a:t>, L4, L6, L7</a:t>
            </a:r>
            <a:endParaRPr lang="fi-FI" dirty="0"/>
          </a:p>
        </p:txBody>
      </p:sp>
    </p:spTree>
    <p:extLst>
      <p:ext uri="{BB962C8B-B14F-4D97-AF65-F5344CB8AC3E}">
        <p14:creationId xmlns:p14="http://schemas.microsoft.com/office/powerpoint/2010/main" val="129082225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0"/>
            <a:ext cx="10807433" cy="6858000"/>
          </a:xfrm>
        </p:spPr>
        <p:txBody>
          <a:bodyPr>
            <a:normAutofit fontScale="70000" lnSpcReduction="20000"/>
          </a:bodyPr>
          <a:lstStyle/>
          <a:p>
            <a:pPr marL="0" indent="0">
              <a:buNone/>
            </a:pPr>
            <a:r>
              <a:rPr lang="fi-FI" sz="2900" b="1" dirty="0" smtClean="0"/>
              <a:t>4</a:t>
            </a:r>
            <a:r>
              <a:rPr lang="fi-FI" sz="2900" b="1" dirty="0"/>
              <a:t>. </a:t>
            </a:r>
            <a:r>
              <a:rPr lang="fi-FI" sz="2900" b="1" dirty="0" smtClean="0"/>
              <a:t>Luokka</a:t>
            </a:r>
          </a:p>
          <a:p>
            <a:pPr marL="0" indent="0">
              <a:buNone/>
            </a:pPr>
            <a:r>
              <a:rPr lang="fi-FI" b="1" dirty="0" smtClean="0"/>
              <a:t>T13</a:t>
            </a:r>
            <a:r>
              <a:rPr lang="fi-FI" b="1" dirty="0"/>
              <a:t>. </a:t>
            </a:r>
            <a:r>
              <a:rPr lang="fi-FI" dirty="0"/>
              <a:t>Ohjata oppilasta vahvistamaan kielitietoisuuttaan, innostaa häntä tutkimaan ja tarkkailemaan kieltä ja sen eri variantteja ja harjaannuttaa käyttämään käsitteitä, joiden avulla kielestä ja sen rakenteista puhutaan ja auttaa ymmärtämään kielellisten valintojen vaikutuksia.</a:t>
            </a:r>
          </a:p>
          <a:p>
            <a:r>
              <a:rPr lang="fi-FI" b="1" dirty="0"/>
              <a:t>S4. </a:t>
            </a:r>
            <a:r>
              <a:rPr lang="fi-FI" dirty="0"/>
              <a:t>Tutkitaan kielen vaihtelua tilanteen ja aiheen mukaan ja pohditaan sanojen, ilmaisutapojen ja tekstien merkityksiä. Opetellaan kielen piirteitä kuvaavia käsitteitä. Tutkitaan monimuotoisia tekstejä. </a:t>
            </a:r>
          </a:p>
          <a:p>
            <a:pPr marL="0" indent="0">
              <a:buNone/>
            </a:pPr>
            <a:r>
              <a:rPr lang="fi-FI" b="1" dirty="0" smtClean="0"/>
              <a:t>		L1</a:t>
            </a:r>
            <a:r>
              <a:rPr lang="fi-FI" b="1" dirty="0"/>
              <a:t>, L2, </a:t>
            </a:r>
            <a:r>
              <a:rPr lang="fi-FI" b="1" dirty="0" smtClean="0"/>
              <a:t>L4</a:t>
            </a:r>
            <a:endParaRPr lang="fi-FI" dirty="0"/>
          </a:p>
          <a:p>
            <a:r>
              <a:rPr lang="fi-FI" b="1" dirty="0"/>
              <a:t>T14. </a:t>
            </a:r>
            <a:r>
              <a:rPr lang="fi-FI" dirty="0"/>
              <a:t>Kannustaa oppilasta laajentamaan tekstivalikoimaansa ja lukemaan lapsille ja nuorille suunnattua kirjallisuutta sekä rohkaista lukuharrastukseen ja lukuelämysten jakamiseen ja kirjaston aktiiviseen käyttöön.</a:t>
            </a:r>
          </a:p>
          <a:p>
            <a:r>
              <a:rPr lang="fi-FI" b="1" dirty="0"/>
              <a:t>S4. </a:t>
            </a:r>
            <a:r>
              <a:rPr lang="fi-FI" dirty="0"/>
              <a:t>Kannustetaan ja tutustutaan kirjaston aktiiviseen ja monipuoliseen käyttöön, etsitään itseä kiinnostavaa luettavaa ja tuetaan omaehtoista lukemisen ja kirjoittamisen harrastamista. Luetaan koti- ja ulkomaista lapsille ja nuorille suunnattua kirjallisuutta, nykykirjallisuudesta </a:t>
            </a:r>
            <a:r>
              <a:rPr lang="fi-FI" dirty="0" err="1"/>
              <a:t>klassikoihin</a:t>
            </a:r>
            <a:r>
              <a:rPr lang="fi-FI" dirty="0"/>
              <a:t> ja ikäkaudelle suunnattua tietokirjallisuutta ja pohditaan kirjallisuuden herättämiä kysymyksiä. </a:t>
            </a:r>
          </a:p>
          <a:p>
            <a:pPr marL="0" indent="0">
              <a:buNone/>
            </a:pPr>
            <a:r>
              <a:rPr lang="fi-FI" b="1" dirty="0" smtClean="0"/>
              <a:t>		L2</a:t>
            </a:r>
            <a:r>
              <a:rPr lang="fi-FI" b="1" dirty="0"/>
              <a:t>, L4, L5, </a:t>
            </a:r>
            <a:r>
              <a:rPr lang="fi-FI" b="1" dirty="0" smtClean="0"/>
              <a:t>L7</a:t>
            </a:r>
            <a:endParaRPr lang="fi-FI" dirty="0"/>
          </a:p>
          <a:p>
            <a:r>
              <a:rPr lang="fi-FI" b="1" dirty="0"/>
              <a:t>T15. </a:t>
            </a:r>
            <a:r>
              <a:rPr lang="fi-FI" dirty="0"/>
              <a:t>Tukea oppilasta kielellisen ja kulttuurisen identiteetin rakentamisessa ja ohjata arvostamaan eri kulttuureja ja kieliä sekä luoda oppilaalle mahdollisuuksia media- ja kulttuuritarjontaan tutustumiseen sekä oman kulttuurin tuottamiseen.</a:t>
            </a:r>
          </a:p>
          <a:p>
            <a:r>
              <a:rPr lang="fi-FI" b="1" dirty="0"/>
              <a:t>S4. </a:t>
            </a:r>
            <a:r>
              <a:rPr lang="fi-FI" dirty="0"/>
              <a:t>Tutustutaan oppilaan omaan ja muihin kulttuureihin ja kieliin ja vertaillaan suomea muiden, oppilaille tuttujen kielten piirteisiin. Tutustutaan oppilaille läheisiin kansanperinteen lajeihin ja niiden jatkajiin nykykulttuurissa. Hyödynnetään lapsille ja nuorille suunnattua media- ja kulttuuritarjontaa, esimerkiksi kirjastoa, elokuvia, teatteria, museoita ja kirjavinkkausta. Hyödynnetään Porin kaupungin perusopetuksen kulttuuriopetussuunnitelmaa.</a:t>
            </a:r>
          </a:p>
          <a:p>
            <a:pPr marL="0" indent="0">
              <a:buNone/>
            </a:pPr>
            <a:r>
              <a:rPr lang="fi-FI" b="1" dirty="0" smtClean="0"/>
              <a:t>		L2</a:t>
            </a:r>
            <a:r>
              <a:rPr lang="fi-FI" b="1" dirty="0"/>
              <a:t>, L4, L6, L7</a:t>
            </a:r>
            <a:r>
              <a:rPr lang="fi-FI" dirty="0"/>
              <a:t> </a:t>
            </a:r>
          </a:p>
        </p:txBody>
      </p:sp>
    </p:spTree>
    <p:extLst>
      <p:ext uri="{BB962C8B-B14F-4D97-AF65-F5344CB8AC3E}">
        <p14:creationId xmlns:p14="http://schemas.microsoft.com/office/powerpoint/2010/main" val="7979475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Porin äidinkielen ja kirjallisuuden aiheet:</a:t>
            </a:r>
            <a:endParaRPr lang="fi-FI" dirty="0"/>
          </a:p>
        </p:txBody>
      </p:sp>
      <p:sp>
        <p:nvSpPr>
          <p:cNvPr id="3" name="Sisällön paikkamerkki 2"/>
          <p:cNvSpPr>
            <a:spLocks noGrp="1"/>
          </p:cNvSpPr>
          <p:nvPr>
            <p:ph idx="1"/>
          </p:nvPr>
        </p:nvSpPr>
        <p:spPr>
          <a:xfrm>
            <a:off x="1141412" y="2249487"/>
            <a:ext cx="9905999" cy="4356796"/>
          </a:xfrm>
        </p:spPr>
        <p:txBody>
          <a:bodyPr>
            <a:normAutofit lnSpcReduction="10000"/>
          </a:bodyPr>
          <a:lstStyle/>
          <a:p>
            <a:r>
              <a:rPr lang="fi-FI" sz="2800" dirty="0" smtClean="0"/>
              <a:t>Vuorovaikutustilanteissa toimiminen</a:t>
            </a:r>
          </a:p>
          <a:p>
            <a:endParaRPr lang="fi-FI" sz="2800" dirty="0" smtClean="0"/>
          </a:p>
          <a:p>
            <a:r>
              <a:rPr lang="fi-FI" sz="2800" dirty="0" smtClean="0"/>
              <a:t>Tekstien tulkitseminen</a:t>
            </a:r>
          </a:p>
          <a:p>
            <a:endParaRPr lang="fi-FI" sz="2800" dirty="0" smtClean="0"/>
          </a:p>
          <a:p>
            <a:r>
              <a:rPr lang="fi-FI" sz="2800" dirty="0" smtClean="0"/>
              <a:t>Tekstien tuottaminen</a:t>
            </a:r>
          </a:p>
          <a:p>
            <a:endParaRPr lang="fi-FI" sz="2800" dirty="0" smtClean="0"/>
          </a:p>
          <a:p>
            <a:r>
              <a:rPr lang="fi-FI" sz="2800" dirty="0" smtClean="0"/>
              <a:t>Kielen, kirjallisuuden ja kulttuurin ymmärtäminen</a:t>
            </a:r>
          </a:p>
          <a:p>
            <a:endParaRPr lang="fi-FI" sz="2800" dirty="0"/>
          </a:p>
        </p:txBody>
      </p:sp>
    </p:spTree>
    <p:extLst>
      <p:ext uri="{BB962C8B-B14F-4D97-AF65-F5344CB8AC3E}">
        <p14:creationId xmlns:p14="http://schemas.microsoft.com/office/powerpoint/2010/main" val="23293919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0"/>
            <a:ext cx="10725240" cy="6709025"/>
          </a:xfrm>
        </p:spPr>
        <p:txBody>
          <a:bodyPr>
            <a:normAutofit fontScale="70000" lnSpcReduction="20000"/>
          </a:bodyPr>
          <a:lstStyle/>
          <a:p>
            <a:pPr marL="0" indent="0">
              <a:buNone/>
            </a:pPr>
            <a:r>
              <a:rPr lang="fi-FI" sz="2600" b="1" dirty="0"/>
              <a:t>5. </a:t>
            </a:r>
            <a:r>
              <a:rPr lang="fi-FI" sz="2600" b="1" dirty="0" smtClean="0"/>
              <a:t>luokka</a:t>
            </a:r>
            <a:r>
              <a:rPr lang="fi-FI" sz="2600" dirty="0"/>
              <a:t> </a:t>
            </a:r>
          </a:p>
          <a:p>
            <a:r>
              <a:rPr lang="fi-FI" b="1" dirty="0"/>
              <a:t>T13. </a:t>
            </a:r>
            <a:r>
              <a:rPr lang="fi-FI" dirty="0"/>
              <a:t>Ohjata oppilasta vahvistamaan kielitietoisuuttaan, innostaa häntä tutkimaan ja tarkkailemaan kieltä ja sen eri variantteja ja harjaannuttaa käyttämään käsitteitä, joiden avulla kielestä ja sen rakenteista puhutaan ja auttaa ymmärtämään kielellisten valintojen vaikutuksia.</a:t>
            </a:r>
          </a:p>
          <a:p>
            <a:r>
              <a:rPr lang="fi-FI" b="1" dirty="0"/>
              <a:t>S4. </a:t>
            </a:r>
            <a:r>
              <a:rPr lang="fi-FI" dirty="0"/>
              <a:t>Tutkitaan kielen vaihtelua tilanteen ja aiheen mukaan ja pohditaan sanojen, ilmaisutapojen ja tekstien merkityksiä. Opetellaan kielen piirteitä kuvaavia käsitteitä. Tutkitaan monimuotoisia tekstejä. </a:t>
            </a:r>
          </a:p>
          <a:p>
            <a:pPr marL="0" indent="0">
              <a:buNone/>
            </a:pPr>
            <a:r>
              <a:rPr lang="fi-FI" b="1" dirty="0" smtClean="0"/>
              <a:t>		L1</a:t>
            </a:r>
            <a:r>
              <a:rPr lang="fi-FI" b="1" dirty="0"/>
              <a:t>, L2, </a:t>
            </a:r>
            <a:r>
              <a:rPr lang="fi-FI" b="1" dirty="0" smtClean="0"/>
              <a:t>L4</a:t>
            </a:r>
            <a:r>
              <a:rPr lang="fi-FI" b="1" dirty="0"/>
              <a:t> </a:t>
            </a:r>
            <a:endParaRPr lang="fi-FI" dirty="0"/>
          </a:p>
          <a:p>
            <a:r>
              <a:rPr lang="fi-FI" b="1" dirty="0"/>
              <a:t>T14. </a:t>
            </a:r>
            <a:r>
              <a:rPr lang="fi-FI" dirty="0"/>
              <a:t>Kannustaa oppilasta laajentamaan tekstivalikoimaansa ja lukemaan lapsille ja nuorille suunnattua kirjallisuutta sekä rohkaista lukuharrastukseen ja lukuelämysten jakamiseen ja kirjaston aktiiviseen käyttöön.</a:t>
            </a:r>
          </a:p>
          <a:p>
            <a:r>
              <a:rPr lang="fi-FI" b="1" dirty="0"/>
              <a:t>S4. </a:t>
            </a:r>
            <a:r>
              <a:rPr lang="fi-FI" dirty="0"/>
              <a:t>Kannustetaan ja tutustutaan kirjaston aktiiviseen ja monipuoliseen käyttöön, etsitään itseä kiinnostavaa luettavaa ja tuetaan omaehtoista lukemisen ja kirjoittamisen harrastamista. Luetaan koti- ja ulkomaista lapsille ja nuorille suunnattua kirjallisuutta, nykykirjallisuudesta </a:t>
            </a:r>
            <a:r>
              <a:rPr lang="fi-FI" dirty="0" err="1"/>
              <a:t>klassikoihin</a:t>
            </a:r>
            <a:r>
              <a:rPr lang="fi-FI" dirty="0"/>
              <a:t> ja ikäkaudelle suunnattua tietokirjallisuutta ja pohditaan kirjallisuuden herättämiä kysymyksiä. </a:t>
            </a:r>
          </a:p>
          <a:p>
            <a:pPr marL="0" indent="0">
              <a:buNone/>
            </a:pPr>
            <a:r>
              <a:rPr lang="fi-FI" b="1" dirty="0" smtClean="0"/>
              <a:t>		L2</a:t>
            </a:r>
            <a:r>
              <a:rPr lang="fi-FI" b="1" dirty="0"/>
              <a:t>, L4, L5, </a:t>
            </a:r>
            <a:r>
              <a:rPr lang="fi-FI" b="1" dirty="0" smtClean="0"/>
              <a:t>L7</a:t>
            </a:r>
            <a:endParaRPr lang="fi-FI" dirty="0"/>
          </a:p>
          <a:p>
            <a:r>
              <a:rPr lang="fi-FI" b="1" dirty="0"/>
              <a:t>T15. </a:t>
            </a:r>
            <a:r>
              <a:rPr lang="fi-FI" dirty="0"/>
              <a:t>Tukea oppilasta kielellisen ja kulttuurisen identiteetin rakentamisessa ja ohjata arvostamaan eri kulttuureja ja kieliä sekä luoda oppilaalle mahdollisuuksia media- ja kulttuuritarjontaan tutustumiseen sekä oman kulttuurin tuottamiseen.</a:t>
            </a:r>
          </a:p>
          <a:p>
            <a:r>
              <a:rPr lang="fi-FI" b="1" dirty="0"/>
              <a:t>S4. </a:t>
            </a:r>
            <a:r>
              <a:rPr lang="fi-FI" dirty="0"/>
              <a:t>Tutustutaan oppilaan omaan ja muihin kulttuureihin ja kieliin ja vertaillaan suomea muiden, oppilaille tuttujen kielten piirteisiin. Tutustutaan oppilaille läheisiin kansanperinteen lajeihin ja niiden jatkajiin nykykulttuurissa. Hyödynnetään lapsille ja nuorille suunnattua media- ja kulttuuritarjontaa, esimerkiksi kirjastoa, elokuvia, teatteria, museoita ja kirjavinkkausta. Hyödynnetään Porin kaupungin perusopetuksen kulttuuriopetussuunnitelmaa.</a:t>
            </a:r>
          </a:p>
          <a:p>
            <a:pPr marL="0" indent="0">
              <a:buNone/>
            </a:pPr>
            <a:r>
              <a:rPr lang="fi-FI" b="1" dirty="0" smtClean="0"/>
              <a:t>		L2</a:t>
            </a:r>
            <a:r>
              <a:rPr lang="fi-FI" b="1" dirty="0"/>
              <a:t>, L4, L6, L7</a:t>
            </a:r>
            <a:endParaRPr lang="fi-FI" dirty="0"/>
          </a:p>
        </p:txBody>
      </p:sp>
    </p:spTree>
    <p:extLst>
      <p:ext uri="{BB962C8B-B14F-4D97-AF65-F5344CB8AC3E}">
        <p14:creationId xmlns:p14="http://schemas.microsoft.com/office/powerpoint/2010/main" val="16464847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0"/>
            <a:ext cx="10756062" cy="6760396"/>
          </a:xfrm>
        </p:spPr>
        <p:txBody>
          <a:bodyPr>
            <a:normAutofit fontScale="70000" lnSpcReduction="20000"/>
          </a:bodyPr>
          <a:lstStyle/>
          <a:p>
            <a:pPr marL="0" indent="0">
              <a:buNone/>
            </a:pPr>
            <a:r>
              <a:rPr lang="fi-FI" sz="2600" b="1" dirty="0"/>
              <a:t>6. </a:t>
            </a:r>
            <a:r>
              <a:rPr lang="fi-FI" sz="2600" b="1" dirty="0" smtClean="0"/>
              <a:t>luokka</a:t>
            </a:r>
            <a:r>
              <a:rPr lang="fi-FI" sz="2600" dirty="0"/>
              <a:t> </a:t>
            </a:r>
          </a:p>
          <a:p>
            <a:r>
              <a:rPr lang="fi-FI" b="1" dirty="0"/>
              <a:t>T13. </a:t>
            </a:r>
            <a:r>
              <a:rPr lang="fi-FI" dirty="0"/>
              <a:t>Ohjata oppilasta vahvistamaan kielitietoisuuttaan, innostaa häntä tutkimaan ja tarkkailemaan kieltä ja sen eri variantteja ja harjaannuttaa käyttämään käsitteitä, joiden avulla kielestä ja sen rakenteista puhutaan ja auttaa ymmärtämään kielellisten valintojen vaikutuksia.</a:t>
            </a:r>
          </a:p>
          <a:p>
            <a:r>
              <a:rPr lang="fi-FI" b="1" dirty="0"/>
              <a:t>S4. </a:t>
            </a:r>
            <a:r>
              <a:rPr lang="fi-FI" dirty="0"/>
              <a:t>Tutkitaan kielen vaihtelua tilanteen ja aiheen mukaan ja pohditaan sanojen, ilmaisutapojen ja tekstien merkityksiä. Osataan käyttää kielen piirteitä kuvaavia käsitteitä puhuessa ja kirjoittaessa niistä. Tutkitaan monimuotoisia tekstejä. </a:t>
            </a:r>
          </a:p>
          <a:p>
            <a:pPr marL="0" indent="0">
              <a:buNone/>
            </a:pPr>
            <a:r>
              <a:rPr lang="fi-FI" b="1" dirty="0" smtClean="0"/>
              <a:t>		L1</a:t>
            </a:r>
            <a:r>
              <a:rPr lang="fi-FI" b="1" dirty="0"/>
              <a:t>, L2, </a:t>
            </a:r>
            <a:r>
              <a:rPr lang="fi-FI" b="1" dirty="0" smtClean="0"/>
              <a:t>L4</a:t>
            </a:r>
            <a:endParaRPr lang="fi-FI" dirty="0"/>
          </a:p>
          <a:p>
            <a:r>
              <a:rPr lang="fi-FI" b="1" dirty="0"/>
              <a:t>T14. </a:t>
            </a:r>
            <a:r>
              <a:rPr lang="fi-FI" dirty="0"/>
              <a:t>Kannustaa oppilasta laajentamaan tekstivalikoimaansa ja lukemaan lapsille ja nuorille suunnattua kirjallisuutta sekä rohkaista lukuharrastukseen ja lukuelämysten jakamiseen ja kirjaston aktiiviseen käyttöön.</a:t>
            </a:r>
          </a:p>
          <a:p>
            <a:r>
              <a:rPr lang="fi-FI" b="1" dirty="0"/>
              <a:t>S4. </a:t>
            </a:r>
            <a:r>
              <a:rPr lang="fi-FI" dirty="0"/>
              <a:t>Kannustetaan ja tutustutaan kirjaston aktiiviseen ja monipuoliseen käyttöön, etsitään itseä kiinnostavaa luettavaa ja tuetaan omaehtoista lukemisen ja kirjoittamisen harrastamista. Luetaan koti- ja ulkomaista lapsille ja nuorille suunnattua kirjallisuutta, nykykirjallisuudesta </a:t>
            </a:r>
            <a:r>
              <a:rPr lang="fi-FI" dirty="0" err="1"/>
              <a:t>klassikoihin</a:t>
            </a:r>
            <a:r>
              <a:rPr lang="fi-FI" dirty="0"/>
              <a:t> ja ikäkaudelle suunnattua tietokirjallisuutta ja pohditaan kirjallisuuden herättämiä kysymyksiä. </a:t>
            </a:r>
          </a:p>
          <a:p>
            <a:pPr marL="0" indent="0">
              <a:buNone/>
            </a:pPr>
            <a:r>
              <a:rPr lang="fi-FI" b="1" dirty="0" smtClean="0"/>
              <a:t>		L2</a:t>
            </a:r>
            <a:r>
              <a:rPr lang="fi-FI" b="1" dirty="0"/>
              <a:t>, L4, L5, </a:t>
            </a:r>
            <a:r>
              <a:rPr lang="fi-FI" b="1" dirty="0" smtClean="0"/>
              <a:t>L7</a:t>
            </a:r>
            <a:endParaRPr lang="fi-FI" dirty="0"/>
          </a:p>
          <a:p>
            <a:r>
              <a:rPr lang="fi-FI" b="1" dirty="0"/>
              <a:t>T15. </a:t>
            </a:r>
            <a:r>
              <a:rPr lang="fi-FI" dirty="0"/>
              <a:t>Tukea oppilasta kielellisen ja kulttuurisen identiteetin rakentamisessa ja ohjata arvostamaan eri kulttuureja ja kieliä sekä luoda oppilaalle mahdollisuuksia media- ja kulttuuritarjontaan tutustumiseen sekä oman kulttuurin tuottamiseen.</a:t>
            </a:r>
          </a:p>
          <a:p>
            <a:r>
              <a:rPr lang="fi-FI" b="1" dirty="0"/>
              <a:t>S4. </a:t>
            </a:r>
            <a:r>
              <a:rPr lang="fi-FI" dirty="0"/>
              <a:t>Tutustutaan oppilaan omaan ja muihin kulttuureihin ja kieliin ja vertaillaan suomea muiden, oppilaille tuttujen kielten piirteisiin. Tutustutaan oppilaille läheisiin kansanperinteen lajeihin ja niiden jatkajiin nykykulttuurissa. Hyödynnetään lapsille ja nuorille suunnattua media- ja kulttuuritarjontaa, esimerkiksi kirjastoa, elokuvia, teatteria, museoita ja kirjavinkkausta. Hyödynnetään Porin kaupungin perusopetuksen kulttuuriopetussuunnitelmaa.</a:t>
            </a:r>
          </a:p>
          <a:p>
            <a:pPr marL="0" indent="0">
              <a:buNone/>
            </a:pPr>
            <a:r>
              <a:rPr lang="fi-FI" b="1" dirty="0" smtClean="0"/>
              <a:t>		L2</a:t>
            </a:r>
            <a:r>
              <a:rPr lang="fi-FI" b="1" dirty="0"/>
              <a:t>, L4, L6, L7</a:t>
            </a:r>
            <a:endParaRPr lang="fi-FI" dirty="0"/>
          </a:p>
        </p:txBody>
      </p:sp>
    </p:spTree>
    <p:extLst>
      <p:ext uri="{BB962C8B-B14F-4D97-AF65-F5344CB8AC3E}">
        <p14:creationId xmlns:p14="http://schemas.microsoft.com/office/powerpoint/2010/main" val="210974798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0"/>
            <a:ext cx="10745788" cy="6749592"/>
          </a:xfrm>
        </p:spPr>
        <p:txBody>
          <a:bodyPr>
            <a:normAutofit fontScale="70000" lnSpcReduction="20000"/>
          </a:bodyPr>
          <a:lstStyle/>
          <a:p>
            <a:pPr marL="0" indent="0">
              <a:buNone/>
            </a:pPr>
            <a:r>
              <a:rPr lang="fi-FI" sz="2600" b="1" dirty="0"/>
              <a:t>7. </a:t>
            </a:r>
            <a:r>
              <a:rPr lang="fi-FI" sz="2600" b="1" dirty="0" smtClean="0"/>
              <a:t>luokka</a:t>
            </a:r>
            <a:endParaRPr lang="fi-FI" sz="2600" dirty="0"/>
          </a:p>
          <a:p>
            <a:r>
              <a:rPr lang="fi-FI" b="1" dirty="0"/>
              <a:t>T15. </a:t>
            </a:r>
            <a:r>
              <a:rPr lang="fi-FI" dirty="0"/>
              <a:t>Ohjata oppilasta syventämään kielitietoisuuttaan ja kiinnostumaan kielen ilmiöistä, auttaa oppilasta tunnistamaan kielen rakenteita, eri rekistereitä, tyylipiirteitä ja sävyjä ja ymmärtämään kielellisten valintojen merkityksiä ja seurauksia.</a:t>
            </a:r>
          </a:p>
          <a:p>
            <a:r>
              <a:rPr lang="fi-FI" b="1" dirty="0"/>
              <a:t>S4. </a:t>
            </a:r>
            <a:r>
              <a:rPr lang="fi-FI" dirty="0"/>
              <a:t>Tutkitaan tekstejä ja niiden rakentamia merkityksiä ja käytetään käsitteitä, joiden avulla kieltä voidaan tarkastella. Palautetaan mieleen sanaluokat ja sijamuodot. Kerrataan kielenhuollon perusasiat.</a:t>
            </a:r>
          </a:p>
          <a:p>
            <a:pPr marL="0" indent="0">
              <a:buNone/>
            </a:pPr>
            <a:r>
              <a:rPr lang="fi-FI" b="1" dirty="0"/>
              <a:t>	L1, L2, </a:t>
            </a:r>
            <a:r>
              <a:rPr lang="fi-FI" b="1" dirty="0" smtClean="0"/>
              <a:t>L4</a:t>
            </a:r>
            <a:r>
              <a:rPr lang="fi-FI" b="1" dirty="0"/>
              <a:t> </a:t>
            </a:r>
            <a:endParaRPr lang="fi-FI" dirty="0"/>
          </a:p>
          <a:p>
            <a:r>
              <a:rPr lang="fi-FI" b="1" dirty="0"/>
              <a:t>T16. </a:t>
            </a:r>
            <a:r>
              <a:rPr lang="fi-FI" dirty="0"/>
              <a:t>Kannustaa oppilasta avartamaan kirjallisuus- ja kulttuurinäkemystään, tutustuttaa häntä kirjallisuuden historiaan ja nykykirjallisuuteen, kirjallisuuden eri lajeihin sekä auttaa häntä pohtimaan kirjallisuuden ja kulttuurin merkitystä omassa elämässään, tarjota oppilaalle mahdollisuuksia luku- ja muiden kulttuurielämysten hankkimiseen ja jakamiseen.</a:t>
            </a:r>
          </a:p>
          <a:p>
            <a:r>
              <a:rPr lang="fi-FI" b="1" dirty="0"/>
              <a:t>S4. </a:t>
            </a:r>
            <a:r>
              <a:rPr lang="fi-FI" dirty="0"/>
              <a:t>Tutustutaan kulttuurin käsitteeseen ja sen eri ilmenemismuotoihin, kuten puhekulttuuriin ja mediakulttuurin eri muotoihin. Tarjotaan mahdollisuuksia tuottaa kulttuuria itse. Tutustutaan kirjallisuuden päälajeihin. Luetaan monipuolisesti nuortenkirjoja ja tietokirjoja. Kannustetaan aktiiviseen ja monipuoliseen kirjaston tarjonnan hyödyntämiseen.</a:t>
            </a:r>
          </a:p>
          <a:p>
            <a:pPr marL="0" indent="0">
              <a:buNone/>
            </a:pPr>
            <a:r>
              <a:rPr lang="fi-FI" b="1" dirty="0"/>
              <a:t>	L1, L2, </a:t>
            </a:r>
            <a:r>
              <a:rPr lang="fi-FI" b="1" dirty="0" smtClean="0"/>
              <a:t>L4</a:t>
            </a:r>
            <a:endParaRPr lang="fi-FI" dirty="0"/>
          </a:p>
          <a:p>
            <a:r>
              <a:rPr lang="fi-FI" b="1" dirty="0"/>
              <a:t>T17.</a:t>
            </a:r>
            <a:r>
              <a:rPr lang="fi-FI" dirty="0"/>
              <a:t> Ohjata oppilas tutustumaan Suomen kielelliseen ja kulttuuriseen monimuotoisuuteen, suomen kielen taustaan ja piirteisiin ja auttaa oppilasta pohtimaan äidinkielen merkitystä ja tiedostumaan omasta kielellisestä ja kulttuurisesta identiteetistään sekä innostaa oppilasta aktiiviseksi kulttuuritarjonnan käyttäjäksi ja tekijäksi.</a:t>
            </a:r>
          </a:p>
          <a:p>
            <a:r>
              <a:rPr lang="fi-FI" b="1" dirty="0"/>
              <a:t>S4. </a:t>
            </a:r>
            <a:r>
              <a:rPr lang="fi-FI" dirty="0"/>
              <a:t>Rakennetaan oppilaan omaa kulttuuri-identiteettiä hyödyntämällä Porin kaupungin perusopetuksen kulttuuriopetussuunnitelmaa.</a:t>
            </a:r>
          </a:p>
          <a:p>
            <a:pPr marL="0" indent="0">
              <a:buNone/>
            </a:pPr>
            <a:r>
              <a:rPr lang="fi-FI" b="1" dirty="0"/>
              <a:t>	L2, L4, L6, L7</a:t>
            </a:r>
            <a:endParaRPr lang="fi-FI" dirty="0"/>
          </a:p>
          <a:p>
            <a:endParaRPr lang="fi-FI" dirty="0"/>
          </a:p>
        </p:txBody>
      </p:sp>
    </p:spTree>
    <p:extLst>
      <p:ext uri="{BB962C8B-B14F-4D97-AF65-F5344CB8AC3E}">
        <p14:creationId xmlns:p14="http://schemas.microsoft.com/office/powerpoint/2010/main" val="39557260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65987"/>
            <a:ext cx="10879352" cy="7033455"/>
          </a:xfrm>
        </p:spPr>
        <p:txBody>
          <a:bodyPr>
            <a:normAutofit fontScale="70000" lnSpcReduction="20000"/>
          </a:bodyPr>
          <a:lstStyle/>
          <a:p>
            <a:pPr marL="0" indent="0">
              <a:buNone/>
            </a:pPr>
            <a:r>
              <a:rPr lang="fi-FI" sz="2900" b="1" dirty="0"/>
              <a:t>8. luokka</a:t>
            </a:r>
            <a:endParaRPr lang="fi-FI" sz="2900" dirty="0"/>
          </a:p>
          <a:p>
            <a:r>
              <a:rPr lang="fi-FI" b="1" dirty="0"/>
              <a:t> </a:t>
            </a:r>
            <a:r>
              <a:rPr lang="fi-FI" b="1" dirty="0" smtClean="0"/>
              <a:t>T15</a:t>
            </a:r>
            <a:r>
              <a:rPr lang="fi-FI" b="1" dirty="0"/>
              <a:t>. </a:t>
            </a:r>
            <a:r>
              <a:rPr lang="fi-FI" dirty="0"/>
              <a:t>Ohjata oppilasta syventämään kielitietoisuuttaan ja kiinnostumaan kielen ilmiöistä, auttaa oppilasta tunnistamaan kielen rakenteita, eri rekistereitä, tyylipiirteitä ja sävyjä ja ymmärtämään kielellisten valintojen merkityksiä ja seurauksia.</a:t>
            </a:r>
          </a:p>
          <a:p>
            <a:r>
              <a:rPr lang="fi-FI" b="1" dirty="0"/>
              <a:t>S4. </a:t>
            </a:r>
            <a:r>
              <a:rPr lang="fi-FI" dirty="0"/>
              <a:t>Tutkitaan tekstejä ja niiden rakentamia merkityksiä ja käytetään käsitteitä, joiden avulla kieltä voidaan tarkastella. Tehdään tekstejä eritellen havaintoja kielen rakenteista, eri rekistereille ja tyyleille tyypillisistä piirteistä ja kielellisten valintojen vaikutuksista tekstin tyyliin ja sävyyn. Opiskellaan verbioppi (modukset, lauseenvastikkeet ja nominaalimuodot) ja lauseenjäsennys. Kerrataan kielenhuoltoa tekstien kirjoittamisen yhteydessä.</a:t>
            </a:r>
          </a:p>
          <a:p>
            <a:pPr marL="0" indent="0">
              <a:buNone/>
            </a:pPr>
            <a:r>
              <a:rPr lang="fi-FI" b="1" dirty="0"/>
              <a:t>	L1, L2, </a:t>
            </a:r>
            <a:r>
              <a:rPr lang="fi-FI" b="1" dirty="0" smtClean="0"/>
              <a:t>L4</a:t>
            </a:r>
            <a:endParaRPr lang="fi-FI" dirty="0"/>
          </a:p>
          <a:p>
            <a:r>
              <a:rPr lang="fi-FI" b="1" dirty="0"/>
              <a:t>T16. </a:t>
            </a:r>
            <a:r>
              <a:rPr lang="fi-FI" dirty="0"/>
              <a:t>Kannustaa oppilasta avartamaan kirjallisuus- ja kulttuurinäkemystään, tutustuttaa häntä kirjallisuuden historiaan ja nykykirjallisuuteen, kirjallisuuden eri lajeihin sekä auttaa häntä pohtimaan kirjallisuuden ja kulttuurin merkitystä omassa elämässään, tarjota oppilaalle mahdollisuuksia luku- ja muiden kulttuurielämysten hankkimiseen ja jakamiseen.</a:t>
            </a:r>
          </a:p>
          <a:p>
            <a:r>
              <a:rPr lang="fi-FI" b="1" dirty="0"/>
              <a:t>S4. </a:t>
            </a:r>
            <a:r>
              <a:rPr lang="fi-FI" dirty="0"/>
              <a:t>Tutustutaan kulttuurin käsitteeseen ja sen eri ilmenemismuotoihin, kuten elokuvaan, teatteriin, puhekulttuuriin ja mediakulttuurin eri muotoihin. Tarjotaan mahdollisuuksia tuottaa kulttuuria itse. Tutustutaan kirjallisuuden päälajeihin ja joihinkin alalajeihin. Luetaan monipuolisesti nuortenkirjoja ja nykykirjallisuutta, myös tietokirjoja. Kannustetaan aktiiviseen ja monipuoliseen kirjaston tarjonnan hyödyntämiseen.</a:t>
            </a:r>
          </a:p>
          <a:p>
            <a:pPr marL="0" indent="0">
              <a:buNone/>
            </a:pPr>
            <a:r>
              <a:rPr lang="fi-FI" b="1" dirty="0"/>
              <a:t>	L1, L2, L4</a:t>
            </a:r>
            <a:endParaRPr lang="fi-FI" dirty="0"/>
          </a:p>
          <a:p>
            <a:r>
              <a:rPr lang="fi-FI" b="1" dirty="0"/>
              <a:t> </a:t>
            </a:r>
            <a:r>
              <a:rPr lang="fi-FI" b="1" dirty="0" smtClean="0"/>
              <a:t>T17</a:t>
            </a:r>
            <a:r>
              <a:rPr lang="fi-FI" b="1" dirty="0"/>
              <a:t>.</a:t>
            </a:r>
            <a:r>
              <a:rPr lang="fi-FI" dirty="0"/>
              <a:t> Ohjata oppilas tutustumaan Suomen kielelliseen ja kulttuuriseen monimuotoisuuteen, suomen kielen taustaan ja piirteisiin ja auttaa oppilasta pohtimaan äidinkielen merkitystä ja tiedostumaan omasta kielellisestä ja kulttuurisesta identiteetistään sekä innostaa oppilasta aktiiviseksi kulttuuritarjonnan käyttäjäksi ja tekijäksi.</a:t>
            </a:r>
          </a:p>
          <a:p>
            <a:r>
              <a:rPr lang="fi-FI" b="1" dirty="0"/>
              <a:t>S4. </a:t>
            </a:r>
            <a:r>
              <a:rPr lang="fi-FI" dirty="0"/>
              <a:t>Rakennetaan oppilaan omaa kulttuuri-identiteettiä hyödyntämällä Porin kaupungin perusopetuksen kulttuuriopetussuunnitelmaa.</a:t>
            </a:r>
          </a:p>
          <a:p>
            <a:pPr marL="0" indent="0">
              <a:buNone/>
            </a:pPr>
            <a:r>
              <a:rPr lang="fi-FI" b="1" dirty="0"/>
              <a:t>	L2, L4, L6, </a:t>
            </a:r>
            <a:r>
              <a:rPr lang="fi-FI" b="1" dirty="0" smtClean="0"/>
              <a:t>L7</a:t>
            </a:r>
            <a:endParaRPr lang="fi-FI" dirty="0"/>
          </a:p>
          <a:p>
            <a:endParaRPr lang="fi-FI" dirty="0"/>
          </a:p>
        </p:txBody>
      </p:sp>
    </p:spTree>
    <p:extLst>
      <p:ext uri="{BB962C8B-B14F-4D97-AF65-F5344CB8AC3E}">
        <p14:creationId xmlns:p14="http://schemas.microsoft.com/office/powerpoint/2010/main" val="115963745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75414"/>
            <a:ext cx="10566679" cy="6972658"/>
          </a:xfrm>
        </p:spPr>
        <p:txBody>
          <a:bodyPr>
            <a:normAutofit fontScale="62500" lnSpcReduction="20000"/>
          </a:bodyPr>
          <a:lstStyle/>
          <a:p>
            <a:pPr marL="0" indent="0">
              <a:buNone/>
            </a:pPr>
            <a:r>
              <a:rPr lang="fi-FI" sz="3800" b="1" dirty="0"/>
              <a:t>9. </a:t>
            </a:r>
            <a:r>
              <a:rPr lang="fi-FI" sz="3800" b="1" dirty="0" smtClean="0"/>
              <a:t>luokka</a:t>
            </a:r>
            <a:endParaRPr lang="fi-FI" sz="3800" dirty="0"/>
          </a:p>
          <a:p>
            <a:r>
              <a:rPr lang="fi-FI" b="1" dirty="0"/>
              <a:t>T15. </a:t>
            </a:r>
            <a:r>
              <a:rPr lang="fi-FI" dirty="0"/>
              <a:t>Ohjata oppilasta syventämään kielitietoisuuttaan ja kiinnostumaan kielen ilmiöistä, auttaa oppilasta tunnistamaan kielen rakenteita, eri rekistereitä, tyylipiirteitä ja sävyjä ja ymmärtämään kielellisten valintojen merkityksiä ja seurauksia.</a:t>
            </a:r>
          </a:p>
          <a:p>
            <a:r>
              <a:rPr lang="fi-FI" b="1" dirty="0"/>
              <a:t>S4. </a:t>
            </a:r>
            <a:r>
              <a:rPr lang="fi-FI" dirty="0"/>
              <a:t>Tutkitaan tekstejä ja niiden rakentamia merkityksiä ja käytetään käsitteitä, joiden avulla kieltä voidaan tarkastella. Tehdään tekstejä eritellen havaintoja kielen rakenteista, eri rekistereille ja tyyleille tyypillisistä piirteistä ja kielellisten valintojen vaikutuksista tekstin tyyliin ja sävyyn. Opiskellaan lyhenteiden ja vierassanojen kirjoittamista. Kerrataan kielenhuoltoa tekstien kirjoittamisen yhteydessä.</a:t>
            </a:r>
          </a:p>
          <a:p>
            <a:pPr marL="0" indent="0">
              <a:buNone/>
            </a:pPr>
            <a:r>
              <a:rPr lang="fi-FI" b="1" dirty="0"/>
              <a:t>	L1, L2, </a:t>
            </a:r>
            <a:r>
              <a:rPr lang="fi-FI" b="1" dirty="0" smtClean="0"/>
              <a:t>L4</a:t>
            </a:r>
            <a:endParaRPr lang="fi-FI" dirty="0"/>
          </a:p>
          <a:p>
            <a:r>
              <a:rPr lang="fi-FI" b="1" dirty="0"/>
              <a:t>T16. </a:t>
            </a:r>
            <a:r>
              <a:rPr lang="fi-FI" dirty="0"/>
              <a:t>Kannustaa oppilasta avartamaan kirjallisuus- ja kulttuurinäkemystään, tutustuttaa häntä kirjallisuuden historiaan ja nykykirjallisuuteen, kirjallisuuden eri lajeihin sekä auttaa häntä pohtimaan kirjallisuuden ja kulttuurin merkitystä omassa elämässään, tarjota oppilaalle mahdollisuuksia luku- ja muiden kulttuurielämysten hankkimiseen ja jakamiseen.</a:t>
            </a:r>
          </a:p>
          <a:p>
            <a:r>
              <a:rPr lang="fi-FI" b="1" dirty="0"/>
              <a:t>S4. </a:t>
            </a:r>
            <a:r>
              <a:rPr lang="fi-FI" dirty="0"/>
              <a:t>Tutustutaan kulttuurin käsitteeseen ja sen eri ilmenemismuotoihin, kuten kansanperinteeseen, elokuvaan, teatteriin, puhekulttuuriin ja mediakulttuurin eri muotoihin. Tarjotaan mahdollisuuksia tuottaa kulttuuria itse. Tutustutaan kirjallisuuden keskeisiin tyylivirtauksiin ja suomalaisen kirjallisuuden historiaan (mm. Kalevala). Luetaan monipuolisesti klassikoita ja nykykirjallisuutta, myös tietokirjoja. Kannustetaan aktiiviseen ja monipuoliseen kirjaston tarjonnan hyödyntämiseen.</a:t>
            </a:r>
          </a:p>
          <a:p>
            <a:pPr marL="0" indent="0">
              <a:buNone/>
            </a:pPr>
            <a:r>
              <a:rPr lang="fi-FI" b="1" dirty="0"/>
              <a:t>	L1, L2, </a:t>
            </a:r>
            <a:r>
              <a:rPr lang="fi-FI" b="1" dirty="0" smtClean="0"/>
              <a:t>L4</a:t>
            </a:r>
            <a:endParaRPr lang="fi-FI" dirty="0"/>
          </a:p>
          <a:p>
            <a:r>
              <a:rPr lang="fi-FI" b="1" dirty="0"/>
              <a:t>T17.</a:t>
            </a:r>
            <a:r>
              <a:rPr lang="fi-FI" dirty="0"/>
              <a:t> Ohjata oppilas tutustumaan Suomen kielelliseen ja kulttuuriseen monimuotoisuuteen, suomen kielen taustaan ja piirteisiin ja auttaa oppilasta pohtimaan äidinkielen merkitystä ja tiedostumaan omasta kielellisestä ja kulttuurisesta identiteetistään sekä innostaa oppilasta aktiiviseksi kulttuuritarjonnan käyttäjäksi ja tekijäksi.</a:t>
            </a:r>
          </a:p>
          <a:p>
            <a:r>
              <a:rPr lang="fi-FI" b="1" dirty="0"/>
              <a:t>S4. </a:t>
            </a:r>
            <a:r>
              <a:rPr lang="fi-FI" dirty="0"/>
              <a:t>Tutustutaan Suomen kielitilanteeseen, kielten sukulaisuussuhteisiin, suomen sukukieliin ja suomen kielen vaihteluun ja vaiheisiin sekä kielen ohjailun periaatteisiin. Vertaillaan suomea oppilaille tuttuihin kieliin ja tutustutaan suomen kielelle tyypillisiin äänne-, muoto- ja lauserakenteen piirteisiin. Tutkitaan kielten vaikutusta toisiinsa sanaston ja nimistön tasolla. Rakennetaan oppilaan omaa kulttuuri-identiteettiä hyödyntämällä Porin kaupungin perusopetuksen kulttuuriopetussuunnitelmaa.</a:t>
            </a:r>
          </a:p>
          <a:p>
            <a:pPr marL="0" indent="0">
              <a:buNone/>
            </a:pPr>
            <a:r>
              <a:rPr lang="fi-FI" b="1" dirty="0"/>
              <a:t>	L2, L4, L6, </a:t>
            </a:r>
            <a:r>
              <a:rPr lang="fi-FI" b="1" dirty="0" smtClean="0"/>
              <a:t>L7</a:t>
            </a:r>
            <a:endParaRPr lang="fi-FI" dirty="0"/>
          </a:p>
        </p:txBody>
      </p:sp>
    </p:spTree>
    <p:extLst>
      <p:ext uri="{BB962C8B-B14F-4D97-AF65-F5344CB8AC3E}">
        <p14:creationId xmlns:p14="http://schemas.microsoft.com/office/powerpoint/2010/main" val="110649436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141413" y="618517"/>
            <a:ext cx="9905998" cy="5330219"/>
          </a:xfrm>
        </p:spPr>
        <p:txBody>
          <a:bodyPr>
            <a:normAutofit/>
          </a:bodyPr>
          <a:lstStyle/>
          <a:p>
            <a:pPr marL="0" indent="0"/>
            <a:r>
              <a:rPr lang="fi-FI" sz="4800" b="1" dirty="0"/>
              <a:t>LAAJA-ALAISET </a:t>
            </a:r>
            <a:r>
              <a:rPr lang="fi-FI" sz="4800" b="1" dirty="0" smtClean="0"/>
              <a:t>OSAAMISALUEET</a:t>
            </a:r>
            <a:br>
              <a:rPr lang="fi-FI" sz="4800" b="1" dirty="0" smtClean="0"/>
            </a:br>
            <a:r>
              <a:rPr lang="fi-FI" sz="4800" dirty="0"/>
              <a:t/>
            </a:r>
            <a:br>
              <a:rPr lang="fi-FI" sz="4800" dirty="0"/>
            </a:br>
            <a:r>
              <a:rPr lang="fi-FI" sz="4800" b="1" dirty="0"/>
              <a:t>Laaja-alainen osaaminen </a:t>
            </a:r>
            <a:br>
              <a:rPr lang="fi-FI" sz="4800" b="1" dirty="0"/>
            </a:br>
            <a:endParaRPr lang="fi-FI" sz="4800" dirty="0"/>
          </a:p>
        </p:txBody>
      </p:sp>
    </p:spTree>
    <p:extLst>
      <p:ext uri="{BB962C8B-B14F-4D97-AF65-F5344CB8AC3E}">
        <p14:creationId xmlns:p14="http://schemas.microsoft.com/office/powerpoint/2010/main" val="175697839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
            </a:r>
            <a:br>
              <a:rPr lang="fi-FI" dirty="0"/>
            </a:br>
            <a:endParaRPr lang="fi-FI" dirty="0"/>
          </a:p>
        </p:txBody>
      </p:sp>
      <p:sp>
        <p:nvSpPr>
          <p:cNvPr id="3" name="Sisällön paikkamerkki 2"/>
          <p:cNvSpPr>
            <a:spLocks noGrp="1"/>
          </p:cNvSpPr>
          <p:nvPr>
            <p:ph idx="1"/>
          </p:nvPr>
        </p:nvSpPr>
        <p:spPr/>
        <p:txBody>
          <a:bodyPr/>
          <a:lstStyle/>
          <a:p>
            <a:pPr marL="0" lvl="0" indent="0">
              <a:lnSpc>
                <a:spcPct val="100000"/>
              </a:lnSpc>
              <a:spcBef>
                <a:spcPts val="0"/>
              </a:spcBef>
              <a:buSzTx/>
              <a:buNone/>
            </a:pPr>
            <a:endParaRPr lang="fi-FI" dirty="0"/>
          </a:p>
          <a:p>
            <a:pPr marL="0" marR="0" lvl="0" indent="0" defTabSz="914400" eaLnBrk="1" fontAlgn="auto" latinLnBrk="0" hangingPunct="1">
              <a:lnSpc>
                <a:spcPct val="100000"/>
              </a:lnSpc>
              <a:spcBef>
                <a:spcPts val="0"/>
              </a:spcBef>
              <a:spcAft>
                <a:spcPts val="0"/>
              </a:spcAft>
              <a:buClrTx/>
              <a:buSzTx/>
              <a:buFontTx/>
              <a:buNone/>
              <a:tabLst/>
              <a:defRPr/>
            </a:pPr>
            <a:endParaRPr lang="fi-FI" dirty="0"/>
          </a:p>
        </p:txBody>
      </p:sp>
      <p:pic>
        <p:nvPicPr>
          <p:cNvPr id="4" name="Kuva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7272" y="0"/>
            <a:ext cx="10020728" cy="7166225"/>
          </a:xfrm>
          <a:prstGeom prst="rect">
            <a:avLst/>
          </a:prstGeom>
        </p:spPr>
      </p:pic>
    </p:spTree>
    <p:extLst>
      <p:ext uri="{BB962C8B-B14F-4D97-AF65-F5344CB8AC3E}">
        <p14:creationId xmlns:p14="http://schemas.microsoft.com/office/powerpoint/2010/main" val="4034977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47144" y="160256"/>
            <a:ext cx="10642093" cy="6589336"/>
          </a:xfrm>
        </p:spPr>
        <p:txBody>
          <a:bodyPr>
            <a:normAutofit/>
          </a:bodyPr>
          <a:lstStyle/>
          <a:p>
            <a:pPr marL="0" indent="0">
              <a:buNone/>
            </a:pPr>
            <a:r>
              <a:rPr lang="fi-FI" b="1" dirty="0" smtClean="0"/>
              <a:t> 		Ajattelu ja oppimaan oppiminen (L1)</a:t>
            </a:r>
          </a:p>
          <a:p>
            <a:pPr marL="0" indent="0">
              <a:buNone/>
            </a:pPr>
            <a:endParaRPr lang="fi-FI" b="1" dirty="0"/>
          </a:p>
          <a:p>
            <a:pPr marL="0" indent="0">
              <a:buNone/>
            </a:pPr>
            <a:r>
              <a:rPr lang="fi-FI" b="1" dirty="0" smtClean="0"/>
              <a:t>1.-2- </a:t>
            </a:r>
            <a:r>
              <a:rPr lang="fi-FI" b="1" dirty="0" err="1" smtClean="0"/>
              <a:t>lk</a:t>
            </a:r>
            <a:endParaRPr lang="fi-FI" dirty="0" smtClean="0"/>
          </a:p>
          <a:p>
            <a:pPr lvl="0"/>
            <a:r>
              <a:rPr lang="fi-FI" dirty="0" smtClean="0"/>
              <a:t>Lähtökohtana ovat oppilaiden omat kokemukset, havainnot ja kysymykset.</a:t>
            </a:r>
          </a:p>
          <a:p>
            <a:pPr lvl="0"/>
            <a:r>
              <a:rPr lang="fi-FI" dirty="0" smtClean="0"/>
              <a:t>Oppilaiden mielikuvitusta ruokitaan eri tavoin.</a:t>
            </a:r>
          </a:p>
          <a:p>
            <a:pPr lvl="0"/>
            <a:r>
              <a:rPr lang="fi-FI" dirty="0" smtClean="0"/>
              <a:t>Oppilaita kannustetaan kysymään ja kuuntelemaan.</a:t>
            </a:r>
          </a:p>
          <a:p>
            <a:pPr lvl="0"/>
            <a:r>
              <a:rPr lang="fi-FI" dirty="0" smtClean="0"/>
              <a:t>Luetaan satuja, tarinoita ja loruja.</a:t>
            </a:r>
          </a:p>
          <a:p>
            <a:pPr lvl="0"/>
            <a:r>
              <a:rPr lang="fi-FI" dirty="0" smtClean="0"/>
              <a:t>Laajennetaan oppilaiden sanavarastoa.</a:t>
            </a:r>
          </a:p>
          <a:p>
            <a:pPr lvl="0"/>
            <a:r>
              <a:rPr lang="fi-FI" dirty="0" smtClean="0"/>
              <a:t>Harjoitellaan toimimista ryhmässä.</a:t>
            </a:r>
          </a:p>
          <a:p>
            <a:pPr lvl="0"/>
            <a:r>
              <a:rPr lang="fi-FI" dirty="0" smtClean="0"/>
              <a:t>Harjoitellaan draamatyöskentelyä.</a:t>
            </a:r>
          </a:p>
          <a:p>
            <a:pPr lvl="0"/>
            <a:endParaRPr lang="fi-FI" dirty="0" smtClean="0"/>
          </a:p>
          <a:p>
            <a:pPr lvl="0"/>
            <a:endParaRPr lang="fi-FI" dirty="0" smtClean="0"/>
          </a:p>
          <a:p>
            <a:pPr lvl="0"/>
            <a:endParaRPr lang="fi-FI" dirty="0"/>
          </a:p>
        </p:txBody>
      </p:sp>
    </p:spTree>
    <p:extLst>
      <p:ext uri="{BB962C8B-B14F-4D97-AF65-F5344CB8AC3E}">
        <p14:creationId xmlns:p14="http://schemas.microsoft.com/office/powerpoint/2010/main" val="55189556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329939" y="84842"/>
            <a:ext cx="11519554" cy="6773158"/>
          </a:xfrm>
        </p:spPr>
        <p:txBody>
          <a:bodyPr numCol="2">
            <a:normAutofit fontScale="92500" lnSpcReduction="20000"/>
          </a:bodyPr>
          <a:lstStyle/>
          <a:p>
            <a:pPr marL="0" lvl="0" indent="0">
              <a:buNone/>
            </a:pPr>
            <a:r>
              <a:rPr lang="fi-FI" dirty="0" smtClean="0"/>
              <a:t>3</a:t>
            </a:r>
            <a:r>
              <a:rPr lang="fi-FI" dirty="0"/>
              <a:t>.-6. </a:t>
            </a:r>
            <a:r>
              <a:rPr lang="fi-FI" dirty="0" err="1"/>
              <a:t>lk</a:t>
            </a:r>
            <a:endParaRPr lang="fi-FI" dirty="0"/>
          </a:p>
          <a:p>
            <a:pPr lvl="0"/>
            <a:r>
              <a:rPr lang="fi-FI" dirty="0"/>
              <a:t>Rohkaistaan oppilasta </a:t>
            </a:r>
            <a:r>
              <a:rPr lang="fi-FI" dirty="0" smtClean="0"/>
              <a:t>ajattelemaan. Autetaan </a:t>
            </a:r>
            <a:r>
              <a:rPr lang="fi-FI" dirty="0"/>
              <a:t>oppilasta kehittämään opiskelutaitojaan. </a:t>
            </a:r>
          </a:p>
          <a:p>
            <a:pPr lvl="0"/>
            <a:r>
              <a:rPr lang="fi-FI" dirty="0"/>
              <a:t>Ohjataan oppilasta huomaamaan, miten hän oppii parhaiten. </a:t>
            </a:r>
          </a:p>
          <a:p>
            <a:pPr lvl="0"/>
            <a:r>
              <a:rPr lang="fi-FI" dirty="0"/>
              <a:t>Ohjataan oppilasta huomaamaan oman toiminnan vaikutus edistymiseen.</a:t>
            </a:r>
          </a:p>
          <a:p>
            <a:pPr lvl="0"/>
            <a:r>
              <a:rPr lang="fi-FI" dirty="0"/>
              <a:t>Ruokitaan oppilaan mielikuvitusta ja kekseliäisyyttä.</a:t>
            </a:r>
          </a:p>
          <a:p>
            <a:pPr lvl="0"/>
            <a:r>
              <a:rPr lang="fi-FI" dirty="0"/>
              <a:t>Harjoitellaan tiedonhakua yksin ja ryhmässä.</a:t>
            </a:r>
          </a:p>
          <a:p>
            <a:pPr lvl="0"/>
            <a:r>
              <a:rPr lang="fi-FI" dirty="0"/>
              <a:t>Opetellaan lähdekritiikkiä.</a:t>
            </a:r>
          </a:p>
          <a:p>
            <a:pPr lvl="0"/>
            <a:r>
              <a:rPr lang="fi-FI" dirty="0"/>
              <a:t>Työskennellään monipuolisesti ryhmässä.</a:t>
            </a:r>
          </a:p>
          <a:p>
            <a:pPr lvl="0"/>
            <a:r>
              <a:rPr lang="fi-FI" dirty="0"/>
              <a:t>Käytetään apuna draamatyöskentelyä</a:t>
            </a:r>
            <a:r>
              <a:rPr lang="fi-FI" dirty="0" smtClean="0"/>
              <a:t>.</a:t>
            </a:r>
            <a:endParaRPr lang="fi-FI" dirty="0"/>
          </a:p>
          <a:p>
            <a:pPr lvl="0"/>
            <a:endParaRPr lang="fi-FI" dirty="0" smtClean="0"/>
          </a:p>
          <a:p>
            <a:pPr lvl="0"/>
            <a:endParaRPr lang="fi-FI" dirty="0"/>
          </a:p>
          <a:p>
            <a:pPr lvl="0"/>
            <a:r>
              <a:rPr lang="fi-FI" dirty="0"/>
              <a:t>7</a:t>
            </a:r>
            <a:r>
              <a:rPr lang="fi-FI" dirty="0" smtClean="0"/>
              <a:t>.-9. </a:t>
            </a:r>
            <a:r>
              <a:rPr lang="fi-FI" dirty="0" err="1" smtClean="0"/>
              <a:t>lk</a:t>
            </a:r>
            <a:endParaRPr lang="fi-FI" dirty="0" smtClean="0"/>
          </a:p>
          <a:p>
            <a:pPr lvl="0"/>
            <a:r>
              <a:rPr lang="fi-FI" dirty="0" smtClean="0"/>
              <a:t>Vahvistetaan </a:t>
            </a:r>
            <a:r>
              <a:rPr lang="fi-FI" dirty="0"/>
              <a:t>oppilaiden aktiivista roolia oppimisprosessissa.</a:t>
            </a:r>
          </a:p>
          <a:p>
            <a:pPr lvl="0"/>
            <a:r>
              <a:rPr lang="fi-FI" dirty="0"/>
              <a:t>Kannustetaan oppilaita ottamaan vastuuta omasta opiskelusta.</a:t>
            </a:r>
          </a:p>
          <a:p>
            <a:pPr lvl="0"/>
            <a:r>
              <a:rPr lang="fi-FI" dirty="0"/>
              <a:t>Rohkaistaan oppilasta ajattelemaan ja soveltamaan jo oppimaansa.</a:t>
            </a:r>
          </a:p>
          <a:p>
            <a:pPr lvl="0"/>
            <a:r>
              <a:rPr lang="fi-FI" dirty="0"/>
              <a:t>Autetaan oppilasta kehittämään opiskelutaitojaan. </a:t>
            </a:r>
          </a:p>
          <a:p>
            <a:pPr lvl="0"/>
            <a:r>
              <a:rPr lang="fi-FI" dirty="0"/>
              <a:t>Harjoitellaan tiedonhakua yksin ja ryhmässä.</a:t>
            </a:r>
          </a:p>
          <a:p>
            <a:pPr lvl="0"/>
            <a:r>
              <a:rPr lang="fi-FI" dirty="0"/>
              <a:t>Opetellaan lähdekritiikkiä.</a:t>
            </a:r>
          </a:p>
          <a:p>
            <a:pPr lvl="0"/>
            <a:r>
              <a:rPr lang="fi-FI" dirty="0"/>
              <a:t>Opetellaan näkemään asioita toisten silmin ja pohtimaan asioita eri näkökulmista.</a:t>
            </a:r>
          </a:p>
          <a:p>
            <a:pPr lvl="0"/>
            <a:r>
              <a:rPr lang="fi-FI" dirty="0"/>
              <a:t>Ruokitaan oppilaiden luovuutta.</a:t>
            </a:r>
          </a:p>
          <a:p>
            <a:pPr lvl="0"/>
            <a:r>
              <a:rPr lang="fi-FI" dirty="0"/>
              <a:t>Käytetään apuna draamatyöskentelyä.</a:t>
            </a:r>
          </a:p>
          <a:p>
            <a:endParaRPr lang="fi-FI" dirty="0"/>
          </a:p>
        </p:txBody>
      </p:sp>
    </p:spTree>
    <p:extLst>
      <p:ext uri="{BB962C8B-B14F-4D97-AF65-F5344CB8AC3E}">
        <p14:creationId xmlns:p14="http://schemas.microsoft.com/office/powerpoint/2010/main" val="173831637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651217" y="94268"/>
            <a:ext cx="11198275" cy="6504495"/>
          </a:xfrm>
        </p:spPr>
        <p:txBody>
          <a:bodyPr numCol="2">
            <a:normAutofit fontScale="55000" lnSpcReduction="20000"/>
          </a:bodyPr>
          <a:lstStyle/>
          <a:p>
            <a:pPr marL="0" indent="0">
              <a:buNone/>
            </a:pPr>
            <a:r>
              <a:rPr lang="fi-FI" b="1" dirty="0" smtClean="0"/>
              <a:t>		</a:t>
            </a:r>
            <a:r>
              <a:rPr lang="fi-FI" sz="4400" b="1" dirty="0" smtClean="0"/>
              <a:t>Kulttuurinen </a:t>
            </a:r>
            <a:r>
              <a:rPr lang="fi-FI" sz="4400" b="1" dirty="0"/>
              <a:t>osaaminen, </a:t>
            </a:r>
            <a:r>
              <a:rPr lang="fi-FI" sz="4400" b="1" dirty="0" smtClean="0"/>
              <a:t>   	vuorovaikutus </a:t>
            </a:r>
            <a:r>
              <a:rPr lang="fi-FI" sz="4400" b="1" dirty="0"/>
              <a:t>ja ilmaisu (L2</a:t>
            </a:r>
            <a:r>
              <a:rPr lang="fi-FI" sz="4400" b="1" dirty="0" smtClean="0"/>
              <a:t>)</a:t>
            </a:r>
          </a:p>
          <a:p>
            <a:pPr marL="0" indent="0">
              <a:buNone/>
            </a:pPr>
            <a:r>
              <a:rPr lang="fi-FI" sz="4000" dirty="0" smtClean="0"/>
              <a:t>1.-2. </a:t>
            </a:r>
            <a:r>
              <a:rPr lang="fi-FI" sz="4000" dirty="0" err="1" smtClean="0"/>
              <a:t>lk</a:t>
            </a:r>
            <a:endParaRPr lang="fi-FI" sz="4000" dirty="0"/>
          </a:p>
          <a:p>
            <a:pPr lvl="0"/>
            <a:r>
              <a:rPr lang="fi-FI" sz="4000" dirty="0"/>
              <a:t>Tarjotaan mahdollisuuksia tutustua omaan kulttuuriperintöön sekä taiteeseen.</a:t>
            </a:r>
          </a:p>
          <a:p>
            <a:pPr lvl="0"/>
            <a:r>
              <a:rPr lang="fi-FI" sz="4000" dirty="0"/>
              <a:t>Huomataan, että on olemassa myös muita kulttuureita.</a:t>
            </a:r>
          </a:p>
          <a:p>
            <a:pPr lvl="0"/>
            <a:r>
              <a:rPr lang="fi-FI" sz="4000" dirty="0"/>
              <a:t>Harjoitellaan omaa ilmaisua.</a:t>
            </a:r>
          </a:p>
          <a:p>
            <a:pPr lvl="0"/>
            <a:r>
              <a:rPr lang="fi-FI" sz="4000" dirty="0"/>
              <a:t>Kehitetään oppilaiden mielikuvitusta, kekseliäisyyttä ja ilmaisutaitoa draaman, </a:t>
            </a:r>
            <a:r>
              <a:rPr lang="fi-FI" sz="4000" dirty="0" err="1"/>
              <a:t>saduttamisen</a:t>
            </a:r>
            <a:r>
              <a:rPr lang="fi-FI" sz="4000" dirty="0"/>
              <a:t> ja mediaesitysten keinoin.</a:t>
            </a:r>
          </a:p>
          <a:p>
            <a:pPr lvl="0"/>
            <a:r>
              <a:rPr lang="fi-FI" sz="4000" dirty="0"/>
              <a:t>Ohjataan ystävällisyyteen ja hyviin tapoihin</a:t>
            </a:r>
            <a:r>
              <a:rPr lang="fi-FI" sz="4000" dirty="0" smtClean="0"/>
              <a:t>.</a:t>
            </a:r>
          </a:p>
          <a:p>
            <a:pPr marL="0" lvl="0" indent="0">
              <a:buNone/>
            </a:pPr>
            <a:endParaRPr lang="fi-FI" sz="4000" dirty="0"/>
          </a:p>
          <a:p>
            <a:pPr marL="0" indent="0">
              <a:buNone/>
            </a:pPr>
            <a:endParaRPr lang="fi-FI" sz="4000" dirty="0" smtClean="0"/>
          </a:p>
          <a:p>
            <a:pPr marL="0" indent="0">
              <a:buNone/>
            </a:pPr>
            <a:endParaRPr lang="fi-FI" sz="4000" dirty="0"/>
          </a:p>
          <a:p>
            <a:pPr marL="0" indent="0">
              <a:buNone/>
            </a:pPr>
            <a:r>
              <a:rPr lang="fi-FI" sz="4000" dirty="0" smtClean="0"/>
              <a:t>3</a:t>
            </a:r>
            <a:r>
              <a:rPr lang="en-US" sz="4000" dirty="0" smtClean="0"/>
              <a:t>.-</a:t>
            </a:r>
            <a:r>
              <a:rPr lang="fi-FI" sz="4000" dirty="0" smtClean="0"/>
              <a:t>6. </a:t>
            </a:r>
            <a:r>
              <a:rPr lang="fi-FI" sz="4000" dirty="0" err="1" smtClean="0"/>
              <a:t>lk</a:t>
            </a:r>
            <a:endParaRPr lang="fi-FI" sz="4000" dirty="0" smtClean="0"/>
          </a:p>
          <a:p>
            <a:pPr lvl="0"/>
            <a:r>
              <a:rPr lang="fi-FI" sz="4000" dirty="0"/>
              <a:t>Oppilaita ohjataan tuntemaan ja arvostamaan sosiaalisia, kulttuurisia ja kielellisiä juuriaan.</a:t>
            </a:r>
          </a:p>
          <a:p>
            <a:pPr lvl="0"/>
            <a:r>
              <a:rPr lang="fi-FI" sz="4000" dirty="0"/>
              <a:t>Tutustutaan kulttuuriympäristöön ja sen moninaisuuteen.</a:t>
            </a:r>
          </a:p>
          <a:p>
            <a:pPr lvl="0"/>
            <a:r>
              <a:rPr lang="fi-FI" sz="4000" dirty="0"/>
              <a:t>Annetaan mahdollisuuksia kokea ja tulkita kulttuuria ja luoda sitä itse.</a:t>
            </a:r>
          </a:p>
          <a:p>
            <a:pPr lvl="0"/>
            <a:r>
              <a:rPr lang="fi-FI" sz="4000" dirty="0"/>
              <a:t>Kannustetaan kokeilemaan erilaisia ilmaisutapoja.</a:t>
            </a:r>
          </a:p>
          <a:p>
            <a:pPr lvl="0"/>
            <a:r>
              <a:rPr lang="fi-FI" sz="4000" dirty="0"/>
              <a:t>Tuetaan oppilaiden kasvua monipuolisiksi ja taitaviksi kielenkäyttäjiksi.</a:t>
            </a:r>
          </a:p>
          <a:p>
            <a:pPr lvl="0"/>
            <a:r>
              <a:rPr lang="fi-FI" sz="4000" dirty="0"/>
              <a:t>Harjoitellaan monipuolisesti vuorovaikutusta, yhteistyötä ja hyvää käytöstä.</a:t>
            </a:r>
          </a:p>
          <a:p>
            <a:pPr lvl="0"/>
            <a:r>
              <a:rPr lang="fi-FI" sz="4000" dirty="0"/>
              <a:t>Ohjataan oppilaita asettumaan toisen asemaan ja tarkastelemaan asioita eri </a:t>
            </a:r>
            <a:r>
              <a:rPr lang="fi-FI" sz="4000" dirty="0" smtClean="0"/>
              <a:t>näkökulmista</a:t>
            </a:r>
            <a:r>
              <a:rPr lang="fi-FI" b="1" dirty="0" smtClean="0"/>
              <a:t>	</a:t>
            </a:r>
            <a:endParaRPr lang="fi-FI" dirty="0"/>
          </a:p>
        </p:txBody>
      </p:sp>
    </p:spTree>
    <p:extLst>
      <p:ext uri="{BB962C8B-B14F-4D97-AF65-F5344CB8AC3E}">
        <p14:creationId xmlns:p14="http://schemas.microsoft.com/office/powerpoint/2010/main" val="1371866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141413" y="618517"/>
            <a:ext cx="10262902" cy="5443235"/>
          </a:xfrm>
        </p:spPr>
        <p:txBody>
          <a:bodyPr>
            <a:normAutofit/>
          </a:bodyPr>
          <a:lstStyle/>
          <a:p>
            <a:r>
              <a:rPr lang="fi-FI" sz="4800" b="1" dirty="0"/>
              <a:t>VUOROVAIKUTUSTILANTEISSA </a:t>
            </a:r>
            <a:r>
              <a:rPr lang="fi-FI" sz="4800" b="1" dirty="0" smtClean="0"/>
              <a:t/>
            </a:r>
            <a:br>
              <a:rPr lang="fi-FI" sz="4800" b="1" dirty="0" smtClean="0"/>
            </a:br>
            <a:r>
              <a:rPr lang="fi-FI" sz="4800" b="1" dirty="0" smtClean="0"/>
              <a:t/>
            </a:r>
            <a:br>
              <a:rPr lang="fi-FI" sz="4800" b="1" dirty="0" smtClean="0"/>
            </a:br>
            <a:r>
              <a:rPr lang="fi-FI" sz="4800" b="1" dirty="0" smtClean="0"/>
              <a:t>TOIMIMINEN ERI </a:t>
            </a:r>
            <a:r>
              <a:rPr lang="fi-FI" sz="4800" b="1" dirty="0"/>
              <a:t>VUOSILUOKILLA</a:t>
            </a:r>
            <a:endParaRPr lang="fi-FI" sz="4800" dirty="0"/>
          </a:p>
        </p:txBody>
      </p:sp>
    </p:spTree>
    <p:extLst>
      <p:ext uri="{BB962C8B-B14F-4D97-AF65-F5344CB8AC3E}">
        <p14:creationId xmlns:p14="http://schemas.microsoft.com/office/powerpoint/2010/main" val="77423193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94268"/>
            <a:ext cx="10708081" cy="6504495"/>
          </a:xfrm>
        </p:spPr>
        <p:txBody>
          <a:bodyPr>
            <a:normAutofit fontScale="92500" lnSpcReduction="10000"/>
          </a:bodyPr>
          <a:lstStyle/>
          <a:p>
            <a:pPr marL="0" indent="0">
              <a:buNone/>
            </a:pPr>
            <a:r>
              <a:rPr lang="fi-FI" sz="2600" b="1" dirty="0"/>
              <a:t>Kulttuurinen osaaminen, vuorovaikutus ja ilmaisu (L2)</a:t>
            </a:r>
          </a:p>
          <a:p>
            <a:pPr lvl="0"/>
            <a:endParaRPr lang="fi-FI" dirty="0" smtClean="0"/>
          </a:p>
          <a:p>
            <a:pPr marL="0" lvl="0" indent="0">
              <a:buNone/>
            </a:pPr>
            <a:r>
              <a:rPr lang="fi-FI" b="1" dirty="0" smtClean="0"/>
              <a:t>7.-9. </a:t>
            </a:r>
            <a:r>
              <a:rPr lang="fi-FI" b="1" dirty="0" err="1" smtClean="0"/>
              <a:t>lk</a:t>
            </a:r>
            <a:endParaRPr lang="fi-FI" b="1" dirty="0"/>
          </a:p>
          <a:p>
            <a:pPr lvl="0"/>
            <a:r>
              <a:rPr lang="fi-FI" dirty="0" smtClean="0"/>
              <a:t>Tuetaan </a:t>
            </a:r>
            <a:r>
              <a:rPr lang="fi-FI" dirty="0"/>
              <a:t>oppilaiden kulttuuri-identiteetin muodostumista.</a:t>
            </a:r>
          </a:p>
          <a:p>
            <a:pPr lvl="0"/>
            <a:r>
              <a:rPr lang="fi-FI" dirty="0"/>
              <a:t>Ohjataan näkemään kulttuurinen moninaisuus myönteisenä voimavarana.</a:t>
            </a:r>
          </a:p>
          <a:p>
            <a:pPr lvl="0"/>
            <a:r>
              <a:rPr lang="fi-FI" dirty="0"/>
              <a:t>Ohjataan tunnistamaan, miten kulttuurit vaikuttavat yhteiskunnassa ja arjessa.</a:t>
            </a:r>
          </a:p>
          <a:p>
            <a:pPr lvl="0"/>
            <a:r>
              <a:rPr lang="fi-FI" dirty="0"/>
              <a:t>Ohjataan oppilaita lukemaan ympäristön kulttuurisia viestejä.</a:t>
            </a:r>
          </a:p>
          <a:p>
            <a:pPr lvl="0"/>
            <a:r>
              <a:rPr lang="fi-FI" dirty="0"/>
              <a:t>Mediaympäristöä analysoidaan ja sen vaikutuksia opitaan arvioimaan.</a:t>
            </a:r>
          </a:p>
          <a:p>
            <a:pPr lvl="0"/>
            <a:r>
              <a:rPr lang="fi-FI" dirty="0"/>
              <a:t>Tarjotaan mahdollisuuksia kokea ja tulkita kulttuuria ja kulttuuriperintöä.</a:t>
            </a:r>
          </a:p>
          <a:p>
            <a:pPr lvl="0"/>
            <a:r>
              <a:rPr lang="fi-FI" dirty="0"/>
              <a:t>Oppilaat harjoittelevat ilmaisemaan mielipiteensä rakentavasti ja toimimaan osaamistaan soveltaen monenlaisissa </a:t>
            </a:r>
            <a:r>
              <a:rPr lang="fi-FI" dirty="0" err="1"/>
              <a:t>esiintymis</a:t>
            </a:r>
            <a:r>
              <a:rPr lang="fi-FI" dirty="0"/>
              <a:t>-, yhteistyö- ja vuorovaikutustilanteissa.</a:t>
            </a:r>
          </a:p>
          <a:p>
            <a:pPr lvl="0"/>
            <a:r>
              <a:rPr lang="fi-FI" dirty="0"/>
              <a:t>Oppilaita rohkaistaan ilmaisemaan itseään monipuolisesti.</a:t>
            </a:r>
          </a:p>
          <a:p>
            <a:pPr lvl="0"/>
            <a:r>
              <a:rPr lang="fi-FI" dirty="0"/>
              <a:t>Käytetään apuna draamatyöskentelyä.</a:t>
            </a:r>
          </a:p>
          <a:p>
            <a:endParaRPr lang="fi-FI" dirty="0"/>
          </a:p>
        </p:txBody>
      </p:sp>
    </p:spTree>
    <p:extLst>
      <p:ext uri="{BB962C8B-B14F-4D97-AF65-F5344CB8AC3E}">
        <p14:creationId xmlns:p14="http://schemas.microsoft.com/office/powerpoint/2010/main" val="116072502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301658"/>
            <a:ext cx="10378143" cy="6315958"/>
          </a:xfrm>
        </p:spPr>
        <p:txBody>
          <a:bodyPr numCol="2">
            <a:normAutofit/>
          </a:bodyPr>
          <a:lstStyle/>
          <a:p>
            <a:pPr marL="0" indent="0">
              <a:buNone/>
            </a:pPr>
            <a:r>
              <a:rPr lang="fi-FI" b="1" dirty="0" smtClean="0"/>
              <a:t>		  Itsestä </a:t>
            </a:r>
            <a:r>
              <a:rPr lang="fi-FI" b="1" dirty="0"/>
              <a:t>huolehtiminen </a:t>
            </a:r>
            <a:r>
              <a:rPr lang="fi-FI" b="1" dirty="0" smtClean="0"/>
              <a:t>ja </a:t>
            </a:r>
            <a:endParaRPr lang="fi-FI" b="1" dirty="0"/>
          </a:p>
          <a:p>
            <a:pPr marL="0" indent="0">
              <a:buNone/>
            </a:pPr>
            <a:r>
              <a:rPr lang="fi-FI" sz="1700" b="1" dirty="0" smtClean="0"/>
              <a:t>1.-2. </a:t>
            </a:r>
            <a:r>
              <a:rPr lang="fi-FI" sz="1700" b="1" dirty="0" err="1" smtClean="0"/>
              <a:t>lk</a:t>
            </a:r>
            <a:endParaRPr lang="fi-FI" sz="1700" b="1" dirty="0"/>
          </a:p>
          <a:p>
            <a:pPr lvl="0"/>
            <a:r>
              <a:rPr lang="fi-FI" sz="1700" dirty="0"/>
              <a:t>Kehitetään sosiaalisia ja tunnetaitoja leikkien ja draaman avulla.</a:t>
            </a:r>
          </a:p>
          <a:p>
            <a:pPr lvl="0"/>
            <a:r>
              <a:rPr lang="fi-FI" sz="1700" dirty="0"/>
              <a:t>Ohjataan hahmottamaan aikaan ja paikkaan liittyviä käsitteitä.</a:t>
            </a:r>
          </a:p>
          <a:p>
            <a:pPr lvl="0"/>
            <a:r>
              <a:rPr lang="fi-FI" sz="1700" dirty="0"/>
              <a:t>Opitaan tarkastelemaan mainontaa ja median </a:t>
            </a:r>
            <a:r>
              <a:rPr lang="fi-FI" sz="1700" dirty="0" smtClean="0"/>
              <a:t>vaikutuksia.</a:t>
            </a:r>
          </a:p>
          <a:p>
            <a:pPr marL="0" lvl="0" indent="0">
              <a:buNone/>
            </a:pPr>
            <a:r>
              <a:rPr lang="fi-FI" sz="1700" b="1" dirty="0" smtClean="0"/>
              <a:t>3.-6. </a:t>
            </a:r>
            <a:r>
              <a:rPr lang="fi-FI" sz="1700" b="1" dirty="0" err="1" smtClean="0"/>
              <a:t>lk</a:t>
            </a:r>
            <a:endParaRPr lang="fi-FI" sz="1700" b="1" dirty="0"/>
          </a:p>
          <a:p>
            <a:pPr lvl="0"/>
            <a:r>
              <a:rPr lang="fi-FI" sz="1700" dirty="0"/>
              <a:t>Kehitetään sosiaalisia ja tunnetaitoja leikkien ja draaman avulla.</a:t>
            </a:r>
          </a:p>
          <a:p>
            <a:pPr lvl="0"/>
            <a:r>
              <a:rPr lang="fi-FI" sz="1700" dirty="0"/>
              <a:t>Tarkastellaan </a:t>
            </a:r>
            <a:r>
              <a:rPr lang="fi-FI" sz="1700" dirty="0" smtClean="0"/>
              <a:t>teknologian</a:t>
            </a:r>
          </a:p>
          <a:p>
            <a:pPr lvl="0"/>
            <a:r>
              <a:rPr lang="fi-FI" sz="1700" dirty="0" smtClean="0"/>
              <a:t>monimuotoisuutta </a:t>
            </a:r>
            <a:r>
              <a:rPr lang="fi-FI" sz="1700" dirty="0"/>
              <a:t>ja merkitystä.</a:t>
            </a:r>
          </a:p>
          <a:p>
            <a:r>
              <a:rPr lang="fi-FI" sz="1700" dirty="0" smtClean="0"/>
              <a:t>Opitaan </a:t>
            </a:r>
            <a:r>
              <a:rPr lang="fi-FI" sz="1700" dirty="0"/>
              <a:t>tarkastelemaan mainontaa ja median vaikutuksia kriittisesti.</a:t>
            </a:r>
          </a:p>
          <a:p>
            <a:pPr marL="0" lvl="0" indent="0">
              <a:buNone/>
            </a:pPr>
            <a:r>
              <a:rPr lang="fi-FI" b="1" dirty="0" smtClean="0"/>
              <a:t>arjen taidot (L3)</a:t>
            </a:r>
          </a:p>
          <a:p>
            <a:pPr lvl="0"/>
            <a:endParaRPr lang="fi-FI" sz="1700" dirty="0" smtClean="0"/>
          </a:p>
          <a:p>
            <a:pPr lvl="0"/>
            <a:endParaRPr lang="fi-FI" sz="1700" dirty="0"/>
          </a:p>
          <a:p>
            <a:pPr lvl="0"/>
            <a:endParaRPr lang="fi-FI" sz="1700" dirty="0" smtClean="0"/>
          </a:p>
          <a:p>
            <a:pPr lvl="0"/>
            <a:endParaRPr lang="fi-FI" sz="1700" dirty="0"/>
          </a:p>
          <a:p>
            <a:pPr marL="0" lvl="0" indent="0">
              <a:buNone/>
            </a:pPr>
            <a:r>
              <a:rPr lang="fi-FI" sz="1700" b="1" dirty="0" smtClean="0"/>
              <a:t>7.-9. </a:t>
            </a:r>
            <a:r>
              <a:rPr lang="fi-FI" sz="1700" b="1" dirty="0" err="1" smtClean="0"/>
              <a:t>lk</a:t>
            </a:r>
            <a:endParaRPr lang="fi-FI" sz="1700" b="1" dirty="0" smtClean="0"/>
          </a:p>
          <a:p>
            <a:pPr lvl="0"/>
            <a:r>
              <a:rPr lang="fi-FI" sz="1700" dirty="0" smtClean="0"/>
              <a:t>Harjoitellaan </a:t>
            </a:r>
            <a:r>
              <a:rPr lang="fi-FI" sz="1700" dirty="0"/>
              <a:t>sosiaalisia taitoja ja tuetaan tunnetaitojen kehittymistä.</a:t>
            </a:r>
          </a:p>
          <a:p>
            <a:pPr lvl="0"/>
            <a:r>
              <a:rPr lang="fi-FI" sz="1700" dirty="0"/>
              <a:t>Opetellaan nettikäyttäytymistä.</a:t>
            </a:r>
          </a:p>
          <a:p>
            <a:pPr lvl="0"/>
            <a:r>
              <a:rPr lang="fi-FI" sz="1700" dirty="0"/>
              <a:t>Ohjataan tarkastelemaan mainontaan analyyttisesti ja kriittisesti.</a:t>
            </a:r>
          </a:p>
          <a:p>
            <a:pPr lvl="0"/>
            <a:endParaRPr lang="fi-FI" sz="1700" dirty="0"/>
          </a:p>
          <a:p>
            <a:endParaRPr lang="fi-FI" dirty="0"/>
          </a:p>
        </p:txBody>
      </p:sp>
    </p:spTree>
    <p:extLst>
      <p:ext uri="{BB962C8B-B14F-4D97-AF65-F5344CB8AC3E}">
        <p14:creationId xmlns:p14="http://schemas.microsoft.com/office/powerpoint/2010/main" val="79509080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971729" y="221529"/>
            <a:ext cx="10557252" cy="6636471"/>
          </a:xfrm>
        </p:spPr>
        <p:txBody>
          <a:bodyPr numCol="3">
            <a:normAutofit/>
          </a:bodyPr>
          <a:lstStyle/>
          <a:p>
            <a:pPr marL="0" lvl="0" indent="0">
              <a:buNone/>
            </a:pPr>
            <a:r>
              <a:rPr lang="fi-FI" b="1" dirty="0" smtClean="0"/>
              <a:t>	</a:t>
            </a:r>
            <a:r>
              <a:rPr lang="fi-FI" sz="5000" b="1" dirty="0" smtClean="0"/>
              <a:t>Moniluku</a:t>
            </a:r>
            <a:endParaRPr lang="fi-FI" sz="4300" dirty="0" smtClean="0"/>
          </a:p>
          <a:p>
            <a:pPr marL="0" lvl="0" indent="0">
              <a:buNone/>
            </a:pPr>
            <a:r>
              <a:rPr lang="fi-FI" sz="1300" dirty="0" smtClean="0"/>
              <a:t>1.-2. </a:t>
            </a:r>
            <a:r>
              <a:rPr lang="fi-FI" sz="1300" dirty="0" err="1" smtClean="0"/>
              <a:t>lk</a:t>
            </a:r>
            <a:endParaRPr lang="fi-FI" sz="1300" dirty="0" smtClean="0"/>
          </a:p>
          <a:p>
            <a:pPr lvl="0"/>
            <a:r>
              <a:rPr lang="fi-FI" sz="1300" dirty="0" smtClean="0"/>
              <a:t>Opetellaan </a:t>
            </a:r>
            <a:r>
              <a:rPr lang="fi-FI" sz="1300" dirty="0"/>
              <a:t>lukemaan erilaisia tekstejä.</a:t>
            </a:r>
          </a:p>
          <a:p>
            <a:pPr lvl="0"/>
            <a:r>
              <a:rPr lang="fi-FI" sz="1300" dirty="0"/>
              <a:t>Kehitetään perusluku- ja kirjoitustaitoja.</a:t>
            </a:r>
          </a:p>
          <a:p>
            <a:pPr lvl="0"/>
            <a:r>
              <a:rPr lang="fi-FI" sz="1300" dirty="0"/>
              <a:t>Ohjataan pohtimaan kuvitteellisen ja todellisen maailman suhdetta ja tekstin tarkoitusta.</a:t>
            </a:r>
          </a:p>
          <a:p>
            <a:pPr lvl="0"/>
            <a:r>
              <a:rPr lang="fi-FI" sz="1300" dirty="0"/>
              <a:t>Tarjotaan tilaisuuksia kertoa tarinoita, esittää näkemyksiään ja jakaa kokemuksiaan.</a:t>
            </a:r>
          </a:p>
          <a:p>
            <a:pPr lvl="0"/>
            <a:r>
              <a:rPr lang="fi-FI" sz="1300" dirty="0"/>
              <a:t>Ohjataan turvalliseen median käyttöön</a:t>
            </a:r>
            <a:r>
              <a:rPr lang="fi-FI" sz="1300" dirty="0" smtClean="0"/>
              <a:t>.</a:t>
            </a:r>
          </a:p>
          <a:p>
            <a:pPr marL="0" lvl="0" indent="0">
              <a:buNone/>
            </a:pPr>
            <a:endParaRPr lang="fi-FI" sz="1300" dirty="0"/>
          </a:p>
          <a:p>
            <a:pPr marL="0" lvl="0" indent="0">
              <a:buNone/>
            </a:pPr>
            <a:endParaRPr lang="fi-FI" sz="1300" dirty="0" smtClean="0"/>
          </a:p>
          <a:p>
            <a:pPr marL="0" lvl="0" indent="0">
              <a:buNone/>
            </a:pPr>
            <a:endParaRPr lang="fi-FI" sz="1300" dirty="0" smtClean="0"/>
          </a:p>
          <a:p>
            <a:pPr marL="0" lvl="0" indent="0">
              <a:buNone/>
            </a:pPr>
            <a:endParaRPr lang="fi-FI" sz="1300" dirty="0" smtClean="0"/>
          </a:p>
          <a:p>
            <a:pPr marL="0" lvl="0" indent="0">
              <a:buNone/>
            </a:pPr>
            <a:endParaRPr lang="fi-FI" sz="1300" dirty="0"/>
          </a:p>
          <a:p>
            <a:pPr marL="0" lvl="0" indent="0">
              <a:buNone/>
            </a:pPr>
            <a:endParaRPr lang="fi-FI" sz="1300" dirty="0" smtClean="0"/>
          </a:p>
          <a:p>
            <a:pPr marL="0" lvl="0" indent="0">
              <a:buNone/>
            </a:pPr>
            <a:endParaRPr lang="fi-FI" sz="1300" dirty="0" smtClean="0"/>
          </a:p>
          <a:p>
            <a:pPr marL="0" lvl="0" indent="0">
              <a:buNone/>
            </a:pPr>
            <a:r>
              <a:rPr lang="fi-FI" sz="4800" b="1" dirty="0"/>
              <a:t>t</a:t>
            </a:r>
            <a:r>
              <a:rPr lang="fi-FI" sz="4800" b="1" dirty="0" smtClean="0"/>
              <a:t>aito (L4)</a:t>
            </a:r>
            <a:endParaRPr lang="fi-FI" sz="4800" b="1" dirty="0"/>
          </a:p>
          <a:p>
            <a:pPr marL="0" lvl="0" indent="0">
              <a:buNone/>
            </a:pPr>
            <a:r>
              <a:rPr lang="fi-FI" sz="1300" dirty="0" smtClean="0"/>
              <a:t>3.-6. </a:t>
            </a:r>
            <a:r>
              <a:rPr lang="fi-FI" sz="1300" dirty="0" err="1" smtClean="0"/>
              <a:t>lk</a:t>
            </a:r>
            <a:endParaRPr lang="fi-FI" sz="1300" dirty="0" smtClean="0"/>
          </a:p>
          <a:p>
            <a:pPr lvl="0"/>
            <a:r>
              <a:rPr lang="fi-FI" sz="1300" dirty="0"/>
              <a:t>Tulkitaan, tuotetaan ja arvioidaan yhä moninaisempia tekstejä.</a:t>
            </a:r>
          </a:p>
          <a:p>
            <a:pPr lvl="0"/>
            <a:r>
              <a:rPr lang="fi-FI" sz="1300" dirty="0"/>
              <a:t>Fiktion, faktan ja mielipiteen tarkastelua ja erottelua harjoitellaan.</a:t>
            </a:r>
          </a:p>
          <a:p>
            <a:pPr lvl="0"/>
            <a:r>
              <a:rPr lang="fi-FI" sz="1300" dirty="0"/>
              <a:t>Tutustutaan eri tekstilajeihin ja niiden tavoitteisiin ja keinoihin.</a:t>
            </a:r>
          </a:p>
          <a:p>
            <a:pPr lvl="0"/>
            <a:r>
              <a:rPr lang="fi-FI" sz="1300" dirty="0"/>
              <a:t>Harjoitellaan monipuolisesti tiedonhakua.</a:t>
            </a:r>
          </a:p>
          <a:p>
            <a:pPr lvl="0"/>
            <a:r>
              <a:rPr lang="fi-FI" sz="1300" dirty="0"/>
              <a:t>Kehitetään kriittistä lukutaitoa.</a:t>
            </a:r>
          </a:p>
          <a:p>
            <a:pPr lvl="0"/>
            <a:r>
              <a:rPr lang="fi-FI" sz="1300" dirty="0"/>
              <a:t>Harjoitellaan tiedon esittämistä kertomalla, kuvailemalla, vertailemalla ja selostamalla sekä erilaisin mediaesityksin.</a:t>
            </a:r>
          </a:p>
          <a:p>
            <a:pPr lvl="0"/>
            <a:r>
              <a:rPr lang="fi-FI" sz="1300" dirty="0"/>
              <a:t>Luetaan ja tuotetaan aktiivisesti erilaisia tekstejä</a:t>
            </a:r>
            <a:r>
              <a:rPr lang="fi-FI" sz="1300" dirty="0" smtClean="0"/>
              <a:t>.</a:t>
            </a:r>
            <a:r>
              <a:rPr lang="fi-FI" sz="1300" b="1" dirty="0" smtClean="0"/>
              <a:t>	</a:t>
            </a:r>
          </a:p>
          <a:p>
            <a:pPr lvl="0"/>
            <a:endParaRPr lang="fi-FI" sz="1300" b="1" dirty="0"/>
          </a:p>
          <a:p>
            <a:pPr lvl="0"/>
            <a:endParaRPr lang="fi-FI" sz="1300" b="1" dirty="0" smtClean="0"/>
          </a:p>
          <a:p>
            <a:pPr lvl="0"/>
            <a:endParaRPr lang="fi-FI" sz="1300" b="1" dirty="0"/>
          </a:p>
          <a:p>
            <a:pPr lvl="0"/>
            <a:endParaRPr lang="fi-FI" sz="1300" b="1" dirty="0" smtClean="0"/>
          </a:p>
          <a:p>
            <a:pPr lvl="0"/>
            <a:endParaRPr lang="fi-FI" sz="1300" b="1" dirty="0"/>
          </a:p>
          <a:p>
            <a:pPr marL="0" lvl="0" indent="0">
              <a:buNone/>
            </a:pPr>
            <a:endParaRPr lang="fi-FI" sz="1400" dirty="0" smtClean="0"/>
          </a:p>
          <a:p>
            <a:pPr marL="0" lvl="0" indent="0">
              <a:buNone/>
            </a:pPr>
            <a:r>
              <a:rPr lang="fi-FI" sz="1400" dirty="0" smtClean="0"/>
              <a:t>7</a:t>
            </a:r>
            <a:r>
              <a:rPr lang="fi-FI" sz="1400" dirty="0"/>
              <a:t>.-9. </a:t>
            </a:r>
            <a:r>
              <a:rPr lang="fi-FI" sz="1400" dirty="0" err="1"/>
              <a:t>lk</a:t>
            </a:r>
            <a:endParaRPr lang="fi-FI" sz="1400" dirty="0"/>
          </a:p>
          <a:p>
            <a:pPr lvl="0"/>
            <a:r>
              <a:rPr lang="fi-FI" sz="1400" dirty="0"/>
              <a:t>Harjoitellaan analyyttistä, kriittistä ja kulttuurista lukutaitoa.</a:t>
            </a:r>
          </a:p>
          <a:p>
            <a:pPr lvl="0"/>
            <a:r>
              <a:rPr lang="fi-FI" sz="1400" dirty="0"/>
              <a:t>Syvennetään tiedonhakutaitoja.</a:t>
            </a:r>
          </a:p>
          <a:p>
            <a:pPr lvl="0"/>
            <a:r>
              <a:rPr lang="fi-FI" sz="1400" dirty="0"/>
              <a:t>Harjoitellaan tiedon tuottamista, tulkintaa ja välittämistä.</a:t>
            </a:r>
          </a:p>
          <a:p>
            <a:pPr lvl="0"/>
            <a:r>
              <a:rPr lang="fi-FI" sz="1400" dirty="0"/>
              <a:t>Rohkaistaan osallistumaan ja vaikuttamaan suullisesti ja kirjallisesti eri ympäristöissä.</a:t>
            </a:r>
          </a:p>
          <a:p>
            <a:pPr lvl="0"/>
            <a:r>
              <a:rPr lang="fi-FI" sz="1400" dirty="0"/>
              <a:t>Syvennetään tekstilajitaitoja tutustumalla kertoviin, kuvaaviin, ohjaaviin, kantaaottaviin ja pohtiviin tekstilajeihin.</a:t>
            </a:r>
          </a:p>
          <a:p>
            <a:pPr lvl="0"/>
            <a:r>
              <a:rPr lang="fi-FI" sz="1400" dirty="0"/>
              <a:t>Tarkastellaan ja tulkitaan myös työelämään liittyviä tekstejä.</a:t>
            </a:r>
          </a:p>
          <a:p>
            <a:pPr lvl="0"/>
            <a:r>
              <a:rPr lang="fi-FI" sz="1400" dirty="0"/>
              <a:t>Syvennetään medialukutaitoja ja kehitetään kuvanlukutaitoa</a:t>
            </a:r>
            <a:r>
              <a:rPr lang="fi-FI" sz="1400" dirty="0" smtClean="0"/>
              <a:t>.</a:t>
            </a:r>
            <a:endParaRPr lang="fi-FI" sz="1400" dirty="0"/>
          </a:p>
        </p:txBody>
      </p:sp>
    </p:spTree>
    <p:extLst>
      <p:ext uri="{BB962C8B-B14F-4D97-AF65-F5344CB8AC3E}">
        <p14:creationId xmlns:p14="http://schemas.microsoft.com/office/powerpoint/2010/main" val="1870956250"/>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41402"/>
            <a:ext cx="10538398" cy="6410227"/>
          </a:xfrm>
        </p:spPr>
        <p:txBody>
          <a:bodyPr numCol="3">
            <a:normAutofit/>
          </a:bodyPr>
          <a:lstStyle/>
          <a:p>
            <a:pPr marL="0" indent="0">
              <a:buNone/>
            </a:pPr>
            <a:r>
              <a:rPr lang="fi-FI" b="1" dirty="0" smtClean="0"/>
              <a:t>		      Tieto- ja            </a:t>
            </a:r>
            <a:endParaRPr lang="fi-FI" b="1" dirty="0"/>
          </a:p>
          <a:p>
            <a:pPr marL="0" indent="0">
              <a:buNone/>
            </a:pPr>
            <a:endParaRPr lang="fi-FI" b="1" dirty="0" smtClean="0"/>
          </a:p>
          <a:p>
            <a:pPr marL="0" indent="0">
              <a:buNone/>
            </a:pPr>
            <a:r>
              <a:rPr lang="fi-FI" sz="1400" b="1" dirty="0" smtClean="0"/>
              <a:t>1.-2. </a:t>
            </a:r>
            <a:r>
              <a:rPr lang="fi-FI" sz="1400" b="1" dirty="0" err="1" smtClean="0"/>
              <a:t>lk</a:t>
            </a:r>
            <a:endParaRPr lang="fi-FI" sz="1400" dirty="0"/>
          </a:p>
          <a:p>
            <a:pPr lvl="0"/>
            <a:r>
              <a:rPr lang="fi-FI" sz="1400" dirty="0"/>
              <a:t>Hyödynnetään esiopetuksen aikana ja koulun ulkopuolella oppilaille karttuneita tieto- ja viestintäteknologian tietoja ja taitoja.</a:t>
            </a:r>
          </a:p>
          <a:p>
            <a:pPr lvl="0"/>
            <a:r>
              <a:rPr lang="fi-FI" sz="1400" dirty="0"/>
              <a:t>Harjoitellaan </a:t>
            </a:r>
            <a:r>
              <a:rPr lang="fi-FI" sz="1400" dirty="0" err="1"/>
              <a:t>tvt</a:t>
            </a:r>
            <a:r>
              <a:rPr lang="fi-FI" sz="1400" dirty="0"/>
              <a:t>-taitoja ja opitaan käyttämään niitä opiskelun välineinä.</a:t>
            </a:r>
          </a:p>
          <a:p>
            <a:pPr lvl="0"/>
            <a:r>
              <a:rPr lang="fi-FI" sz="1400" dirty="0"/>
              <a:t>Harjoitellaan näppäintaitoja ja muita tekstin tuottamisen ja käsittelyn perustaitoja.</a:t>
            </a:r>
          </a:p>
          <a:p>
            <a:pPr lvl="0"/>
            <a:r>
              <a:rPr lang="fi-FI" sz="1400" dirty="0"/>
              <a:t>Hyödynnetään pelillisyyttä (esim. Eka peli, Molla ABC -sovellus).</a:t>
            </a:r>
          </a:p>
          <a:p>
            <a:pPr lvl="0"/>
            <a:r>
              <a:rPr lang="fi-FI" sz="1400" dirty="0"/>
              <a:t>Harjoitellaan käyttämään keskeisiä hakupalveluita ja tekemään pienimuotoisia tiedonhankintatehtäviä</a:t>
            </a:r>
            <a:r>
              <a:rPr lang="fi-FI" sz="1400" dirty="0" smtClean="0"/>
              <a:t>.                                       </a:t>
            </a:r>
          </a:p>
          <a:p>
            <a:pPr marL="0" lvl="0" indent="0">
              <a:buNone/>
            </a:pPr>
            <a:endParaRPr lang="fi-FI" sz="1400" dirty="0" smtClean="0"/>
          </a:p>
          <a:p>
            <a:pPr marL="0" lvl="0" indent="0">
              <a:buNone/>
            </a:pPr>
            <a:endParaRPr lang="fi-FI" sz="1400" dirty="0"/>
          </a:p>
          <a:p>
            <a:pPr marL="0" lvl="0" indent="0">
              <a:buNone/>
            </a:pPr>
            <a:r>
              <a:rPr lang="fi-FI" b="1" dirty="0"/>
              <a:t>v</a:t>
            </a:r>
            <a:r>
              <a:rPr lang="fi-FI" b="1" dirty="0" smtClean="0"/>
              <a:t>iestintäteknologinen osaaminen (L5)</a:t>
            </a:r>
            <a:endParaRPr lang="fi-FI" b="1" dirty="0"/>
          </a:p>
          <a:p>
            <a:pPr marL="0" lvl="0" indent="0">
              <a:buNone/>
            </a:pPr>
            <a:r>
              <a:rPr lang="fi-FI" sz="1400" b="1" dirty="0" smtClean="0"/>
              <a:t>3.-6. </a:t>
            </a:r>
            <a:r>
              <a:rPr lang="fi-FI" sz="1400" b="1" dirty="0" err="1" smtClean="0"/>
              <a:t>lk</a:t>
            </a:r>
            <a:endParaRPr lang="fi-FI" sz="1400" b="1" dirty="0" smtClean="0"/>
          </a:p>
          <a:p>
            <a:pPr lvl="0"/>
            <a:r>
              <a:rPr lang="fi-FI" sz="1400" dirty="0"/>
              <a:t>Käytetään tekstin tuottamisessa ja käsittelyssä eri välineitä.</a:t>
            </a:r>
          </a:p>
          <a:p>
            <a:pPr lvl="0"/>
            <a:r>
              <a:rPr lang="fi-FI" sz="1400" dirty="0"/>
              <a:t>Ohjataan oppilaita tekijänoikeuksien perusperiaatteiden tuntemiseen. </a:t>
            </a:r>
          </a:p>
          <a:p>
            <a:pPr lvl="0"/>
            <a:r>
              <a:rPr lang="fi-FI" sz="1400" dirty="0"/>
              <a:t>Harjoitellaan tiedonhakua eri lähteistä ja hyödynnetään niitä oman tiedon tuottamisessa ja harjoitellaan tiedon kriittistä arviointia. </a:t>
            </a:r>
          </a:p>
          <a:p>
            <a:pPr lvl="0"/>
            <a:r>
              <a:rPr lang="fi-FI" sz="1400" dirty="0"/>
              <a:t>Ohjataan oppilaita ottamaan vastuuta omasta viestinnästään.</a:t>
            </a:r>
          </a:p>
          <a:p>
            <a:pPr lvl="0"/>
            <a:r>
              <a:rPr lang="fi-FI" sz="1400" dirty="0"/>
              <a:t>Harjoitellaan turvallista ja fiksua </a:t>
            </a:r>
            <a:r>
              <a:rPr lang="fi-FI" sz="1400" dirty="0" smtClean="0"/>
              <a:t>nettikäyttäytymistä</a:t>
            </a:r>
          </a:p>
          <a:p>
            <a:pPr lvl="0"/>
            <a:endParaRPr lang="fi-FI" sz="1400" dirty="0"/>
          </a:p>
          <a:p>
            <a:pPr lvl="0"/>
            <a:endParaRPr lang="fi-FI" sz="1400" dirty="0" smtClean="0"/>
          </a:p>
          <a:p>
            <a:pPr lvl="0"/>
            <a:endParaRPr lang="fi-FI" sz="1400" dirty="0"/>
          </a:p>
          <a:p>
            <a:pPr lvl="0"/>
            <a:endParaRPr lang="fi-FI" sz="1400" dirty="0"/>
          </a:p>
          <a:p>
            <a:pPr lvl="0"/>
            <a:endParaRPr lang="fi-FI" sz="1400" dirty="0" smtClean="0"/>
          </a:p>
          <a:p>
            <a:pPr marL="0" lvl="0" indent="0">
              <a:buNone/>
            </a:pPr>
            <a:endParaRPr lang="fi-FI" sz="1400" b="1" dirty="0" smtClean="0"/>
          </a:p>
          <a:p>
            <a:pPr marL="0" lvl="0" indent="0">
              <a:buNone/>
            </a:pPr>
            <a:r>
              <a:rPr lang="fi-FI" sz="1400" b="1" dirty="0" smtClean="0"/>
              <a:t>7.-9. </a:t>
            </a:r>
            <a:r>
              <a:rPr lang="fi-FI" sz="1400" b="1" dirty="0" err="1" smtClean="0"/>
              <a:t>lk</a:t>
            </a:r>
            <a:endParaRPr lang="fi-FI" sz="1400" b="1" dirty="0"/>
          </a:p>
          <a:p>
            <a:pPr lvl="0"/>
            <a:r>
              <a:rPr lang="fi-FI" sz="1400" dirty="0"/>
              <a:t>Käytetään tekstin tuottamisessa ja käsittelyssä eri välineitä.</a:t>
            </a:r>
          </a:p>
          <a:p>
            <a:pPr lvl="0"/>
            <a:r>
              <a:rPr lang="fi-FI" sz="1400" dirty="0"/>
              <a:t>Ohjataan oppilaita tekijänoikeuksien perusperiaatteiden tuntemiseen. Pohditaan esimerkiksi, mitä tekijänoikeus ja tietosuoja tarkoittavat.</a:t>
            </a:r>
          </a:p>
          <a:p>
            <a:pPr lvl="0"/>
            <a:r>
              <a:rPr lang="fi-FI" sz="1400" dirty="0"/>
              <a:t>Harjoitellaan tiedonhakua eri lähteistä ja hyödynnetään niitä oman tiedon tuottamisessa ja harjoitellaan tiedon kriittistä arviointia. </a:t>
            </a:r>
          </a:p>
          <a:p>
            <a:pPr lvl="0"/>
            <a:r>
              <a:rPr lang="fi-FI" sz="1400" dirty="0"/>
              <a:t>Ohjataan oppilaita ottamaan vastuuta omasta viestinnästään.</a:t>
            </a:r>
          </a:p>
          <a:p>
            <a:pPr lvl="0"/>
            <a:r>
              <a:rPr lang="fi-FI" sz="1400" dirty="0"/>
              <a:t>Harjoitellaan turvallista ja fiksua nettikäyttäytymistä.</a:t>
            </a:r>
          </a:p>
          <a:p>
            <a:pPr lvl="0"/>
            <a:endParaRPr lang="fi-FI" sz="1400" dirty="0"/>
          </a:p>
        </p:txBody>
      </p:sp>
    </p:spTree>
    <p:extLst>
      <p:ext uri="{BB962C8B-B14F-4D97-AF65-F5344CB8AC3E}">
        <p14:creationId xmlns:p14="http://schemas.microsoft.com/office/powerpoint/2010/main" val="66679098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093510" y="75414"/>
            <a:ext cx="10586300" cy="6513922"/>
          </a:xfrm>
        </p:spPr>
        <p:txBody>
          <a:bodyPr numCol="3">
            <a:normAutofit lnSpcReduction="10000"/>
          </a:bodyPr>
          <a:lstStyle/>
          <a:p>
            <a:pPr marL="0" indent="0">
              <a:buNone/>
            </a:pPr>
            <a:r>
              <a:rPr lang="fi-FI" b="1" dirty="0" smtClean="0"/>
              <a:t>		</a:t>
            </a:r>
            <a:r>
              <a:rPr lang="fi-FI" sz="2600" b="1" dirty="0" smtClean="0"/>
              <a:t>Työelämätaidot ja</a:t>
            </a:r>
            <a:endParaRPr lang="fi-FI" b="1" dirty="0" smtClean="0"/>
          </a:p>
          <a:p>
            <a:pPr marL="0" indent="0">
              <a:buNone/>
            </a:pPr>
            <a:endParaRPr lang="fi-FI" sz="1600" b="1" dirty="0" smtClean="0"/>
          </a:p>
          <a:p>
            <a:pPr marL="0" indent="0">
              <a:buNone/>
            </a:pPr>
            <a:r>
              <a:rPr lang="fi-FI" sz="1600" b="1" dirty="0" smtClean="0"/>
              <a:t>1.-2. </a:t>
            </a:r>
            <a:r>
              <a:rPr lang="fi-FI" sz="1600" b="1" dirty="0" err="1" smtClean="0"/>
              <a:t>lk</a:t>
            </a:r>
            <a:endParaRPr lang="fi-FI" sz="1600" b="1" dirty="0" smtClean="0"/>
          </a:p>
          <a:p>
            <a:pPr marL="0" indent="0">
              <a:buNone/>
            </a:pPr>
            <a:endParaRPr lang="fi-FI" sz="1600" dirty="0"/>
          </a:p>
          <a:p>
            <a:pPr lvl="0"/>
            <a:r>
              <a:rPr lang="fi-FI" sz="1600" dirty="0"/>
              <a:t>Harjoitellaan ryhmässä toimimista ja yhteistyötä</a:t>
            </a:r>
            <a:r>
              <a:rPr lang="fi-FI" sz="1600" dirty="0" smtClean="0"/>
              <a:t>.</a:t>
            </a:r>
          </a:p>
          <a:p>
            <a:pPr lvl="0"/>
            <a:endParaRPr lang="fi-FI" sz="1600" dirty="0" smtClean="0"/>
          </a:p>
          <a:p>
            <a:pPr marL="0" lvl="0" indent="0">
              <a:buNone/>
            </a:pPr>
            <a:endParaRPr lang="fi-FI" sz="1600" dirty="0" smtClean="0"/>
          </a:p>
          <a:p>
            <a:pPr marL="0" lvl="0" indent="0">
              <a:buNone/>
            </a:pPr>
            <a:endParaRPr lang="fi-FI" sz="1600" dirty="0"/>
          </a:p>
          <a:p>
            <a:pPr marL="0" lvl="0" indent="0">
              <a:buNone/>
            </a:pPr>
            <a:endParaRPr lang="fi-FI" sz="1600" dirty="0" smtClean="0"/>
          </a:p>
          <a:p>
            <a:pPr marL="0" lvl="0" indent="0">
              <a:buNone/>
            </a:pPr>
            <a:endParaRPr lang="fi-FI" sz="1600" dirty="0" smtClean="0"/>
          </a:p>
          <a:p>
            <a:pPr marL="0" lvl="0" indent="0">
              <a:buNone/>
            </a:pPr>
            <a:endParaRPr lang="fi-FI" sz="1600" dirty="0" smtClean="0"/>
          </a:p>
          <a:p>
            <a:pPr marL="0" lvl="0" indent="0">
              <a:buNone/>
            </a:pPr>
            <a:endParaRPr lang="fi-FI" sz="1600" dirty="0"/>
          </a:p>
          <a:p>
            <a:pPr marL="0" lvl="0" indent="0">
              <a:buNone/>
            </a:pPr>
            <a:endParaRPr lang="fi-FI" sz="1600" dirty="0" smtClean="0"/>
          </a:p>
          <a:p>
            <a:pPr marL="0" lvl="0" indent="0">
              <a:buNone/>
            </a:pPr>
            <a:endParaRPr lang="fi-FI" sz="1600" dirty="0" smtClean="0"/>
          </a:p>
          <a:p>
            <a:pPr marL="0" lvl="0" indent="0">
              <a:buNone/>
            </a:pPr>
            <a:endParaRPr lang="fi-FI" sz="1600" dirty="0"/>
          </a:p>
          <a:p>
            <a:pPr marL="0" indent="0">
              <a:buNone/>
            </a:pPr>
            <a:r>
              <a:rPr lang="fi-FI" sz="2600" b="1" dirty="0"/>
              <a:t>yrittäjyys (L6)</a:t>
            </a:r>
          </a:p>
          <a:p>
            <a:pPr marL="0" lvl="0" indent="0">
              <a:buNone/>
            </a:pPr>
            <a:endParaRPr lang="fi-FI" sz="1600" dirty="0" smtClean="0"/>
          </a:p>
          <a:p>
            <a:pPr marL="0" lvl="0" indent="0">
              <a:buNone/>
            </a:pPr>
            <a:r>
              <a:rPr lang="fi-FI" sz="1600" dirty="0" smtClean="0"/>
              <a:t>3.-6. </a:t>
            </a:r>
            <a:r>
              <a:rPr lang="fi-FI" sz="1600" dirty="0" err="1" smtClean="0"/>
              <a:t>lk</a:t>
            </a:r>
            <a:endParaRPr lang="fi-FI" sz="1600" dirty="0" smtClean="0"/>
          </a:p>
          <a:p>
            <a:pPr marL="0" lvl="0" indent="0">
              <a:buNone/>
            </a:pPr>
            <a:endParaRPr lang="fi-FI" sz="1600" dirty="0" smtClean="0"/>
          </a:p>
          <a:p>
            <a:pPr lvl="0"/>
            <a:r>
              <a:rPr lang="fi-FI" sz="1600" dirty="0"/>
              <a:t>Harjoitellaan ryhmässä toimimista ja yhteistyötä.</a:t>
            </a:r>
          </a:p>
          <a:p>
            <a:pPr lvl="0"/>
            <a:r>
              <a:rPr lang="fi-FI" sz="1600" dirty="0"/>
              <a:t>Ohjataan oppilasta työskentelemään järjestelmällisesti ja pitkäjänteisesti ja ottamaan kasvavassa määrin vastuuta tekemisestään, työn loppuun saattamisesta ja työn tulosten arvostamisesta.</a:t>
            </a:r>
          </a:p>
          <a:p>
            <a:endParaRPr lang="fi-FI" sz="1600" dirty="0" smtClean="0"/>
          </a:p>
          <a:p>
            <a:endParaRPr lang="fi-FI" sz="1600" dirty="0" smtClean="0"/>
          </a:p>
          <a:p>
            <a:endParaRPr lang="fi-FI" sz="1600" dirty="0"/>
          </a:p>
          <a:p>
            <a:endParaRPr lang="fi-FI" sz="1600" dirty="0" smtClean="0"/>
          </a:p>
          <a:p>
            <a:endParaRPr lang="fi-FI" sz="1600" dirty="0"/>
          </a:p>
          <a:p>
            <a:endParaRPr lang="fi-FI" sz="1600" dirty="0" smtClean="0"/>
          </a:p>
          <a:p>
            <a:endParaRPr lang="fi-FI" sz="1600" dirty="0"/>
          </a:p>
          <a:p>
            <a:pPr lvl="0"/>
            <a:endParaRPr lang="fi-FI" sz="1600" dirty="0" smtClean="0"/>
          </a:p>
          <a:p>
            <a:pPr marL="0" lvl="0" indent="0">
              <a:buNone/>
            </a:pPr>
            <a:r>
              <a:rPr lang="fi-FI" sz="1600" dirty="0" smtClean="0"/>
              <a:t>7.-9. </a:t>
            </a:r>
            <a:r>
              <a:rPr lang="fi-FI" sz="1600" dirty="0" err="1" smtClean="0"/>
              <a:t>lk</a:t>
            </a:r>
            <a:endParaRPr lang="fi-FI" sz="1600" dirty="0"/>
          </a:p>
          <a:p>
            <a:pPr lvl="0"/>
            <a:endParaRPr lang="fi-FI" sz="1600" dirty="0"/>
          </a:p>
          <a:p>
            <a:pPr lvl="0"/>
            <a:r>
              <a:rPr lang="fi-FI" sz="1600" dirty="0" smtClean="0"/>
              <a:t>Harjoitellaan </a:t>
            </a:r>
            <a:r>
              <a:rPr lang="fi-FI" sz="1600" dirty="0"/>
              <a:t>ryhmässä toimimista ja yhteistyötä.</a:t>
            </a:r>
          </a:p>
          <a:p>
            <a:pPr lvl="0"/>
            <a:r>
              <a:rPr lang="fi-FI" sz="1600" dirty="0"/>
              <a:t>Ohjataan oppilasta työskentelemään järjestelmällisesti ja pitkäjänteisesti ja ottamaan kasvavassa määrin vastuuta tekemisestään, työn loppuun saattamisesta ja työn tulosten arvostamisesta.</a:t>
            </a:r>
          </a:p>
          <a:p>
            <a:pPr lvl="0"/>
            <a:r>
              <a:rPr lang="fi-FI" sz="1600" dirty="0"/>
              <a:t>Huomataan kielitaidon ja vuorovaikutustaitojen merkitys työelämässä.</a:t>
            </a:r>
          </a:p>
          <a:p>
            <a:endParaRPr lang="fi-FI" sz="1600" dirty="0"/>
          </a:p>
          <a:p>
            <a:pPr marL="0" indent="0">
              <a:buNone/>
            </a:pPr>
            <a:r>
              <a:rPr lang="fi-FI" sz="1600" b="1" dirty="0" smtClean="0"/>
              <a:t>		</a:t>
            </a:r>
            <a:endParaRPr lang="fi-FI" sz="1600" dirty="0"/>
          </a:p>
        </p:txBody>
      </p:sp>
    </p:spTree>
    <p:extLst>
      <p:ext uri="{BB962C8B-B14F-4D97-AF65-F5344CB8AC3E}">
        <p14:creationId xmlns:p14="http://schemas.microsoft.com/office/powerpoint/2010/main" val="75696652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50829"/>
            <a:ext cx="10585532" cy="5640372"/>
          </a:xfrm>
        </p:spPr>
        <p:txBody>
          <a:bodyPr numCol="3">
            <a:normAutofit fontScale="25000" lnSpcReduction="20000"/>
          </a:bodyPr>
          <a:lstStyle/>
          <a:p>
            <a:pPr marL="0" indent="0">
              <a:buNone/>
            </a:pPr>
            <a:r>
              <a:rPr lang="fi-FI" sz="9600" b="1" dirty="0" smtClean="0"/>
              <a:t>Osallistuminen ja  vaikutta</a:t>
            </a:r>
          </a:p>
          <a:p>
            <a:pPr marL="0" indent="0">
              <a:buNone/>
            </a:pPr>
            <a:endParaRPr lang="fi-FI" b="1" dirty="0"/>
          </a:p>
          <a:p>
            <a:pPr marL="0" indent="0">
              <a:buNone/>
            </a:pPr>
            <a:endParaRPr lang="fi-FI" b="1" dirty="0" smtClean="0"/>
          </a:p>
          <a:p>
            <a:pPr marL="0" indent="0">
              <a:buNone/>
            </a:pPr>
            <a:endParaRPr lang="fi-FI" b="1" dirty="0"/>
          </a:p>
          <a:p>
            <a:pPr marL="0" indent="0">
              <a:buNone/>
            </a:pPr>
            <a:endParaRPr lang="fi-FI" sz="7200" b="1" dirty="0" smtClean="0"/>
          </a:p>
          <a:p>
            <a:pPr marL="0" indent="0">
              <a:buNone/>
            </a:pPr>
            <a:endParaRPr lang="fi-FI" sz="7200" b="1" dirty="0"/>
          </a:p>
          <a:p>
            <a:pPr marL="0" indent="0">
              <a:buNone/>
            </a:pPr>
            <a:r>
              <a:rPr lang="fi-FI" sz="7200" b="1" dirty="0" smtClean="0"/>
              <a:t>1</a:t>
            </a:r>
            <a:r>
              <a:rPr lang="fi-FI" sz="7200" b="1" dirty="0"/>
              <a:t>.-2. </a:t>
            </a:r>
            <a:r>
              <a:rPr lang="fi-FI" sz="7200" b="1" dirty="0" err="1" smtClean="0"/>
              <a:t>lk</a:t>
            </a:r>
            <a:endParaRPr lang="fi-FI" sz="7200" b="1" dirty="0" smtClean="0"/>
          </a:p>
          <a:p>
            <a:pPr marL="0" indent="0">
              <a:buNone/>
            </a:pPr>
            <a:endParaRPr lang="fi-FI" sz="7200" dirty="0"/>
          </a:p>
          <a:p>
            <a:r>
              <a:rPr lang="fi-FI" sz="7200" dirty="0"/>
              <a:t>Harjoitellaan vuorovaikutustaitoja </a:t>
            </a:r>
            <a:endParaRPr lang="fi-FI" sz="7200" dirty="0" smtClean="0"/>
          </a:p>
          <a:p>
            <a:pPr marL="0" indent="0">
              <a:buNone/>
            </a:pPr>
            <a:r>
              <a:rPr lang="fi-FI" sz="7200" dirty="0" smtClean="0"/>
              <a:t>ja </a:t>
            </a:r>
            <a:r>
              <a:rPr lang="fi-FI" sz="7200" dirty="0"/>
              <a:t>omaa ilmaisua. </a:t>
            </a:r>
          </a:p>
          <a:p>
            <a:pPr marL="0" indent="0">
              <a:buNone/>
            </a:pPr>
            <a:endParaRPr lang="fi-FI" sz="7200" b="1" dirty="0" smtClean="0"/>
          </a:p>
          <a:p>
            <a:pPr marL="0" indent="0">
              <a:buNone/>
            </a:pPr>
            <a:endParaRPr lang="fi-FI" sz="7200" b="1" dirty="0"/>
          </a:p>
          <a:p>
            <a:pPr marL="0" indent="0">
              <a:buNone/>
            </a:pPr>
            <a:endParaRPr lang="fi-FI" sz="7200" b="1" dirty="0" smtClean="0"/>
          </a:p>
          <a:p>
            <a:pPr marL="0" indent="0">
              <a:buNone/>
            </a:pPr>
            <a:endParaRPr lang="fi-FI" sz="7200" dirty="0" smtClean="0"/>
          </a:p>
          <a:p>
            <a:pPr marL="0" indent="0">
              <a:buNone/>
            </a:pPr>
            <a:endParaRPr lang="fi-FI" sz="7200" dirty="0"/>
          </a:p>
          <a:p>
            <a:pPr marL="0" indent="0">
              <a:buNone/>
            </a:pPr>
            <a:endParaRPr lang="fi-FI" sz="7200" dirty="0" smtClean="0"/>
          </a:p>
          <a:p>
            <a:pPr marL="0" indent="0">
              <a:buNone/>
            </a:pPr>
            <a:r>
              <a:rPr lang="fi-FI" sz="9600" b="1" dirty="0" err="1" smtClean="0"/>
              <a:t>minen</a:t>
            </a:r>
            <a:endParaRPr lang="fi-FI" sz="9600" b="1" dirty="0" smtClean="0"/>
          </a:p>
          <a:p>
            <a:pPr marL="0" indent="0">
              <a:buNone/>
            </a:pPr>
            <a:endParaRPr lang="fi-FI" sz="7200" dirty="0"/>
          </a:p>
          <a:p>
            <a:pPr marL="0" indent="0">
              <a:buNone/>
            </a:pPr>
            <a:endParaRPr lang="fi-FI" sz="7200" dirty="0" smtClean="0"/>
          </a:p>
          <a:p>
            <a:pPr marL="0" indent="0">
              <a:buNone/>
            </a:pPr>
            <a:endParaRPr lang="fi-FI" sz="7200" dirty="0"/>
          </a:p>
          <a:p>
            <a:pPr marL="0" indent="0">
              <a:buNone/>
            </a:pPr>
            <a:endParaRPr lang="fi-FI" sz="7200" dirty="0" smtClean="0"/>
          </a:p>
          <a:p>
            <a:pPr marL="0" indent="0">
              <a:buNone/>
            </a:pPr>
            <a:r>
              <a:rPr lang="fi-FI" sz="7200" dirty="0" smtClean="0"/>
              <a:t>3</a:t>
            </a:r>
            <a:r>
              <a:rPr lang="fi-FI" sz="7200" dirty="0"/>
              <a:t>.-6. </a:t>
            </a:r>
            <a:r>
              <a:rPr lang="fi-FI" sz="7200" dirty="0" err="1"/>
              <a:t>lk</a:t>
            </a:r>
            <a:endParaRPr lang="fi-FI" sz="7200" dirty="0"/>
          </a:p>
          <a:p>
            <a:pPr lvl="0"/>
            <a:endParaRPr lang="fi-FI" sz="7200" dirty="0" smtClean="0"/>
          </a:p>
          <a:p>
            <a:pPr lvl="0"/>
            <a:r>
              <a:rPr lang="fi-FI" sz="7200" dirty="0" smtClean="0"/>
              <a:t>Harjoitellaan </a:t>
            </a:r>
            <a:r>
              <a:rPr lang="fi-FI" sz="7200" dirty="0"/>
              <a:t>vuorovaikutustaitoja ja </a:t>
            </a:r>
            <a:r>
              <a:rPr lang="fi-FI" sz="7200" dirty="0" smtClean="0"/>
              <a:t>omaa </a:t>
            </a:r>
            <a:r>
              <a:rPr lang="fi-FI" sz="7200" dirty="0"/>
              <a:t>ilmaisua.</a:t>
            </a:r>
          </a:p>
          <a:p>
            <a:pPr lvl="0"/>
            <a:r>
              <a:rPr lang="fi-FI" sz="7200" dirty="0"/>
              <a:t>Harjoitellaan median käyttöä </a:t>
            </a:r>
            <a:endParaRPr lang="fi-FI" sz="7200" dirty="0" smtClean="0"/>
          </a:p>
          <a:p>
            <a:pPr marL="0" lvl="0" indent="0">
              <a:buNone/>
            </a:pPr>
            <a:r>
              <a:rPr lang="fi-FI" sz="7200" dirty="0" smtClean="0"/>
              <a:t>vaikuttamisen </a:t>
            </a:r>
            <a:r>
              <a:rPr lang="fi-FI" sz="7200" dirty="0"/>
              <a:t>välineenä.</a:t>
            </a:r>
          </a:p>
          <a:p>
            <a:pPr marL="0" indent="0">
              <a:buNone/>
            </a:pPr>
            <a:endParaRPr lang="fi-FI" sz="7200" b="1" dirty="0" smtClean="0"/>
          </a:p>
          <a:p>
            <a:pPr lvl="0"/>
            <a:endParaRPr lang="fi-FI" sz="7200" dirty="0"/>
          </a:p>
          <a:p>
            <a:pPr lvl="0"/>
            <a:endParaRPr lang="fi-FI" sz="7200" dirty="0" smtClean="0"/>
          </a:p>
          <a:p>
            <a:pPr lvl="0"/>
            <a:endParaRPr lang="fi-FI" sz="7200" dirty="0"/>
          </a:p>
          <a:p>
            <a:pPr lvl="0"/>
            <a:endParaRPr lang="fi-FI" sz="7200" dirty="0" smtClean="0"/>
          </a:p>
          <a:p>
            <a:pPr lvl="0"/>
            <a:endParaRPr lang="fi-FI" sz="7200" dirty="0"/>
          </a:p>
          <a:p>
            <a:pPr lvl="0"/>
            <a:endParaRPr lang="fi-FI" sz="7200" dirty="0" smtClean="0"/>
          </a:p>
          <a:p>
            <a:pPr lvl="0"/>
            <a:endParaRPr lang="fi-FI" sz="7200" dirty="0"/>
          </a:p>
          <a:p>
            <a:pPr lvl="0"/>
            <a:endParaRPr lang="fi-FI" sz="7200" dirty="0" smtClean="0"/>
          </a:p>
          <a:p>
            <a:pPr marL="0" lvl="0" indent="0">
              <a:buNone/>
            </a:pPr>
            <a:r>
              <a:rPr lang="fi-FI" sz="7200" dirty="0" smtClean="0"/>
              <a:t>7.-9. </a:t>
            </a:r>
            <a:r>
              <a:rPr lang="fi-FI" sz="7200" dirty="0" err="1" smtClean="0"/>
              <a:t>lk</a:t>
            </a:r>
            <a:endParaRPr lang="fi-FI" sz="7200" dirty="0"/>
          </a:p>
          <a:p>
            <a:pPr lvl="0"/>
            <a:r>
              <a:rPr lang="fi-FI" sz="7200" dirty="0" smtClean="0"/>
              <a:t>Vahvistetaan </a:t>
            </a:r>
            <a:r>
              <a:rPr lang="fi-FI" sz="7200" dirty="0"/>
              <a:t>ja </a:t>
            </a:r>
            <a:r>
              <a:rPr lang="fi-FI" sz="7200" dirty="0" smtClean="0"/>
              <a:t>syvennetään vuorovaikutustaitoja ja </a:t>
            </a:r>
            <a:r>
              <a:rPr lang="fi-FI" sz="7200" dirty="0"/>
              <a:t>omaa ilmaisua.</a:t>
            </a:r>
          </a:p>
          <a:p>
            <a:pPr lvl="0"/>
            <a:r>
              <a:rPr lang="fi-FI" sz="7200" dirty="0"/>
              <a:t>Harjoitellaan median käyttöä </a:t>
            </a:r>
            <a:endParaRPr lang="fi-FI" sz="7200" dirty="0" smtClean="0"/>
          </a:p>
          <a:p>
            <a:pPr marL="0" lvl="0" indent="0">
              <a:buNone/>
            </a:pPr>
            <a:r>
              <a:rPr lang="fi-FI" sz="7200" dirty="0" smtClean="0"/>
              <a:t>vaikuttamisen </a:t>
            </a:r>
            <a:r>
              <a:rPr lang="fi-FI" sz="7200" dirty="0"/>
              <a:t>välineenä.</a:t>
            </a:r>
          </a:p>
          <a:p>
            <a:pPr marL="0" indent="0">
              <a:buNone/>
            </a:pPr>
            <a:endParaRPr lang="fi-FI" sz="4900" dirty="0"/>
          </a:p>
          <a:p>
            <a:pPr marL="0" indent="0">
              <a:buNone/>
            </a:pPr>
            <a:endParaRPr lang="fi-FI" dirty="0" smtClean="0"/>
          </a:p>
          <a:p>
            <a:pPr marL="0" indent="0">
              <a:buNone/>
            </a:pPr>
            <a:endParaRPr lang="fi-FI" dirty="0"/>
          </a:p>
          <a:p>
            <a:pPr marL="0" indent="0">
              <a:buNone/>
            </a:pPr>
            <a:endParaRPr lang="fi-FI" dirty="0" smtClean="0"/>
          </a:p>
          <a:p>
            <a:pPr marL="0" indent="0">
              <a:buNone/>
            </a:pPr>
            <a:endParaRPr lang="fi-FI" dirty="0"/>
          </a:p>
          <a:p>
            <a:pPr marL="0" indent="0">
              <a:buNone/>
            </a:pPr>
            <a:endParaRPr lang="fi-FI" dirty="0" smtClean="0"/>
          </a:p>
          <a:p>
            <a:pPr marL="0" indent="0">
              <a:buNone/>
            </a:pPr>
            <a:endParaRPr lang="fi-FI" dirty="0"/>
          </a:p>
          <a:p>
            <a:pPr marL="0" indent="0">
              <a:buNone/>
            </a:pPr>
            <a:endParaRPr lang="fi-FI" dirty="0" smtClean="0"/>
          </a:p>
        </p:txBody>
      </p:sp>
    </p:spTree>
    <p:extLst>
      <p:ext uri="{BB962C8B-B14F-4D97-AF65-F5344CB8AC3E}">
        <p14:creationId xmlns:p14="http://schemas.microsoft.com/office/powerpoint/2010/main" val="177538200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55941" y="452487"/>
            <a:ext cx="5043341" cy="348791"/>
          </a:xfrm>
        </p:spPr>
        <p:txBody>
          <a:bodyPr>
            <a:normAutofit fontScale="90000"/>
          </a:bodyPr>
          <a:lstStyle/>
          <a:p>
            <a:r>
              <a:rPr lang="fi-FI" b="1" dirty="0"/>
              <a:t>MONIALAISET OPPIMISKOKONAISUUDET</a:t>
            </a:r>
            <a:r>
              <a:rPr lang="fi-FI" dirty="0"/>
              <a:t/>
            </a:r>
            <a:br>
              <a:rPr lang="fi-FI" dirty="0"/>
            </a:br>
            <a:endParaRPr lang="fi-FI" dirty="0"/>
          </a:p>
        </p:txBody>
      </p:sp>
      <p:sp>
        <p:nvSpPr>
          <p:cNvPr id="3" name="Sisällön paikkamerkki 2"/>
          <p:cNvSpPr>
            <a:spLocks noGrp="1"/>
          </p:cNvSpPr>
          <p:nvPr>
            <p:ph idx="1"/>
          </p:nvPr>
        </p:nvSpPr>
        <p:spPr>
          <a:xfrm>
            <a:off x="1187777" y="725864"/>
            <a:ext cx="10237510" cy="5995447"/>
          </a:xfrm>
        </p:spPr>
        <p:txBody>
          <a:bodyPr>
            <a:normAutofit fontScale="25000" lnSpcReduction="20000"/>
          </a:bodyPr>
          <a:lstStyle/>
          <a:p>
            <a:endParaRPr lang="fi-FI" dirty="0" smtClean="0"/>
          </a:p>
          <a:p>
            <a:endParaRPr lang="fi-FI" dirty="0"/>
          </a:p>
          <a:p>
            <a:pPr marL="0" indent="0">
              <a:buNone/>
            </a:pPr>
            <a:r>
              <a:rPr lang="fi-FI" sz="7200" b="1" dirty="0"/>
              <a:t>1. Kestävä tulevaisuus ja </a:t>
            </a:r>
            <a:r>
              <a:rPr lang="fi-FI" sz="7200" b="1" dirty="0" smtClean="0"/>
              <a:t>globaalikasvatus                    2</a:t>
            </a:r>
            <a:r>
              <a:rPr lang="fi-FI" sz="7200" b="1" dirty="0"/>
              <a:t>. Mikä minusta tulee isona? </a:t>
            </a:r>
            <a:r>
              <a:rPr lang="fi-FI" sz="5600" b="1" dirty="0"/>
              <a:t>(ohjaus, </a:t>
            </a:r>
            <a:r>
              <a:rPr lang="fi-FI" sz="5600" b="1" dirty="0" smtClean="0"/>
              <a:t>elämänhallinta)</a:t>
            </a:r>
            <a:endParaRPr lang="fi-FI" sz="5600" dirty="0"/>
          </a:p>
          <a:p>
            <a:r>
              <a:rPr lang="fi-FI" sz="5600" dirty="0" smtClean="0"/>
              <a:t>1. ja 2. </a:t>
            </a:r>
            <a:r>
              <a:rPr lang="fi-FI" sz="5600" dirty="0"/>
              <a:t>luokka: Aiheen käsittely satujen ja </a:t>
            </a:r>
            <a:r>
              <a:rPr lang="fi-FI" sz="5600" dirty="0" smtClean="0"/>
              <a:t>tarinoiden                            1</a:t>
            </a:r>
            <a:r>
              <a:rPr lang="fi-FI" sz="5600" dirty="0"/>
              <a:t>.-3. </a:t>
            </a:r>
            <a:r>
              <a:rPr lang="fi-FI" sz="5600" dirty="0" err="1"/>
              <a:t>lk</a:t>
            </a:r>
            <a:r>
              <a:rPr lang="fi-FI" sz="5600" dirty="0"/>
              <a:t>  luokka: Tutustutaan eri ammatteihin </a:t>
            </a:r>
            <a:r>
              <a:rPr lang="fi-FI" sz="3600" dirty="0"/>
              <a:t>(yhteistyössä vanhempien kanssa</a:t>
            </a:r>
            <a:r>
              <a:rPr lang="fi-FI" sz="3600" dirty="0" smtClean="0"/>
              <a:t>)</a:t>
            </a:r>
            <a:endParaRPr lang="fi-FI" sz="3600" dirty="0"/>
          </a:p>
          <a:p>
            <a:r>
              <a:rPr lang="fi-FI" sz="5600" dirty="0" smtClean="0"/>
              <a:t>3</a:t>
            </a:r>
            <a:r>
              <a:rPr lang="fi-FI" sz="5600" dirty="0"/>
              <a:t>. </a:t>
            </a:r>
            <a:r>
              <a:rPr lang="fi-FI" sz="5600" dirty="0" smtClean="0"/>
              <a:t>ja 4. luokka</a:t>
            </a:r>
            <a:r>
              <a:rPr lang="fi-FI" sz="5600" dirty="0"/>
              <a:t>: Aiheen käsittely draaman </a:t>
            </a:r>
            <a:r>
              <a:rPr lang="fi-FI" sz="5600" dirty="0" smtClean="0"/>
              <a:t>keinoin                                  4</a:t>
            </a:r>
            <a:r>
              <a:rPr lang="fi-FI" sz="5600" dirty="0"/>
              <a:t>.-6. </a:t>
            </a:r>
            <a:r>
              <a:rPr lang="fi-FI" sz="5600" dirty="0" err="1"/>
              <a:t>lk</a:t>
            </a:r>
            <a:r>
              <a:rPr lang="fi-FI" sz="5600" dirty="0"/>
              <a:t>  luokka: Ammattien esittelyä draaman </a:t>
            </a:r>
            <a:r>
              <a:rPr lang="fi-FI" sz="5600" dirty="0" smtClean="0"/>
              <a:t>keinoin </a:t>
            </a:r>
          </a:p>
          <a:p>
            <a:r>
              <a:rPr lang="fi-FI" sz="5600" dirty="0" smtClean="0"/>
              <a:t>5</a:t>
            </a:r>
            <a:r>
              <a:rPr lang="fi-FI" sz="5600" dirty="0"/>
              <a:t>. </a:t>
            </a:r>
            <a:r>
              <a:rPr lang="fi-FI" sz="5600" dirty="0" smtClean="0"/>
              <a:t>ja 6. luokka: esitelmä</a:t>
            </a:r>
            <a:r>
              <a:rPr lang="fi-FI" sz="5600" dirty="0"/>
              <a:t> </a:t>
            </a:r>
            <a:r>
              <a:rPr lang="fi-FI" sz="5600" dirty="0" smtClean="0"/>
              <a:t>                                                                     5</a:t>
            </a:r>
            <a:r>
              <a:rPr lang="fi-FI" sz="5600" dirty="0"/>
              <a:t>. ja 6. luokka: Ammattien esittelyä draaman keinoin</a:t>
            </a:r>
            <a:endParaRPr lang="fi-FI" sz="5600" dirty="0" smtClean="0"/>
          </a:p>
          <a:p>
            <a:r>
              <a:rPr lang="fi-FI" sz="5600" dirty="0" smtClean="0"/>
              <a:t>7</a:t>
            </a:r>
            <a:r>
              <a:rPr lang="fi-FI" sz="5600" dirty="0"/>
              <a:t>. luokka: </a:t>
            </a:r>
            <a:r>
              <a:rPr lang="fi-FI" sz="5600" dirty="0" smtClean="0"/>
              <a:t>Tiedonhaku                                                                         7</a:t>
            </a:r>
            <a:r>
              <a:rPr lang="fi-FI" sz="5600" dirty="0"/>
              <a:t>. luokka: Esitelmät ammateista</a:t>
            </a:r>
            <a:r>
              <a:rPr lang="fi-FI" sz="5600" dirty="0" smtClean="0"/>
              <a:t>               </a:t>
            </a:r>
          </a:p>
          <a:p>
            <a:r>
              <a:rPr lang="fi-FI" sz="5600" dirty="0" smtClean="0"/>
              <a:t>8</a:t>
            </a:r>
            <a:r>
              <a:rPr lang="fi-FI" sz="5600" dirty="0"/>
              <a:t>. luokka: </a:t>
            </a:r>
            <a:r>
              <a:rPr lang="fi-FI" sz="5600" dirty="0" smtClean="0"/>
              <a:t>Vaikuttaminen                                                                      8</a:t>
            </a:r>
            <a:r>
              <a:rPr lang="fi-FI" sz="5600" dirty="0"/>
              <a:t>. luokka: </a:t>
            </a:r>
            <a:r>
              <a:rPr lang="fi-FI" sz="5600" dirty="0" smtClean="0"/>
              <a:t>Neuvottelutaidot</a:t>
            </a:r>
            <a:endParaRPr lang="fi-FI" sz="5600" dirty="0"/>
          </a:p>
          <a:p>
            <a:r>
              <a:rPr lang="fi-FI" sz="5600" dirty="0"/>
              <a:t>9. luokka: Videoprojekti </a:t>
            </a:r>
            <a:r>
              <a:rPr lang="fi-FI" sz="5600" dirty="0" smtClean="0"/>
              <a:t>                                                                     9</a:t>
            </a:r>
            <a:r>
              <a:rPr lang="fi-FI" sz="5600" dirty="0"/>
              <a:t>. luokka: Työnhaku</a:t>
            </a:r>
          </a:p>
          <a:p>
            <a:endParaRPr lang="fi-FI" sz="5600" dirty="0" smtClean="0"/>
          </a:p>
          <a:p>
            <a:endParaRPr lang="fi-FI" sz="5600" dirty="0"/>
          </a:p>
          <a:p>
            <a:pPr marL="0" indent="0">
              <a:buNone/>
            </a:pPr>
            <a:r>
              <a:rPr lang="fi-FI" sz="7200" b="1" dirty="0"/>
              <a:t>3. Kotiseutu ja kulttuuriperintö </a:t>
            </a:r>
            <a:endParaRPr lang="fi-FI" sz="7200" dirty="0"/>
          </a:p>
          <a:p>
            <a:r>
              <a:rPr lang="fi-FI" sz="5600" dirty="0"/>
              <a:t>1</a:t>
            </a:r>
            <a:r>
              <a:rPr lang="fi-FI" sz="5600" dirty="0" smtClean="0"/>
              <a:t>. ja 2.  </a:t>
            </a:r>
            <a:r>
              <a:rPr lang="fi-FI" sz="5600" dirty="0"/>
              <a:t>luokka: Tutustutaan omaan lähiympäristöön ja kulttuuriin</a:t>
            </a:r>
          </a:p>
          <a:p>
            <a:r>
              <a:rPr lang="fi-FI" sz="5600" dirty="0"/>
              <a:t> </a:t>
            </a:r>
            <a:r>
              <a:rPr lang="fi-FI" sz="5600" dirty="0" smtClean="0"/>
              <a:t>3</a:t>
            </a:r>
            <a:r>
              <a:rPr lang="fi-FI" sz="5600" dirty="0"/>
              <a:t>. </a:t>
            </a:r>
            <a:r>
              <a:rPr lang="fi-FI" sz="5600" dirty="0" smtClean="0"/>
              <a:t>-6- luokka</a:t>
            </a:r>
            <a:r>
              <a:rPr lang="fi-FI" sz="5600" dirty="0"/>
              <a:t>: Sisällöt 3.-6. luokille Porin perusopetuksen kulttuuriopetussuunnitelmaa hyödyntäen</a:t>
            </a:r>
          </a:p>
          <a:p>
            <a:r>
              <a:rPr lang="fi-FI" sz="5600" dirty="0" smtClean="0"/>
              <a:t>7</a:t>
            </a:r>
            <a:r>
              <a:rPr lang="fi-FI" sz="5600" dirty="0"/>
              <a:t>. luokka: Minidokumentti Porista tai porilaisuudesta</a:t>
            </a:r>
          </a:p>
          <a:p>
            <a:r>
              <a:rPr lang="fi-FI" sz="5600" dirty="0"/>
              <a:t>8. luokka: Teatteri</a:t>
            </a:r>
          </a:p>
          <a:p>
            <a:r>
              <a:rPr lang="fi-FI" sz="5600" dirty="0"/>
              <a:t>9. luokka: Porin murre ja kansanperinne</a:t>
            </a:r>
          </a:p>
          <a:p>
            <a:endParaRPr lang="fi-FI" sz="5600" dirty="0"/>
          </a:p>
        </p:txBody>
      </p:sp>
    </p:spTree>
    <p:extLst>
      <p:ext uri="{BB962C8B-B14F-4D97-AF65-F5344CB8AC3E}">
        <p14:creationId xmlns:p14="http://schemas.microsoft.com/office/powerpoint/2010/main" val="123641070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extLst>
              <p:ext uri="{D42A27DB-BD31-4B8C-83A1-F6EECF244321}">
                <p14:modId xmlns:p14="http://schemas.microsoft.com/office/powerpoint/2010/main" val="36617290"/>
              </p:ext>
            </p:extLst>
          </p:nvPr>
        </p:nvGraphicFramePr>
        <p:xfrm>
          <a:off x="1500028" y="71920"/>
          <a:ext cx="10089220" cy="6786082"/>
        </p:xfrm>
        <a:graphic>
          <a:graphicData uri="http://schemas.openxmlformats.org/drawingml/2006/table">
            <a:tbl>
              <a:tblPr firstRow="1" firstCol="1" bandRow="1">
                <a:tableStyleId>{5C22544A-7EE6-4342-B048-85BDC9FD1C3A}</a:tableStyleId>
              </a:tblPr>
              <a:tblGrid>
                <a:gridCol w="2522305"/>
                <a:gridCol w="2522305"/>
                <a:gridCol w="2522305"/>
                <a:gridCol w="2522305"/>
              </a:tblGrid>
              <a:tr h="581665">
                <a:tc gridSpan="4">
                  <a:txBody>
                    <a:bodyPr/>
                    <a:lstStyle/>
                    <a:p>
                      <a:pPr>
                        <a:spcAft>
                          <a:spcPts val="0"/>
                        </a:spcAft>
                      </a:pPr>
                      <a:r>
                        <a:rPr lang="fi-FI" sz="1200">
                          <a:effectLst/>
                        </a:rPr>
                        <a:t> </a:t>
                      </a:r>
                    </a:p>
                    <a:p>
                      <a:pPr>
                        <a:spcAft>
                          <a:spcPts val="0"/>
                        </a:spcAft>
                      </a:pPr>
                      <a:r>
                        <a:rPr lang="fi-FI" sz="1200">
                          <a:effectLst/>
                        </a:rPr>
                        <a:t>Monialaiset oppimiskokonaisuudet oppiaineessa</a:t>
                      </a:r>
                    </a:p>
                    <a:p>
                      <a:pPr>
                        <a:spcAft>
                          <a:spcPts val="0"/>
                        </a:spcAft>
                      </a:pPr>
                      <a:r>
                        <a:rPr lang="fi-FI" sz="1200">
                          <a:effectLst/>
                        </a:rPr>
                        <a:t> </a:t>
                      </a:r>
                      <a:endParaRPr lang="fi-FI" sz="1200">
                        <a:effectLst/>
                        <a:latin typeface="Calibri" charset="0"/>
                        <a:ea typeface="Calibri" charset="0"/>
                        <a:cs typeface="Times New Roman" charset="0"/>
                      </a:endParaRPr>
                    </a:p>
                  </a:txBody>
                  <a:tcPr marL="68580" marR="68580" marT="0" marB="0"/>
                </a:tc>
                <a:tc hMerge="1">
                  <a:txBody>
                    <a:bodyPr/>
                    <a:lstStyle/>
                    <a:p>
                      <a:endParaRPr lang="fi-FI"/>
                    </a:p>
                  </a:txBody>
                  <a:tcPr/>
                </a:tc>
                <a:tc hMerge="1">
                  <a:txBody>
                    <a:bodyPr/>
                    <a:lstStyle/>
                    <a:p>
                      <a:endParaRPr lang="fi-FI"/>
                    </a:p>
                  </a:txBody>
                  <a:tcPr/>
                </a:tc>
                <a:tc hMerge="1">
                  <a:txBody>
                    <a:bodyPr/>
                    <a:lstStyle/>
                    <a:p>
                      <a:endParaRPr lang="fi-FI"/>
                    </a:p>
                  </a:txBody>
                  <a:tcPr/>
                </a:tc>
              </a:tr>
              <a:tr h="581665">
                <a:tc>
                  <a:txBody>
                    <a:bodyPr/>
                    <a:lstStyle/>
                    <a:p>
                      <a:pPr>
                        <a:spcAft>
                          <a:spcPts val="0"/>
                        </a:spcAft>
                      </a:pPr>
                      <a:r>
                        <a:rPr lang="fi-FI" sz="1200">
                          <a:effectLst/>
                        </a:rPr>
                        <a:t>Vuosiluokka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Kestävä tulevaisuus ja globaalikasvatus</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Mikä minusta tulee isona? (ohjaus, elämänhallinta)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Kotiseutu ja kulttuuriperintö</a:t>
                      </a:r>
                      <a:endParaRPr lang="fi-FI" sz="1200">
                        <a:effectLst/>
                        <a:latin typeface="Calibri" charset="0"/>
                        <a:ea typeface="Calibri" charset="0"/>
                        <a:cs typeface="Times New Roman" charset="0"/>
                      </a:endParaRPr>
                    </a:p>
                  </a:txBody>
                  <a:tcPr marL="68580" marR="68580" marT="0" marB="0"/>
                </a:tc>
              </a:tr>
              <a:tr h="775552">
                <a:tc>
                  <a:txBody>
                    <a:bodyPr/>
                    <a:lstStyle/>
                    <a:p>
                      <a:pPr>
                        <a:spcAft>
                          <a:spcPts val="0"/>
                        </a:spcAft>
                      </a:pPr>
                      <a:r>
                        <a:rPr lang="fi-FI" sz="1200">
                          <a:effectLst/>
                        </a:rPr>
                        <a:t>1</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Aiheen käsittely satujen ja tarinoiden avulla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Tutustutaan eri ammatteihin (yhteistyössä vanhempien kanssa)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Tutustutaan omaan lähiympäristöön ja kulttuuriin</a:t>
                      </a:r>
                      <a:endParaRPr lang="fi-FI" sz="1200">
                        <a:effectLst/>
                        <a:latin typeface="Calibri" charset="0"/>
                        <a:ea typeface="Calibri" charset="0"/>
                        <a:cs typeface="Times New Roman" charset="0"/>
                      </a:endParaRPr>
                    </a:p>
                  </a:txBody>
                  <a:tcPr marL="68580" marR="68580" marT="0" marB="0"/>
                </a:tc>
              </a:tr>
              <a:tr h="775552">
                <a:tc>
                  <a:txBody>
                    <a:bodyPr/>
                    <a:lstStyle/>
                    <a:p>
                      <a:pPr>
                        <a:spcAft>
                          <a:spcPts val="0"/>
                        </a:spcAft>
                      </a:pPr>
                      <a:r>
                        <a:rPr lang="fi-FI" sz="1200">
                          <a:effectLst/>
                        </a:rPr>
                        <a:t>2</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Aiheen käsittely satujen ja tarinoiden avulla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Tutustutaan eri ammatteihin (yhteistyössä vanhempien kanssa)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Tutustutaan omaan lähiympäristöön ja kulttuuriin</a:t>
                      </a:r>
                      <a:endParaRPr lang="fi-FI" sz="1200">
                        <a:effectLst/>
                        <a:latin typeface="Calibri" charset="0"/>
                        <a:ea typeface="Calibri" charset="0"/>
                        <a:cs typeface="Times New Roman" charset="0"/>
                      </a:endParaRPr>
                    </a:p>
                  </a:txBody>
                  <a:tcPr marL="68580" marR="68580" marT="0" marB="0"/>
                </a:tc>
              </a:tr>
              <a:tr h="775552">
                <a:tc>
                  <a:txBody>
                    <a:bodyPr/>
                    <a:lstStyle/>
                    <a:p>
                      <a:pPr>
                        <a:spcAft>
                          <a:spcPts val="0"/>
                        </a:spcAft>
                      </a:pPr>
                      <a:r>
                        <a:rPr lang="fi-FI" sz="1200">
                          <a:effectLst/>
                        </a:rPr>
                        <a:t>3</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Aiheen käsittely draaman keinoin</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Tutustutaan eri ammatteihin (yhteistyössä vanhempien kanssa)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Sisällöt Porin perusopetuksen kulttuuriopetussuunnitelmaa hyödyntäen</a:t>
                      </a:r>
                      <a:endParaRPr lang="fi-FI" sz="1200">
                        <a:effectLst/>
                        <a:latin typeface="Calibri" charset="0"/>
                        <a:ea typeface="Calibri" charset="0"/>
                        <a:cs typeface="Times New Roman" charset="0"/>
                      </a:endParaRPr>
                    </a:p>
                  </a:txBody>
                  <a:tcPr marL="68580" marR="68580" marT="0" marB="0"/>
                </a:tc>
              </a:tr>
              <a:tr h="775552">
                <a:tc>
                  <a:txBody>
                    <a:bodyPr/>
                    <a:lstStyle/>
                    <a:p>
                      <a:pPr>
                        <a:spcAft>
                          <a:spcPts val="0"/>
                        </a:spcAft>
                      </a:pPr>
                      <a:r>
                        <a:rPr lang="fi-FI" sz="1200">
                          <a:effectLst/>
                        </a:rPr>
                        <a:t>4</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Aiheen käsittely draaman keinoin</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Ammattien esittelyä draaman keinoin</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Sisällöt Porin perusopetuksen kulttuuriopetussuunnitelmaa hyödyntäen</a:t>
                      </a:r>
                      <a:endParaRPr lang="fi-FI" sz="1200">
                        <a:effectLst/>
                        <a:latin typeface="Calibri" charset="0"/>
                        <a:ea typeface="Calibri" charset="0"/>
                        <a:cs typeface="Times New Roman" charset="0"/>
                      </a:endParaRPr>
                    </a:p>
                  </a:txBody>
                  <a:tcPr marL="68580" marR="68580" marT="0" marB="0"/>
                </a:tc>
              </a:tr>
              <a:tr h="775552">
                <a:tc>
                  <a:txBody>
                    <a:bodyPr/>
                    <a:lstStyle/>
                    <a:p>
                      <a:pPr>
                        <a:spcAft>
                          <a:spcPts val="0"/>
                        </a:spcAft>
                      </a:pPr>
                      <a:r>
                        <a:rPr lang="fi-FI" sz="1200">
                          <a:effectLst/>
                        </a:rPr>
                        <a:t>5</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Esitelmä</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Ammattien esittelyä draaman keinoin</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Sisällöt Porin perusopetuksen kulttuuriopetussuunnitelmaa hyödyntäen</a:t>
                      </a:r>
                      <a:endParaRPr lang="fi-FI" sz="1200">
                        <a:effectLst/>
                        <a:latin typeface="Calibri" charset="0"/>
                        <a:ea typeface="Calibri" charset="0"/>
                        <a:cs typeface="Times New Roman" charset="0"/>
                      </a:endParaRPr>
                    </a:p>
                  </a:txBody>
                  <a:tcPr marL="68580" marR="68580" marT="0" marB="0"/>
                </a:tc>
              </a:tr>
              <a:tr h="775552">
                <a:tc>
                  <a:txBody>
                    <a:bodyPr/>
                    <a:lstStyle/>
                    <a:p>
                      <a:pPr>
                        <a:spcAft>
                          <a:spcPts val="0"/>
                        </a:spcAft>
                      </a:pPr>
                      <a:r>
                        <a:rPr lang="fi-FI" sz="1200">
                          <a:effectLst/>
                        </a:rPr>
                        <a:t>6</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Esitelmä</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Ammattien esittelyä draaman keinoin</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Sisällöt Porin perusopetuksen kulttuuriopetussuunnitelmaa hyödyntäen</a:t>
                      </a:r>
                      <a:endParaRPr lang="fi-FI" sz="1200">
                        <a:effectLst/>
                        <a:latin typeface="Calibri" charset="0"/>
                        <a:ea typeface="Calibri" charset="0"/>
                        <a:cs typeface="Times New Roman" charset="0"/>
                      </a:endParaRPr>
                    </a:p>
                  </a:txBody>
                  <a:tcPr marL="68580" marR="68580" marT="0" marB="0"/>
                </a:tc>
              </a:tr>
              <a:tr h="387776">
                <a:tc>
                  <a:txBody>
                    <a:bodyPr/>
                    <a:lstStyle/>
                    <a:p>
                      <a:pPr>
                        <a:spcAft>
                          <a:spcPts val="0"/>
                        </a:spcAft>
                      </a:pPr>
                      <a:r>
                        <a:rPr lang="fi-FI" sz="1200">
                          <a:effectLst/>
                        </a:rPr>
                        <a:t>7</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Tiedonhaku</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Esitelmät ammateista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Minidokumentti Porista tai porilaisuudesta</a:t>
                      </a:r>
                      <a:endParaRPr lang="fi-FI" sz="1200">
                        <a:effectLst/>
                        <a:latin typeface="Calibri" charset="0"/>
                        <a:ea typeface="Calibri" charset="0"/>
                        <a:cs typeface="Times New Roman" charset="0"/>
                      </a:endParaRPr>
                    </a:p>
                  </a:txBody>
                  <a:tcPr marL="68580" marR="68580" marT="0" marB="0"/>
                </a:tc>
              </a:tr>
              <a:tr h="193888">
                <a:tc>
                  <a:txBody>
                    <a:bodyPr/>
                    <a:lstStyle/>
                    <a:p>
                      <a:pPr>
                        <a:spcAft>
                          <a:spcPts val="0"/>
                        </a:spcAft>
                      </a:pPr>
                      <a:r>
                        <a:rPr lang="fi-FI" sz="1200">
                          <a:effectLst/>
                        </a:rPr>
                        <a:t>8</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Vaikuttaminen</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Neuvottelutaidot</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Teatteri</a:t>
                      </a:r>
                      <a:endParaRPr lang="fi-FI" sz="1200">
                        <a:effectLst/>
                        <a:latin typeface="Calibri" charset="0"/>
                        <a:ea typeface="Calibri" charset="0"/>
                        <a:cs typeface="Times New Roman" charset="0"/>
                      </a:endParaRPr>
                    </a:p>
                  </a:txBody>
                  <a:tcPr marL="68580" marR="68580" marT="0" marB="0"/>
                </a:tc>
              </a:tr>
              <a:tr h="387776">
                <a:tc>
                  <a:txBody>
                    <a:bodyPr/>
                    <a:lstStyle/>
                    <a:p>
                      <a:pPr>
                        <a:spcAft>
                          <a:spcPts val="0"/>
                        </a:spcAft>
                      </a:pPr>
                      <a:r>
                        <a:rPr lang="fi-FI" sz="1200">
                          <a:effectLst/>
                        </a:rPr>
                        <a:t>9</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Videoprojekti</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a:effectLst/>
                        </a:rPr>
                        <a:t>Työnhaku</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200" dirty="0">
                          <a:effectLst/>
                        </a:rPr>
                        <a:t>Porin murre ja kansanperinne</a:t>
                      </a:r>
                      <a:endParaRPr lang="fi-FI" sz="1200" dirty="0">
                        <a:effectLst/>
                        <a:latin typeface="Calibri" charset="0"/>
                        <a:ea typeface="Calibri" charset="0"/>
                        <a:cs typeface="Times New Roman" charset="0"/>
                      </a:endParaRPr>
                    </a:p>
                  </a:txBody>
                  <a:tcPr marL="68580" marR="68580" marT="0" marB="0"/>
                </a:tc>
              </a:tr>
            </a:tbl>
          </a:graphicData>
        </a:graphic>
      </p:graphicFrame>
    </p:spTree>
    <p:extLst>
      <p:ext uri="{BB962C8B-B14F-4D97-AF65-F5344CB8AC3E}">
        <p14:creationId xmlns:p14="http://schemas.microsoft.com/office/powerpoint/2010/main" val="150750358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extLst>
              <p:ext uri="{D42A27DB-BD31-4B8C-83A1-F6EECF244321}">
                <p14:modId xmlns:p14="http://schemas.microsoft.com/office/powerpoint/2010/main" val="1623431907"/>
              </p:ext>
            </p:extLst>
          </p:nvPr>
        </p:nvGraphicFramePr>
        <p:xfrm>
          <a:off x="873303" y="842480"/>
          <a:ext cx="11318696" cy="6400371"/>
        </p:xfrm>
        <a:graphic>
          <a:graphicData uri="http://schemas.openxmlformats.org/drawingml/2006/table">
            <a:tbl>
              <a:tblPr firstRow="1" firstCol="1" bandRow="1" bandCol="1">
                <a:tableStyleId>{5C22544A-7EE6-4342-B048-85BDC9FD1C3A}</a:tableStyleId>
              </a:tblPr>
              <a:tblGrid>
                <a:gridCol w="2829674"/>
                <a:gridCol w="2829674"/>
                <a:gridCol w="2829674"/>
                <a:gridCol w="2829674"/>
              </a:tblGrid>
              <a:tr h="138063">
                <a:tc>
                  <a:txBody>
                    <a:bodyPr/>
                    <a:lstStyle/>
                    <a:p>
                      <a:pPr>
                        <a:spcAft>
                          <a:spcPts val="0"/>
                        </a:spcAft>
                      </a:pPr>
                      <a:r>
                        <a:rPr lang="fi-FI" sz="900">
                          <a:effectLst/>
                        </a:rPr>
                        <a:t>Opetuksen tavoite</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Sisältö-alueet</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Arvioinnin kohteet oppiaineessa</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Arvosanan kahdeksan osaaminen</a:t>
                      </a:r>
                      <a:endParaRPr lang="fi-FI" sz="1100">
                        <a:effectLst/>
                        <a:latin typeface="Calibri" charset="0"/>
                        <a:ea typeface="Calibri" charset="0"/>
                        <a:cs typeface="Times New Roman" charset="0"/>
                      </a:endParaRPr>
                    </a:p>
                  </a:txBody>
                  <a:tcPr marL="64028" marR="64028" marT="0" marB="0"/>
                </a:tc>
              </a:tr>
              <a:tr h="276126">
                <a:tc>
                  <a:txBody>
                    <a:bodyPr/>
                    <a:lstStyle/>
                    <a:p>
                      <a:pPr>
                        <a:spcAft>
                          <a:spcPts val="0"/>
                        </a:spcAft>
                      </a:pPr>
                      <a:r>
                        <a:rPr lang="fi-FI" sz="900">
                          <a:effectLst/>
                        </a:rPr>
                        <a:t>Vuorovaikutustilanteissa toimiminen</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 </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 </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 </a:t>
                      </a:r>
                      <a:endParaRPr lang="fi-FI" sz="1100">
                        <a:effectLst/>
                        <a:latin typeface="Calibri" charset="0"/>
                        <a:ea typeface="Calibri" charset="0"/>
                        <a:cs typeface="Times New Roman" charset="0"/>
                      </a:endParaRPr>
                    </a:p>
                  </a:txBody>
                  <a:tcPr marL="64028" marR="64028" marT="0" marB="0"/>
                </a:tc>
              </a:tr>
              <a:tr h="1292040">
                <a:tc>
                  <a:txBody>
                    <a:bodyPr/>
                    <a:lstStyle/>
                    <a:p>
                      <a:pPr>
                        <a:spcAft>
                          <a:spcPts val="0"/>
                        </a:spcAft>
                      </a:pPr>
                      <a:r>
                        <a:rPr lang="fi-FI" sz="900">
                          <a:effectLst/>
                        </a:rPr>
                        <a:t>T1 ohjata oppilasta laajentamaan taitoaan toimia tavoitteellisesti, motivoituneesti, eettisesti ja rakentavasti erilaisissa viestintäympäristöissä </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S1</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Vuorovaikutus erilaisissa viestintäympäristöissä </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Oppilas osaa toimia tavoitteen mukaisesti erilaisissa viestintäympäristöissä ja -tilanteissa, osoittaa ymmärtävänsä muiden puheenvuoroja ja osaa tarkkailla oman viestintänsä vaikutuksia muihin.</a:t>
                      </a:r>
                      <a:endParaRPr lang="fi-FI" sz="1100">
                        <a:effectLst/>
                        <a:latin typeface="Calibri" charset="0"/>
                        <a:ea typeface="Calibri" charset="0"/>
                        <a:cs typeface="Times New Roman" charset="0"/>
                      </a:endParaRPr>
                    </a:p>
                  </a:txBody>
                  <a:tcPr marL="64028" marR="64028" marT="0" marB="0"/>
                </a:tc>
              </a:tr>
              <a:tr h="828378">
                <a:tc>
                  <a:txBody>
                    <a:bodyPr/>
                    <a:lstStyle/>
                    <a:p>
                      <a:pPr>
                        <a:spcAft>
                          <a:spcPts val="0"/>
                        </a:spcAft>
                      </a:pPr>
                      <a:r>
                        <a:rPr lang="fi-FI" sz="900">
                          <a:effectLst/>
                        </a:rPr>
                        <a:t>T2 kannustaa oppilasta monipuolistamaan ryhmäviestintätaitojaan ja kehittämään taitojaan perustella näkemyksiään sekä kielellisiä ja viestinnällisiä valintojaan</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S1</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Vuorovaikutus ryhmässä</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Oppilas osaa ilmaista mielipiteensä ja perustella sen uskottavasti. Oppilas ottaa toisten näkemykset huomioon ja tekee yhteistyötä heidän kanssaan vuorovaikutustilanteissa.</a:t>
                      </a:r>
                      <a:endParaRPr lang="fi-FI" sz="1100">
                        <a:effectLst/>
                        <a:latin typeface="Calibri" charset="0"/>
                        <a:ea typeface="Calibri" charset="0"/>
                        <a:cs typeface="Times New Roman" charset="0"/>
                      </a:endParaRPr>
                    </a:p>
                  </a:txBody>
                  <a:tcPr marL="64028" marR="64028" marT="0" marB="0"/>
                </a:tc>
              </a:tr>
              <a:tr h="1104504">
                <a:tc>
                  <a:txBody>
                    <a:bodyPr/>
                    <a:lstStyle/>
                    <a:p>
                      <a:pPr>
                        <a:spcAft>
                          <a:spcPts val="0"/>
                        </a:spcAft>
                      </a:pPr>
                      <a:r>
                        <a:rPr lang="fi-FI" sz="900">
                          <a:effectLst/>
                        </a:rPr>
                        <a:t>T3 ohjata oppilasta monipuolistamaan kokonaisilmaisun taitojaan erilaisissa viestintä- ja esitystilanteissa, myös draaman keinoin.</a:t>
                      </a:r>
                      <a:endParaRPr lang="fi-FI" sz="1100">
                        <a:effectLst/>
                      </a:endParaRPr>
                    </a:p>
                    <a:p>
                      <a:pPr>
                        <a:spcAft>
                          <a:spcPts val="0"/>
                        </a:spcAft>
                      </a:pPr>
                      <a:r>
                        <a:rPr lang="fi-FI" sz="900">
                          <a:effectLst/>
                        </a:rPr>
                        <a:t> </a:t>
                      </a:r>
                      <a:endParaRPr lang="fi-FI" sz="1100">
                        <a:effectLst/>
                      </a:endParaRPr>
                    </a:p>
                    <a:p>
                      <a:pPr>
                        <a:spcAft>
                          <a:spcPts val="0"/>
                        </a:spcAft>
                      </a:pPr>
                      <a:r>
                        <a:rPr lang="fi-FI" sz="900">
                          <a:effectLst/>
                        </a:rPr>
                        <a:t> </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S1</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en-US" sz="900">
                          <a:effectLst/>
                        </a:rPr>
                        <a:t>Kokonaisilmaisun ja esiintymisen taidot</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dirty="0">
                          <a:effectLst/>
                        </a:rPr>
                        <a:t>Oppilas osaa ilmaista itseään ja käyttää tavoitteen ja tilanteen mukaisesti kokonaisilmaisun keinoja. Oppilas osaa esittää sekä spontaanin että valmistellun puheenvuoron tai puhe-esityksen ja ottaa esittäessään huomioon yleisönsä ja käyttää joitakin havainnollistamisen keinoja.</a:t>
                      </a:r>
                      <a:endParaRPr lang="fi-FI" sz="1100" dirty="0">
                        <a:effectLst/>
                        <a:latin typeface="Calibri" charset="0"/>
                        <a:ea typeface="Calibri" charset="0"/>
                        <a:cs typeface="Times New Roman" charset="0"/>
                      </a:endParaRPr>
                    </a:p>
                  </a:txBody>
                  <a:tcPr marL="64028" marR="64028" marT="0" marB="0"/>
                </a:tc>
              </a:tr>
              <a:tr h="966441">
                <a:tc>
                  <a:txBody>
                    <a:bodyPr/>
                    <a:lstStyle/>
                    <a:p>
                      <a:pPr>
                        <a:spcAft>
                          <a:spcPts val="0"/>
                        </a:spcAft>
                      </a:pPr>
                      <a:r>
                        <a:rPr lang="fi-FI" sz="900">
                          <a:effectLst/>
                        </a:rPr>
                        <a:t>T4 kannustaa oppilasta syventämään viestijäkuvaansa niin, että hän oppii havainnoimaan omaa viestintäänsä, tunnistamaan vahvuuksiaan sekä kehittämisalueitaan erilaisissa, myös monimediaisissa viestintäympäristöissä</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S1</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en-US" sz="900">
                          <a:effectLst/>
                        </a:rPr>
                        <a:t>Vuorovaikutustaitojen kehittäminen</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Oppilas osaa arvioida omia vuorovaikutustaitojaan saamansa palautteen pohjalta ja nimetä kehittämiskohteita.</a:t>
                      </a:r>
                      <a:endParaRPr lang="fi-FI" sz="1100">
                        <a:effectLst/>
                      </a:endParaRPr>
                    </a:p>
                    <a:p>
                      <a:pPr algn="r">
                        <a:spcAft>
                          <a:spcPts val="0"/>
                        </a:spcAft>
                      </a:pPr>
                      <a:r>
                        <a:rPr lang="fi-FI" sz="900">
                          <a:effectLst/>
                        </a:rPr>
                        <a:t> </a:t>
                      </a:r>
                      <a:endParaRPr lang="fi-FI" sz="1100">
                        <a:effectLst/>
                        <a:latin typeface="Calibri" charset="0"/>
                        <a:ea typeface="Calibri" charset="0"/>
                        <a:cs typeface="Times New Roman" charset="0"/>
                      </a:endParaRPr>
                    </a:p>
                  </a:txBody>
                  <a:tcPr marL="64028" marR="64028" marT="0" marB="0"/>
                </a:tc>
              </a:tr>
              <a:tr h="138063">
                <a:tc>
                  <a:txBody>
                    <a:bodyPr/>
                    <a:lstStyle/>
                    <a:p>
                      <a:pPr>
                        <a:spcAft>
                          <a:spcPts val="0"/>
                        </a:spcAft>
                      </a:pPr>
                      <a:r>
                        <a:rPr lang="fi-FI" sz="900">
                          <a:effectLst/>
                        </a:rPr>
                        <a:t>Tekstien tulkitseminen</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 </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en-US" sz="900">
                          <a:effectLst/>
                        </a:rPr>
                        <a:t> </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 </a:t>
                      </a:r>
                      <a:endParaRPr lang="fi-FI" sz="1100">
                        <a:effectLst/>
                        <a:latin typeface="Calibri" charset="0"/>
                        <a:ea typeface="Calibri" charset="0"/>
                        <a:cs typeface="Times New Roman" charset="0"/>
                      </a:endParaRPr>
                    </a:p>
                  </a:txBody>
                  <a:tcPr marL="64028" marR="64028" marT="0" marB="0"/>
                </a:tc>
              </a:tr>
              <a:tr h="966441">
                <a:tc>
                  <a:txBody>
                    <a:bodyPr/>
                    <a:lstStyle/>
                    <a:p>
                      <a:pPr>
                        <a:spcAft>
                          <a:spcPts val="0"/>
                        </a:spcAft>
                      </a:pPr>
                      <a:r>
                        <a:rPr lang="fi-FI" sz="900">
                          <a:effectLst/>
                        </a:rPr>
                        <a:t>T5 ohjata oppilasta kehittämään tekstien lukemisessa, ymmärtämisessä, tulkinnassa ja analysoimisessa tarvittavia strategioita ja metakognitiivisia taitoja sekä taitoa arvioida oman lukemisensa kehittämistarpeita</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S2</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Tekstinymmärtämisen strategiat </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Oppilas osaa käyttää tekstinymmärtämisen strategioita itsenäisesti. </a:t>
                      </a:r>
                      <a:endParaRPr lang="fi-FI" sz="1100">
                        <a:effectLst/>
                      </a:endParaRPr>
                    </a:p>
                    <a:p>
                      <a:pPr>
                        <a:spcAft>
                          <a:spcPts val="0"/>
                        </a:spcAft>
                      </a:pPr>
                      <a:r>
                        <a:rPr lang="fi-FI" sz="900">
                          <a:effectLst/>
                        </a:rPr>
                        <a:t>Oppilas osaa arvioida omaa lukutaitoaan ja nimetä </a:t>
                      </a:r>
                      <a:endParaRPr lang="fi-FI" sz="1100">
                        <a:effectLst/>
                      </a:endParaRPr>
                    </a:p>
                    <a:p>
                      <a:pPr>
                        <a:spcAft>
                          <a:spcPts val="0"/>
                        </a:spcAft>
                      </a:pPr>
                      <a:r>
                        <a:rPr lang="fi-FI" sz="900">
                          <a:effectLst/>
                        </a:rPr>
                        <a:t>kehittämiskohteita.</a:t>
                      </a:r>
                      <a:endParaRPr lang="fi-FI" sz="1100">
                        <a:effectLst/>
                        <a:latin typeface="Calibri" charset="0"/>
                        <a:ea typeface="Calibri" charset="0"/>
                        <a:cs typeface="Times New Roman" charset="0"/>
                      </a:endParaRPr>
                    </a:p>
                  </a:txBody>
                  <a:tcPr marL="64028" marR="64028" marT="0" marB="0"/>
                </a:tc>
              </a:tr>
              <a:tr h="690315">
                <a:tc>
                  <a:txBody>
                    <a:bodyPr/>
                    <a:lstStyle/>
                    <a:p>
                      <a:pPr>
                        <a:spcAft>
                          <a:spcPts val="0"/>
                        </a:spcAft>
                      </a:pPr>
                      <a:r>
                        <a:rPr lang="fi-FI" sz="900">
                          <a:effectLst/>
                        </a:rPr>
                        <a:t>T6 tarjota oppilaalle monipuolisia mahdollisuuksia valita, käyttää, tulkita ja arvioida monimuotoisia kaunokirjallisia, asia- ja mediatekstejä </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a:effectLst/>
                        </a:rPr>
                        <a:t>S2</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en-US" sz="900">
                          <a:effectLst/>
                        </a:rPr>
                        <a:t>Tekstimaailman monipuolistuminen ja monilukutaito</a:t>
                      </a:r>
                      <a:endParaRPr lang="fi-FI" sz="1100">
                        <a:effectLst/>
                        <a:latin typeface="Calibri" charset="0"/>
                        <a:ea typeface="Calibri" charset="0"/>
                        <a:cs typeface="Times New Roman" charset="0"/>
                      </a:endParaRPr>
                    </a:p>
                  </a:txBody>
                  <a:tcPr marL="64028" marR="64028" marT="0" marB="0"/>
                </a:tc>
                <a:tc>
                  <a:txBody>
                    <a:bodyPr/>
                    <a:lstStyle/>
                    <a:p>
                      <a:pPr>
                        <a:spcAft>
                          <a:spcPts val="0"/>
                        </a:spcAft>
                      </a:pPr>
                      <a:r>
                        <a:rPr lang="fi-FI" sz="900" dirty="0">
                          <a:effectLst/>
                        </a:rPr>
                        <a:t>Oppilas osaa käyttää ja tulkita ohjatusti erityyppisiä, monimuotoisia ja myös itselleen uudenlaisia tekstejä.</a:t>
                      </a:r>
                      <a:endParaRPr lang="fi-FI" sz="1100" dirty="0">
                        <a:effectLst/>
                        <a:latin typeface="Calibri" charset="0"/>
                        <a:ea typeface="Calibri" charset="0"/>
                        <a:cs typeface="Times New Roman" charset="0"/>
                      </a:endParaRPr>
                    </a:p>
                  </a:txBody>
                  <a:tcPr marL="64028" marR="64028" marT="0" marB="0"/>
                </a:tc>
              </a:tr>
            </a:tbl>
          </a:graphicData>
        </a:graphic>
      </p:graphicFrame>
      <p:sp>
        <p:nvSpPr>
          <p:cNvPr id="5" name="Rectangle 1"/>
          <p:cNvSpPr>
            <a:spLocks noChangeArrowheads="1"/>
          </p:cNvSpPr>
          <p:nvPr/>
        </p:nvSpPr>
        <p:spPr bwMode="auto">
          <a:xfrm>
            <a:off x="82193" y="54611"/>
            <a:ext cx="12726257"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i-FI" altLang="fi-FI" sz="1800" b="1" i="0" u="none" strike="noStrike" cap="none" normalizeH="0" baseline="0" dirty="0">
                <a:ln>
                  <a:noFill/>
                </a:ln>
                <a:solidFill>
                  <a:schemeClr val="tx1"/>
                </a:solidFill>
                <a:effectLst/>
                <a:latin typeface="Arial" charset="0"/>
              </a:rPr>
              <a:t>Suomen kieli ja kirjallisuus -oppimäärän päättöarvioinnin kriteerit hyvälle osaamiselle (arvosanalle 8) oppimäärän päättyessä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i-FI" altLang="fi-FI" sz="1800" b="0"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117137732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Sisällön paikkamerkki 5"/>
          <p:cNvGraphicFramePr>
            <a:graphicFrameLocks noGrp="1"/>
          </p:cNvGraphicFramePr>
          <p:nvPr>
            <p:ph idx="1"/>
            <p:extLst>
              <p:ext uri="{D42A27DB-BD31-4B8C-83A1-F6EECF244321}">
                <p14:modId xmlns:p14="http://schemas.microsoft.com/office/powerpoint/2010/main" val="9388056"/>
              </p:ext>
            </p:extLst>
          </p:nvPr>
        </p:nvGraphicFramePr>
        <p:xfrm>
          <a:off x="842481" y="168116"/>
          <a:ext cx="10204932" cy="6499812"/>
        </p:xfrm>
        <a:graphic>
          <a:graphicData uri="http://schemas.openxmlformats.org/drawingml/2006/table">
            <a:tbl>
              <a:tblPr firstRow="1" firstCol="1" bandRow="1" bandCol="1">
                <a:tableStyleId>{5C22544A-7EE6-4342-B048-85BDC9FD1C3A}</a:tableStyleId>
              </a:tblPr>
              <a:tblGrid>
                <a:gridCol w="2551233"/>
                <a:gridCol w="2551233"/>
                <a:gridCol w="2551233"/>
                <a:gridCol w="2551233"/>
              </a:tblGrid>
              <a:tr h="1286030">
                <a:tc>
                  <a:txBody>
                    <a:bodyPr/>
                    <a:lstStyle/>
                    <a:p>
                      <a:pPr>
                        <a:spcAft>
                          <a:spcPts val="0"/>
                        </a:spcAft>
                      </a:pPr>
                      <a:r>
                        <a:rPr lang="fi-FI" sz="1000">
                          <a:effectLst/>
                        </a:rPr>
                        <a:t>T7 ohjata oppilasta kehittämään erittelevää ja kriittistä lukutaitoa, harjaannuttaa oppilasta tekemään havaintoja teksteistä ja tulkitsemaan niitä tarkoituksenmukaisia käsitteitä käyttäen sekä vakiinnuttamaan ja laajentamaan sana- ja käsitevarantoa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S2</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Tekstien erittely ja tulkinta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Oppilas osaa tarkastella tekstejä kriittisesti, tunnistaa tekstilajeja ja osaa kuvailla joitakin, pohtivien, kantaa ottavien ja ohjaavien tekstien kielellisiä ja tekstuaalisia piirteitä tarkoituksenmukaisia käsitteitä käyttäen. Oppilas ymmärtää, että teksteillä on erilaisia tavoitteita ja tarkoitusperiä.</a:t>
                      </a:r>
                      <a:endParaRPr lang="fi-FI" sz="1200">
                        <a:effectLst/>
                        <a:latin typeface="Calibri" charset="0"/>
                        <a:ea typeface="Calibri" charset="0"/>
                        <a:cs typeface="Times New Roman" charset="0"/>
                      </a:endParaRPr>
                    </a:p>
                  </a:txBody>
                  <a:tcPr marL="68580" marR="68580" marT="0" marB="0"/>
                </a:tc>
              </a:tr>
              <a:tr h="1365642">
                <a:tc>
                  <a:txBody>
                    <a:bodyPr/>
                    <a:lstStyle/>
                    <a:p>
                      <a:pPr>
                        <a:spcAft>
                          <a:spcPts val="0"/>
                        </a:spcAft>
                      </a:pPr>
                      <a:r>
                        <a:rPr lang="fi-FI" sz="1000">
                          <a:effectLst/>
                        </a:rPr>
                        <a:t>T8 kannustaa oppilasta kehittämään taitoaan arvioida erilaisista lähteistä hankkimaansa tietoa ja käyttämään sitä tarkoituksenmukaisella tavalla </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S2</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Tiedonhankintataidot ja lähdekriittisyys</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Oppilas osaa nimetä tiedonhaun keskeiset vaiheet ja tietää, mistä ja miten tietoa voidaan hakea. Oppilas osaa arvioida tietojen käytettävyyttä ja lähteiden luotettavuutta.</a:t>
                      </a:r>
                      <a:endParaRPr lang="fi-FI" sz="1200">
                        <a:effectLst/>
                      </a:endParaRPr>
                    </a:p>
                    <a:p>
                      <a:pPr>
                        <a:spcAft>
                          <a:spcPts val="0"/>
                        </a:spcAft>
                      </a:pPr>
                      <a:r>
                        <a:rPr lang="fi-FI" sz="1000">
                          <a:effectLst/>
                        </a:rPr>
                        <a:t> </a:t>
                      </a:r>
                      <a:endParaRPr lang="fi-FI" sz="1200">
                        <a:effectLst/>
                        <a:latin typeface="Calibri" charset="0"/>
                        <a:ea typeface="Calibri" charset="0"/>
                        <a:cs typeface="Times New Roman" charset="0"/>
                      </a:endParaRPr>
                    </a:p>
                  </a:txBody>
                  <a:tcPr marL="68580" marR="68580" marT="0" marB="0"/>
                </a:tc>
              </a:tr>
              <a:tr h="1537113">
                <a:tc>
                  <a:txBody>
                    <a:bodyPr/>
                    <a:lstStyle/>
                    <a:p>
                      <a:pPr>
                        <a:spcAft>
                          <a:spcPts val="0"/>
                        </a:spcAft>
                      </a:pPr>
                      <a:r>
                        <a:rPr lang="fi-FI" sz="1000">
                          <a:effectLst/>
                        </a:rPr>
                        <a:t>T9 kannustaa oppilasta laajentamaan kiinnostusta itselle uudenlaisia fiktiivisiä kirjallisuus- ja tekstilajityyppejä kohtaan ja monipuolistamaan luku-, kuuntelu- ja katselukokemuksiaan ja niiden jakamisen keinoja sekä  syventämään ymmärrystä fiktion keinoista </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S2</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Fiktiivisten tekstien erittely ja tulkinta ja lukukokemusten jakaminen</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Oppilas osaa tulkita fiktiivisiä tekstejä, käyttää keskeisimpiä käsitteitä puhuessaan teksteistä ja osaa liittää tekstit johonkin kontekstiin.</a:t>
                      </a:r>
                      <a:endParaRPr lang="fi-FI" sz="1200">
                        <a:effectLst/>
                      </a:endParaRPr>
                    </a:p>
                    <a:p>
                      <a:pPr>
                        <a:spcAft>
                          <a:spcPts val="0"/>
                        </a:spcAft>
                      </a:pPr>
                      <a:r>
                        <a:rPr lang="fi-FI" sz="1000">
                          <a:effectLst/>
                        </a:rPr>
                        <a:t>Oppilas löytää itsenäisesti itselleen ja tilanteeseen sopivaa luettavaa, kuunneltavaa ja katseltavaa. Oppilas lukee useita kirjoja ja osaa jakaa lukukokemuksiaan. </a:t>
                      </a:r>
                      <a:endParaRPr lang="fi-FI" sz="1200">
                        <a:effectLst/>
                        <a:latin typeface="Calibri" charset="0"/>
                        <a:ea typeface="Calibri" charset="0"/>
                        <a:cs typeface="Times New Roman" charset="0"/>
                      </a:endParaRPr>
                    </a:p>
                  </a:txBody>
                  <a:tcPr marL="68580" marR="68580" marT="0" marB="0"/>
                </a:tc>
              </a:tr>
              <a:tr h="290122">
                <a:tc>
                  <a:txBody>
                    <a:bodyPr/>
                    <a:lstStyle/>
                    <a:p>
                      <a:pPr>
                        <a:spcAft>
                          <a:spcPts val="0"/>
                        </a:spcAft>
                      </a:pPr>
                      <a:r>
                        <a:rPr lang="fi-FI" sz="1000">
                          <a:effectLst/>
                        </a:rPr>
                        <a:t>Tekstien tuottaminen</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 </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 </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 </a:t>
                      </a:r>
                      <a:endParaRPr lang="fi-FI" sz="1200">
                        <a:effectLst/>
                        <a:latin typeface="Calibri" charset="0"/>
                        <a:ea typeface="Calibri" charset="0"/>
                        <a:cs typeface="Times New Roman" charset="0"/>
                      </a:endParaRPr>
                    </a:p>
                  </a:txBody>
                  <a:tcPr marL="68580" marR="68580" marT="0" marB="0"/>
                </a:tc>
              </a:tr>
              <a:tr h="918593">
                <a:tc>
                  <a:txBody>
                    <a:bodyPr/>
                    <a:lstStyle/>
                    <a:p>
                      <a:pPr>
                        <a:spcAft>
                          <a:spcPts val="0"/>
                        </a:spcAft>
                      </a:pPr>
                      <a:r>
                        <a:rPr lang="fi-FI" sz="1000">
                          <a:effectLst/>
                        </a:rPr>
                        <a:t>T10 rohkaista oppilasta ilmaisemaan ajatuksiaan kirjoittamalla ja tuottamalla monimuotoisia tekstejä sekä auttaa oppilasta tunnistamaan omia vahvuuksiaan ja kehittämiskohteitaan tekstin tuottajana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 S3</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Ajatusten ilmaiseminen, tekstimaailman monipuolistuminen ja monilukutaito </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Oppilas tuottaa ohjatusti myös itselleen uudenlaisia tekstejä,</a:t>
                      </a:r>
                      <a:endParaRPr lang="fi-FI" sz="1200">
                        <a:effectLst/>
                      </a:endParaRPr>
                    </a:p>
                    <a:p>
                      <a:pPr>
                        <a:spcAft>
                          <a:spcPts val="0"/>
                        </a:spcAft>
                      </a:pPr>
                      <a:r>
                        <a:rPr lang="fi-FI" sz="1000">
                          <a:effectLst/>
                        </a:rPr>
                        <a:t>kokeilee erilaisia tapoja ja keinoja tuottaa tekstiä ja ilmaista näkemyksiään. Oppilas osaa kuvailla itseään tekstien tuottajana. </a:t>
                      </a:r>
                      <a:endParaRPr lang="fi-FI" sz="1200">
                        <a:effectLst/>
                        <a:latin typeface="Calibri" charset="0"/>
                        <a:ea typeface="Calibri" charset="0"/>
                        <a:cs typeface="Times New Roman" charset="0"/>
                      </a:endParaRPr>
                    </a:p>
                  </a:txBody>
                  <a:tcPr marL="68580" marR="68580" marT="0" marB="0"/>
                </a:tc>
              </a:tr>
              <a:tr h="1102312">
                <a:tc>
                  <a:txBody>
                    <a:bodyPr/>
                    <a:lstStyle/>
                    <a:p>
                      <a:pPr>
                        <a:spcAft>
                          <a:spcPts val="0"/>
                        </a:spcAft>
                      </a:pPr>
                      <a:r>
                        <a:rPr lang="fi-FI" sz="1000">
                          <a:effectLst/>
                        </a:rPr>
                        <a:t>T11 tarjota oppilaalle tilaisuuksia tuottaa kertovia, kuvaavia, ohjaavia ja erityisesti pohtivia ja kantaa ottavia tekstejä, myös monimediaisissa ympäristöissä, ja auttaa oppilasta valitsemaan kuhunkin tekstilajiin ja tilanteeseen sopivia ilmaisutapoja</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fi-FI" sz="1000">
                          <a:effectLst/>
                        </a:rPr>
                        <a:t>S3</a:t>
                      </a:r>
                      <a:endParaRPr lang="fi-FI" sz="1200">
                        <a:effectLst/>
                        <a:latin typeface="Calibri" charset="0"/>
                        <a:ea typeface="Calibri" charset="0"/>
                        <a:cs typeface="Times New Roman" charset="0"/>
                      </a:endParaRPr>
                    </a:p>
                  </a:txBody>
                  <a:tcPr marL="68580" marR="68580" marT="0" marB="0"/>
                </a:tc>
                <a:tc>
                  <a:txBody>
                    <a:bodyPr/>
                    <a:lstStyle/>
                    <a:p>
                      <a:pPr>
                        <a:spcAft>
                          <a:spcPts val="0"/>
                        </a:spcAft>
                      </a:pPr>
                      <a:r>
                        <a:rPr lang="en-US" sz="1000">
                          <a:effectLst/>
                        </a:rPr>
                        <a:t>Tekstilajien hallinta</a:t>
                      </a:r>
                      <a:endParaRPr lang="fi-FI" sz="1200">
                        <a:effectLst/>
                        <a:latin typeface="Calibri" charset="0"/>
                        <a:ea typeface="Calibri" charset="0"/>
                        <a:cs typeface="Times New Roman" charset="0"/>
                      </a:endParaRPr>
                    </a:p>
                  </a:txBody>
                  <a:tcPr marL="68580" marR="68580" marT="0" marB="0"/>
                </a:tc>
                <a:tc>
                  <a:txBody>
                    <a:bodyPr/>
                    <a:lstStyle/>
                    <a:p>
                      <a:pPr marL="34290">
                        <a:spcAft>
                          <a:spcPts val="0"/>
                        </a:spcAft>
                      </a:pPr>
                      <a:r>
                        <a:rPr lang="fi-FI" sz="1000" dirty="0">
                          <a:effectLst/>
                        </a:rPr>
                        <a:t>Oppilas osaa ohjatusti tuottaa kertovia, kuvaavia, ohjaavia ja erityisesti pohtivia ja kantaa ottavia tekstejä ja käyttää niille tyypillisiä ilmaisutapoja.</a:t>
                      </a:r>
                      <a:endParaRPr lang="fi-FI" sz="1200" dirty="0">
                        <a:effectLst/>
                      </a:endParaRPr>
                    </a:p>
                    <a:p>
                      <a:pPr>
                        <a:spcAft>
                          <a:spcPts val="0"/>
                        </a:spcAft>
                      </a:pPr>
                      <a:r>
                        <a:rPr lang="fi-FI" sz="1000" dirty="0">
                          <a:effectLst/>
                        </a:rPr>
                        <a:t> </a:t>
                      </a:r>
                      <a:endParaRPr lang="fi-FI" sz="1200" dirty="0">
                        <a:effectLst/>
                      </a:endParaRPr>
                    </a:p>
                    <a:p>
                      <a:pPr>
                        <a:spcAft>
                          <a:spcPts val="0"/>
                        </a:spcAft>
                      </a:pPr>
                      <a:r>
                        <a:rPr lang="fi-FI" sz="1000" dirty="0">
                          <a:effectLst/>
                        </a:rPr>
                        <a:t> </a:t>
                      </a:r>
                      <a:endParaRPr lang="fi-FI" sz="1200" dirty="0">
                        <a:effectLst/>
                        <a:latin typeface="Calibri" charset="0"/>
                        <a:ea typeface="Calibri" charset="0"/>
                        <a:cs typeface="Times New Roman" charset="0"/>
                      </a:endParaRPr>
                    </a:p>
                  </a:txBody>
                  <a:tcPr marL="68580" marR="68580" marT="0" marB="0"/>
                </a:tc>
              </a:tr>
            </a:tbl>
          </a:graphicData>
        </a:graphic>
      </p:graphicFrame>
    </p:spTree>
    <p:extLst>
      <p:ext uri="{BB962C8B-B14F-4D97-AF65-F5344CB8AC3E}">
        <p14:creationId xmlns:p14="http://schemas.microsoft.com/office/powerpoint/2010/main" val="5321944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84840"/>
            <a:ext cx="10613813" cy="6773159"/>
          </a:xfrm>
        </p:spPr>
        <p:txBody>
          <a:bodyPr>
            <a:normAutofit fontScale="85000" lnSpcReduction="20000"/>
          </a:bodyPr>
          <a:lstStyle/>
          <a:p>
            <a:pPr marL="0" indent="0">
              <a:buNone/>
            </a:pPr>
            <a:r>
              <a:rPr lang="fi-FI" sz="3100" b="1" dirty="0" smtClean="0"/>
              <a:t>1</a:t>
            </a:r>
            <a:r>
              <a:rPr lang="fi-FI" sz="3100" b="1" dirty="0"/>
              <a:t>. </a:t>
            </a:r>
            <a:r>
              <a:rPr lang="fi-FI" sz="3100" b="1" dirty="0" smtClean="0"/>
              <a:t>luokka</a:t>
            </a:r>
            <a:endParaRPr lang="fi-FI" sz="3100" dirty="0"/>
          </a:p>
          <a:p>
            <a:r>
              <a:rPr lang="fi-FI" b="1" dirty="0"/>
              <a:t>T1. </a:t>
            </a:r>
            <a:r>
              <a:rPr lang="fi-FI" dirty="0"/>
              <a:t>Tutustutaan erilaisiin vuorovaikutustilanteisiin ja opetellaan toimimaan niissä.</a:t>
            </a:r>
          </a:p>
          <a:p>
            <a:r>
              <a:rPr lang="fi-FI" b="1" dirty="0"/>
              <a:t>S1. </a:t>
            </a:r>
            <a:r>
              <a:rPr lang="fi-FI" dirty="0"/>
              <a:t>Harjoitellaan kuuntelemista, kysymistä, vastaamista ja kertomista. Harjoitellaan työskentelyä pareittain ja ryhmissä.  </a:t>
            </a:r>
          </a:p>
          <a:p>
            <a:pPr marL="0" indent="0">
              <a:buNone/>
            </a:pPr>
            <a:r>
              <a:rPr lang="fi-FI" b="1" dirty="0" smtClean="0"/>
              <a:t>		L1</a:t>
            </a:r>
            <a:r>
              <a:rPr lang="fi-FI" b="1" dirty="0"/>
              <a:t>, L2, L3	</a:t>
            </a:r>
            <a:endParaRPr lang="fi-FI" dirty="0"/>
          </a:p>
          <a:p>
            <a:r>
              <a:rPr lang="fi-FI" b="1" dirty="0"/>
              <a:t>T2. </a:t>
            </a:r>
            <a:r>
              <a:rPr lang="fi-FI" dirty="0"/>
              <a:t>Tutustutaan ryhmätyöskentelyyn. Omaksutaan vuorovaikutustaitoja ja ryhmätyötaitoja. </a:t>
            </a:r>
          </a:p>
          <a:p>
            <a:r>
              <a:rPr lang="fi-FI" b="1" dirty="0"/>
              <a:t>S1. </a:t>
            </a:r>
            <a:r>
              <a:rPr lang="fi-FI" dirty="0"/>
              <a:t>Harjoitellaan erilaisten tekstien kuuntelemista. Kehitetään kieltä ja mielikuvista tutustumalla lastenkirjallisuuteen, satuihin, kertomuksiin, loruihin ja peleihin erilaisia menetelmiä hyödyntäen. Opetellaan keskustelemaan luetusta. Harjoitellaan vuorovaikutustaitoja draamatyöskentelyn </a:t>
            </a:r>
            <a:r>
              <a:rPr lang="fi-FI" dirty="0" smtClean="0"/>
              <a:t>avulla.</a:t>
            </a:r>
          </a:p>
          <a:p>
            <a:pPr marL="0" indent="0">
              <a:buNone/>
            </a:pPr>
            <a:r>
              <a:rPr lang="fi-FI" b="1" dirty="0" smtClean="0"/>
              <a:t>		L1</a:t>
            </a:r>
            <a:r>
              <a:rPr lang="fi-FI" b="1" dirty="0"/>
              <a:t>, L2, L5, L7</a:t>
            </a:r>
            <a:endParaRPr lang="fi-FI" dirty="0"/>
          </a:p>
          <a:p>
            <a:r>
              <a:rPr lang="fi-FI" dirty="0"/>
              <a:t> </a:t>
            </a:r>
            <a:r>
              <a:rPr lang="fi-FI" b="1" dirty="0" smtClean="0"/>
              <a:t>T3</a:t>
            </a:r>
            <a:r>
              <a:rPr lang="fi-FI" b="1" dirty="0"/>
              <a:t>. </a:t>
            </a:r>
            <a:r>
              <a:rPr lang="fi-FI" dirty="0"/>
              <a:t>Harjoitellaan kokonaisvaltaista itseilmaisua. </a:t>
            </a:r>
          </a:p>
          <a:p>
            <a:r>
              <a:rPr lang="fi-FI" b="1" dirty="0"/>
              <a:t>S1. </a:t>
            </a:r>
            <a:r>
              <a:rPr lang="fi-FI" dirty="0"/>
              <a:t>Tehdään erilaisia vuorovaikutusharjoituksia. </a:t>
            </a:r>
          </a:p>
          <a:p>
            <a:pPr marL="0" indent="0">
              <a:buNone/>
            </a:pPr>
            <a:r>
              <a:rPr lang="fi-FI" b="1" dirty="0" smtClean="0"/>
              <a:t>		L1</a:t>
            </a:r>
            <a:r>
              <a:rPr lang="fi-FI" b="1" dirty="0"/>
              <a:t>, L2, </a:t>
            </a:r>
            <a:r>
              <a:rPr lang="fi-FI" b="1" dirty="0" smtClean="0"/>
              <a:t>L7</a:t>
            </a:r>
            <a:endParaRPr lang="fi-FI" dirty="0"/>
          </a:p>
          <a:p>
            <a:r>
              <a:rPr lang="fi-FI" b="1" dirty="0"/>
              <a:t>T4. </a:t>
            </a:r>
            <a:r>
              <a:rPr lang="fi-FI" dirty="0"/>
              <a:t>Tutustutaan erilaisiin viestintätapoihin.</a:t>
            </a:r>
          </a:p>
          <a:p>
            <a:r>
              <a:rPr lang="fi-FI" b="1" dirty="0"/>
              <a:t>S1. </a:t>
            </a:r>
            <a:r>
              <a:rPr lang="fi-FI" dirty="0"/>
              <a:t>Havainnoidaan erilaisia viestintätapoja.</a:t>
            </a:r>
          </a:p>
          <a:p>
            <a:pPr marL="0" indent="0">
              <a:buNone/>
            </a:pPr>
            <a:r>
              <a:rPr lang="fi-FI" b="1" dirty="0" smtClean="0"/>
              <a:t>		L1</a:t>
            </a:r>
            <a:r>
              <a:rPr lang="fi-FI" b="1" dirty="0"/>
              <a:t>, L2, L7</a:t>
            </a:r>
            <a:endParaRPr lang="fi-FI" dirty="0"/>
          </a:p>
          <a:p>
            <a:endParaRPr lang="fi-FI" dirty="0"/>
          </a:p>
        </p:txBody>
      </p:sp>
    </p:spTree>
    <p:extLst>
      <p:ext uri="{BB962C8B-B14F-4D97-AF65-F5344CB8AC3E}">
        <p14:creationId xmlns:p14="http://schemas.microsoft.com/office/powerpoint/2010/main" val="100179800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extLst>
              <p:ext uri="{D42A27DB-BD31-4B8C-83A1-F6EECF244321}">
                <p14:modId xmlns:p14="http://schemas.microsoft.com/office/powerpoint/2010/main" val="188384786"/>
              </p:ext>
            </p:extLst>
          </p:nvPr>
        </p:nvGraphicFramePr>
        <p:xfrm>
          <a:off x="984738" y="187569"/>
          <a:ext cx="10961076" cy="6725554"/>
        </p:xfrm>
        <a:graphic>
          <a:graphicData uri="http://schemas.openxmlformats.org/drawingml/2006/table">
            <a:tbl>
              <a:tblPr firstRow="1" firstCol="1" bandRow="1" bandCol="1">
                <a:tableStyleId>{5C22544A-7EE6-4342-B048-85BDC9FD1C3A}</a:tableStyleId>
              </a:tblPr>
              <a:tblGrid>
                <a:gridCol w="2721606"/>
                <a:gridCol w="2746490"/>
                <a:gridCol w="2746490"/>
                <a:gridCol w="2746490"/>
              </a:tblGrid>
              <a:tr h="1994670">
                <a:tc>
                  <a:txBody>
                    <a:bodyPr/>
                    <a:lstStyle/>
                    <a:p>
                      <a:pPr>
                        <a:spcAft>
                          <a:spcPts val="0"/>
                        </a:spcAft>
                      </a:pPr>
                      <a:r>
                        <a:rPr lang="fi-FI" sz="1400" dirty="0">
                          <a:effectLst/>
                        </a:rPr>
                        <a:t>T12 ohjata oppilasta vahvistamaan tekstin tuottamisen prosesseja, tarjota oppilaalle tilaisuuksia tuottaa tekstiä yhdessä muiden kanssa sekä rohkaista oppilasta vahvistamaan taitoa antaa ja ottaa vastaan palautetta sekä arvioida itseään tekstin tuottajana</a:t>
                      </a:r>
                      <a:endParaRPr lang="fi-FI" sz="1400" dirty="0">
                        <a:effectLst/>
                        <a:latin typeface="Calibri" charset="0"/>
                        <a:ea typeface="Calibri" charset="0"/>
                        <a:cs typeface="Times New Roman" charset="0"/>
                      </a:endParaRPr>
                    </a:p>
                  </a:txBody>
                  <a:tcPr marL="47772" marR="47772" marT="0" marB="0"/>
                </a:tc>
                <a:tc>
                  <a:txBody>
                    <a:bodyPr/>
                    <a:lstStyle/>
                    <a:p>
                      <a:pPr>
                        <a:spcAft>
                          <a:spcPts val="0"/>
                        </a:spcAft>
                      </a:pPr>
                      <a:r>
                        <a:rPr lang="fi-FI" sz="1600" dirty="0">
                          <a:effectLst/>
                        </a:rPr>
                        <a:t>S3</a:t>
                      </a:r>
                      <a:endParaRPr lang="fi-FI" sz="1600" dirty="0">
                        <a:effectLst/>
                        <a:latin typeface="Calibri" charset="0"/>
                        <a:ea typeface="Calibri" charset="0"/>
                        <a:cs typeface="Times New Roman" charset="0"/>
                      </a:endParaRPr>
                    </a:p>
                  </a:txBody>
                  <a:tcPr marL="47772" marR="47772" marT="0" marB="0"/>
                </a:tc>
                <a:tc>
                  <a:txBody>
                    <a:bodyPr/>
                    <a:lstStyle/>
                    <a:p>
                      <a:pPr>
                        <a:spcAft>
                          <a:spcPts val="0"/>
                        </a:spcAft>
                      </a:pPr>
                      <a:r>
                        <a:rPr lang="en-US" sz="1400" dirty="0" err="1">
                          <a:effectLst/>
                        </a:rPr>
                        <a:t>Tekstien</a:t>
                      </a:r>
                      <a:r>
                        <a:rPr lang="en-US" sz="1400" dirty="0">
                          <a:effectLst/>
                        </a:rPr>
                        <a:t> </a:t>
                      </a:r>
                      <a:r>
                        <a:rPr lang="en-US" sz="1400" dirty="0" err="1">
                          <a:effectLst/>
                        </a:rPr>
                        <a:t>tuottamisen</a:t>
                      </a:r>
                      <a:r>
                        <a:rPr lang="en-US" sz="1400" dirty="0">
                          <a:effectLst/>
                        </a:rPr>
                        <a:t> </a:t>
                      </a:r>
                      <a:r>
                        <a:rPr lang="en-US" sz="1400" dirty="0" err="1">
                          <a:effectLst/>
                        </a:rPr>
                        <a:t>prosessien</a:t>
                      </a:r>
                      <a:r>
                        <a:rPr lang="en-US" sz="1400" dirty="0">
                          <a:effectLst/>
                        </a:rPr>
                        <a:t> </a:t>
                      </a:r>
                      <a:r>
                        <a:rPr lang="en-US" sz="1400" dirty="0" err="1">
                          <a:effectLst/>
                        </a:rPr>
                        <a:t>hallinta</a:t>
                      </a:r>
                      <a:r>
                        <a:rPr lang="en-US" sz="1400" dirty="0">
                          <a:effectLst/>
                        </a:rPr>
                        <a:t> </a:t>
                      </a:r>
                      <a:endParaRPr lang="fi-FI" sz="1400" dirty="0">
                        <a:effectLst/>
                        <a:latin typeface="Calibri" charset="0"/>
                        <a:ea typeface="Calibri" charset="0"/>
                        <a:cs typeface="Times New Roman" charset="0"/>
                      </a:endParaRPr>
                    </a:p>
                  </a:txBody>
                  <a:tcPr marL="47772" marR="47772" marT="0" marB="0"/>
                </a:tc>
                <a:tc>
                  <a:txBody>
                    <a:bodyPr/>
                    <a:lstStyle/>
                    <a:p>
                      <a:pPr>
                        <a:spcAft>
                          <a:spcPts val="0"/>
                        </a:spcAft>
                      </a:pPr>
                      <a:r>
                        <a:rPr lang="fi-FI" sz="1400">
                          <a:effectLst/>
                        </a:rPr>
                        <a:t>Oppilas osaa nimetä tekstien tuottamisen prosessin vaiheita ja osaa työskennellä niiden mukaisesti sekä yksin että ryhmässä. </a:t>
                      </a:r>
                    </a:p>
                    <a:p>
                      <a:pPr>
                        <a:spcAft>
                          <a:spcPts val="0"/>
                        </a:spcAft>
                      </a:pPr>
                      <a:r>
                        <a:rPr lang="fi-FI" sz="1400">
                          <a:effectLst/>
                        </a:rPr>
                        <a:t>Oppilas antaa ja vastaanottaa palautetta teksteistä ja osaa arvioida omia tekstintuottamisen taitojaan ja nimetä niiden kehittämiskohteita.</a:t>
                      </a:r>
                      <a:endParaRPr lang="fi-FI" sz="1400">
                        <a:effectLst/>
                        <a:latin typeface="Calibri" charset="0"/>
                        <a:ea typeface="Calibri" charset="0"/>
                        <a:cs typeface="Times New Roman" charset="0"/>
                      </a:endParaRPr>
                    </a:p>
                  </a:txBody>
                  <a:tcPr marL="47772" marR="47772" marT="0" marB="0"/>
                </a:tc>
              </a:tr>
              <a:tr h="1994670">
                <a:tc>
                  <a:txBody>
                    <a:bodyPr/>
                    <a:lstStyle/>
                    <a:p>
                      <a:pPr>
                        <a:spcAft>
                          <a:spcPts val="0"/>
                        </a:spcAft>
                      </a:pPr>
                      <a:r>
                        <a:rPr lang="fi-FI" sz="1400" dirty="0">
                          <a:effectLst/>
                        </a:rPr>
                        <a:t>T13 ohjata oppilasta edistämään kirjoittamisen sujuvoittamista ja vahvistamaan tieto- ja viestintäteknologian käyttötaitoa tekstien tuottamisessa, syventämään ymmärrystään kirjoittamisesta viestintänä ja vahvistamaan yleiskielen hallintaa antamalla tietoa kirjoitetun kielen konventioista </a:t>
                      </a:r>
                      <a:endParaRPr lang="fi-FI" sz="1400" dirty="0">
                        <a:effectLst/>
                        <a:latin typeface="Calibri" charset="0"/>
                        <a:ea typeface="Calibri" charset="0"/>
                        <a:cs typeface="Times New Roman" charset="0"/>
                      </a:endParaRPr>
                    </a:p>
                  </a:txBody>
                  <a:tcPr marL="47772" marR="47772" marT="0" marB="0"/>
                </a:tc>
                <a:tc>
                  <a:txBody>
                    <a:bodyPr/>
                    <a:lstStyle/>
                    <a:p>
                      <a:pPr>
                        <a:spcAft>
                          <a:spcPts val="0"/>
                        </a:spcAft>
                      </a:pPr>
                      <a:r>
                        <a:rPr lang="fi-FI" sz="1600" dirty="0">
                          <a:effectLst/>
                        </a:rPr>
                        <a:t>S3</a:t>
                      </a:r>
                      <a:endParaRPr lang="fi-FI" sz="1600" dirty="0">
                        <a:effectLst/>
                        <a:latin typeface="Calibri" charset="0"/>
                        <a:ea typeface="Calibri" charset="0"/>
                        <a:cs typeface="Times New Roman" charset="0"/>
                      </a:endParaRPr>
                    </a:p>
                  </a:txBody>
                  <a:tcPr marL="47772" marR="47772" marT="0" marB="0"/>
                </a:tc>
                <a:tc>
                  <a:txBody>
                    <a:bodyPr/>
                    <a:lstStyle/>
                    <a:p>
                      <a:pPr>
                        <a:spcAft>
                          <a:spcPts val="0"/>
                        </a:spcAft>
                      </a:pPr>
                      <a:r>
                        <a:rPr lang="fi-FI" sz="1400" dirty="0">
                          <a:effectLst/>
                        </a:rPr>
                        <a:t>Kirjoitetun kielen konventioiden hallinta ja kirjoitustaito</a:t>
                      </a:r>
                      <a:endParaRPr lang="fi-FI" sz="1400" dirty="0">
                        <a:effectLst/>
                        <a:latin typeface="Calibri" charset="0"/>
                        <a:ea typeface="Calibri" charset="0"/>
                        <a:cs typeface="Times New Roman" charset="0"/>
                      </a:endParaRPr>
                    </a:p>
                  </a:txBody>
                  <a:tcPr marL="47772" marR="47772" marT="0" marB="0"/>
                </a:tc>
                <a:tc>
                  <a:txBody>
                    <a:bodyPr/>
                    <a:lstStyle/>
                    <a:p>
                      <a:pPr>
                        <a:spcAft>
                          <a:spcPts val="0"/>
                        </a:spcAft>
                      </a:pPr>
                      <a:r>
                        <a:rPr lang="fi-FI" sz="1400" dirty="0">
                          <a:effectLst/>
                        </a:rPr>
                        <a:t>Oppilas tuntee kirjoitettujen tekstien perusrakenteita ja kirjoitetun yleiskielen piirteitä ja osaa hyödyntää tietoa tekstejä kirjoittaessaan ja muokatessaan. Oppilas kirjoittaa sujuvasti käsin ja tieto- ja viestintäteknologiaa hyödyntäen.</a:t>
                      </a:r>
                      <a:endParaRPr lang="fi-FI" sz="1400" dirty="0">
                        <a:effectLst/>
                        <a:latin typeface="Calibri" charset="0"/>
                        <a:ea typeface="Calibri" charset="0"/>
                        <a:cs typeface="Times New Roman" charset="0"/>
                      </a:endParaRPr>
                    </a:p>
                  </a:txBody>
                  <a:tcPr marL="47772" marR="47772" marT="0" marB="0"/>
                </a:tc>
              </a:tr>
              <a:tr h="2458354">
                <a:tc>
                  <a:txBody>
                    <a:bodyPr/>
                    <a:lstStyle/>
                    <a:p>
                      <a:pPr>
                        <a:spcAft>
                          <a:spcPts val="0"/>
                        </a:spcAft>
                      </a:pPr>
                      <a:r>
                        <a:rPr lang="fi-FI" sz="1400" dirty="0">
                          <a:effectLst/>
                        </a:rPr>
                        <a:t>T14 harjaannuttaa oppilasta vahvistamaan tiedon hallinnan ja käyttämisen taitoja ja monipuolistamaan lähteiden käyttöä ja viittaustapojen hallintaa omassa tekstissä sekä opastaa oppilasta toimimaan eettisesti verkossa yksityisyyttä ja tekijänoikeuksia kunnioittaen.</a:t>
                      </a:r>
                      <a:endParaRPr lang="fi-FI" sz="1400" dirty="0">
                        <a:effectLst/>
                        <a:latin typeface="Calibri" charset="0"/>
                        <a:ea typeface="Calibri" charset="0"/>
                        <a:cs typeface="Times New Roman" charset="0"/>
                      </a:endParaRPr>
                    </a:p>
                  </a:txBody>
                  <a:tcPr marL="47772" marR="47772" marT="0" marB="0"/>
                </a:tc>
                <a:tc>
                  <a:txBody>
                    <a:bodyPr/>
                    <a:lstStyle/>
                    <a:p>
                      <a:pPr>
                        <a:spcAft>
                          <a:spcPts val="0"/>
                        </a:spcAft>
                      </a:pPr>
                      <a:r>
                        <a:rPr lang="fi-FI" sz="1600" dirty="0">
                          <a:effectLst/>
                        </a:rPr>
                        <a:t>S3</a:t>
                      </a:r>
                      <a:endParaRPr lang="fi-FI" sz="1600" dirty="0">
                        <a:effectLst/>
                        <a:latin typeface="Calibri" charset="0"/>
                        <a:ea typeface="Calibri" charset="0"/>
                        <a:cs typeface="Times New Roman" charset="0"/>
                      </a:endParaRPr>
                    </a:p>
                  </a:txBody>
                  <a:tcPr marL="47772" marR="47772" marT="0" marB="0"/>
                </a:tc>
                <a:tc>
                  <a:txBody>
                    <a:bodyPr/>
                    <a:lstStyle/>
                    <a:p>
                      <a:pPr>
                        <a:spcAft>
                          <a:spcPts val="0"/>
                        </a:spcAft>
                      </a:pPr>
                      <a:r>
                        <a:rPr lang="fi-FI" sz="1400">
                          <a:effectLst/>
                        </a:rPr>
                        <a:t>Tiedon esittäminen, hallinta ja eettinen viestintä</a:t>
                      </a:r>
                      <a:endParaRPr lang="fi-FI" sz="1400">
                        <a:effectLst/>
                        <a:latin typeface="Calibri" charset="0"/>
                        <a:ea typeface="Calibri" charset="0"/>
                        <a:cs typeface="Times New Roman" charset="0"/>
                      </a:endParaRPr>
                    </a:p>
                  </a:txBody>
                  <a:tcPr marL="47772" marR="47772" marT="0" marB="0"/>
                </a:tc>
                <a:tc>
                  <a:txBody>
                    <a:bodyPr/>
                    <a:lstStyle/>
                    <a:p>
                      <a:pPr marL="34290">
                        <a:spcAft>
                          <a:spcPts val="0"/>
                        </a:spcAft>
                      </a:pPr>
                      <a:r>
                        <a:rPr lang="fi-FI" sz="1400" dirty="0">
                          <a:effectLst/>
                        </a:rPr>
                        <a:t>Oppilas osaa käyttää omissa teksteissään muualta hankittua tietoa. </a:t>
                      </a:r>
                    </a:p>
                    <a:p>
                      <a:pPr marL="34290">
                        <a:spcAft>
                          <a:spcPts val="0"/>
                        </a:spcAft>
                      </a:pPr>
                      <a:r>
                        <a:rPr lang="fi-FI" sz="1400" dirty="0">
                          <a:effectLst/>
                        </a:rPr>
                        <a:t>Oppilas osaa tehdä muistiinpanoja, tiivistää hankkimaansa tietoa ja käyttää lähteitä omassa tekstissään.</a:t>
                      </a:r>
                    </a:p>
                    <a:p>
                      <a:pPr marL="34290">
                        <a:spcAft>
                          <a:spcPts val="0"/>
                        </a:spcAft>
                      </a:pPr>
                      <a:r>
                        <a:rPr lang="fi-FI" sz="1400" dirty="0">
                          <a:effectLst/>
                        </a:rPr>
                        <a:t>Oppilas noudattaa tekijänoikeuksia ja osaa merkitä lähteet.</a:t>
                      </a:r>
                      <a:endParaRPr lang="fi-FI" sz="1400" dirty="0">
                        <a:effectLst/>
                        <a:latin typeface="Calibri" charset="0"/>
                        <a:ea typeface="Calibri" charset="0"/>
                        <a:cs typeface="Times New Roman" charset="0"/>
                      </a:endParaRPr>
                    </a:p>
                  </a:txBody>
                  <a:tcPr marL="47772" marR="47772" marT="0" marB="0"/>
                </a:tc>
              </a:tr>
            </a:tbl>
          </a:graphicData>
        </a:graphic>
      </p:graphicFrame>
      <p:sp>
        <p:nvSpPr>
          <p:cNvPr id="5"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fi-FI"/>
          </a:p>
        </p:txBody>
      </p:sp>
    </p:spTree>
    <p:extLst>
      <p:ext uri="{BB962C8B-B14F-4D97-AF65-F5344CB8AC3E}">
        <p14:creationId xmlns:p14="http://schemas.microsoft.com/office/powerpoint/2010/main" val="2602839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isällön paikkamerkki 3"/>
          <p:cNvGraphicFramePr>
            <a:graphicFrameLocks noGrp="1"/>
          </p:cNvGraphicFramePr>
          <p:nvPr>
            <p:ph idx="1"/>
            <p:extLst>
              <p:ext uri="{D42A27DB-BD31-4B8C-83A1-F6EECF244321}">
                <p14:modId xmlns:p14="http://schemas.microsoft.com/office/powerpoint/2010/main" val="986020179"/>
              </p:ext>
            </p:extLst>
          </p:nvPr>
        </p:nvGraphicFramePr>
        <p:xfrm>
          <a:off x="187569" y="18424"/>
          <a:ext cx="12004432" cy="6803402"/>
        </p:xfrm>
        <a:graphic>
          <a:graphicData uri="http://schemas.openxmlformats.org/drawingml/2006/table">
            <a:tbl>
              <a:tblPr firstRow="1" firstCol="1" bandRow="1" bandCol="1">
                <a:tableStyleId>{5C22544A-7EE6-4342-B048-85BDC9FD1C3A}</a:tableStyleId>
              </a:tblPr>
              <a:tblGrid>
                <a:gridCol w="2971060"/>
                <a:gridCol w="2971060"/>
                <a:gridCol w="2971060"/>
                <a:gridCol w="3091252"/>
              </a:tblGrid>
              <a:tr h="420691">
                <a:tc>
                  <a:txBody>
                    <a:bodyPr/>
                    <a:lstStyle/>
                    <a:p>
                      <a:pPr>
                        <a:spcAft>
                          <a:spcPts val="0"/>
                        </a:spcAft>
                      </a:pPr>
                      <a:r>
                        <a:rPr lang="fi-FI" sz="1400" dirty="0">
                          <a:effectLst/>
                        </a:rPr>
                        <a:t>Kielen, kirjallisuuden ja kulttuurin ymmärtäminen</a:t>
                      </a:r>
                      <a:endParaRPr lang="fi-FI" sz="1400" dirty="0">
                        <a:effectLst/>
                        <a:latin typeface="Calibri" charset="0"/>
                        <a:ea typeface="Calibri" charset="0"/>
                        <a:cs typeface="Times New Roman" charset="0"/>
                      </a:endParaRPr>
                    </a:p>
                  </a:txBody>
                  <a:tcPr marL="68580" marR="68580" marT="0" marB="0"/>
                </a:tc>
                <a:tc>
                  <a:txBody>
                    <a:bodyPr/>
                    <a:lstStyle/>
                    <a:p>
                      <a:pPr>
                        <a:spcAft>
                          <a:spcPts val="0"/>
                        </a:spcAft>
                      </a:pPr>
                      <a:r>
                        <a:rPr lang="fi-FI" sz="1400" dirty="0">
                          <a:effectLst/>
                        </a:rPr>
                        <a:t> </a:t>
                      </a:r>
                      <a:endParaRPr lang="fi-FI" sz="1400" dirty="0">
                        <a:effectLst/>
                        <a:latin typeface="Calibri" charset="0"/>
                        <a:ea typeface="Calibri" charset="0"/>
                        <a:cs typeface="Times New Roman" charset="0"/>
                      </a:endParaRPr>
                    </a:p>
                  </a:txBody>
                  <a:tcPr marL="68580" marR="68580" marT="0" marB="0"/>
                </a:tc>
                <a:tc>
                  <a:txBody>
                    <a:bodyPr/>
                    <a:lstStyle/>
                    <a:p>
                      <a:pPr>
                        <a:spcAft>
                          <a:spcPts val="0"/>
                        </a:spcAft>
                      </a:pPr>
                      <a:r>
                        <a:rPr lang="fi-FI" sz="1400">
                          <a:effectLst/>
                        </a:rPr>
                        <a:t> </a:t>
                      </a:r>
                      <a:endParaRPr lang="fi-FI" sz="1400">
                        <a:effectLst/>
                        <a:latin typeface="Calibri" charset="0"/>
                        <a:ea typeface="Calibri" charset="0"/>
                        <a:cs typeface="Times New Roman" charset="0"/>
                      </a:endParaRPr>
                    </a:p>
                  </a:txBody>
                  <a:tcPr marL="68580" marR="68580" marT="0" marB="0"/>
                </a:tc>
                <a:tc>
                  <a:txBody>
                    <a:bodyPr/>
                    <a:lstStyle/>
                    <a:p>
                      <a:pPr marL="34290">
                        <a:spcAft>
                          <a:spcPts val="0"/>
                        </a:spcAft>
                      </a:pPr>
                      <a:r>
                        <a:rPr lang="fi-FI" sz="1400">
                          <a:effectLst/>
                        </a:rPr>
                        <a:t> </a:t>
                      </a:r>
                      <a:endParaRPr lang="fi-FI" sz="1400">
                        <a:effectLst/>
                        <a:latin typeface="Calibri" charset="0"/>
                        <a:ea typeface="Calibri" charset="0"/>
                        <a:cs typeface="Times New Roman" charset="0"/>
                      </a:endParaRPr>
                    </a:p>
                  </a:txBody>
                  <a:tcPr marL="68580" marR="68580" marT="0" marB="0"/>
                </a:tc>
              </a:tr>
              <a:tr h="1505575">
                <a:tc>
                  <a:txBody>
                    <a:bodyPr/>
                    <a:lstStyle/>
                    <a:p>
                      <a:pPr>
                        <a:spcAft>
                          <a:spcPts val="0"/>
                        </a:spcAft>
                      </a:pPr>
                      <a:r>
                        <a:rPr lang="fi-FI" sz="1400" dirty="0">
                          <a:effectLst/>
                        </a:rPr>
                        <a:t>T15 ohjata oppilasta syventämään kielitietoisuuttaan ja kiinnostumaan kielen ilmiöistä, auttaa oppilasta tunnistamaan kielen rakenteita, eri rekistereitä, tyylipiirteitä ja sävyjä ja ymmärtämään kielellisten valintojen merkityksiä ja seurauksia</a:t>
                      </a:r>
                      <a:endParaRPr lang="fi-FI" sz="1400" dirty="0">
                        <a:effectLst/>
                        <a:latin typeface="Calibri" charset="0"/>
                        <a:ea typeface="Calibri" charset="0"/>
                        <a:cs typeface="Times New Roman" charset="0"/>
                      </a:endParaRPr>
                    </a:p>
                  </a:txBody>
                  <a:tcPr marL="68580" marR="68580" marT="0" marB="0"/>
                </a:tc>
                <a:tc>
                  <a:txBody>
                    <a:bodyPr/>
                    <a:lstStyle/>
                    <a:p>
                      <a:pPr>
                        <a:spcAft>
                          <a:spcPts val="0"/>
                        </a:spcAft>
                      </a:pPr>
                      <a:r>
                        <a:rPr lang="fi-FI" sz="1400" dirty="0">
                          <a:effectLst/>
                        </a:rPr>
                        <a:t>S4</a:t>
                      </a:r>
                      <a:endParaRPr lang="fi-FI" sz="1400" dirty="0">
                        <a:effectLst/>
                        <a:latin typeface="Calibri" charset="0"/>
                        <a:ea typeface="Calibri" charset="0"/>
                        <a:cs typeface="Times New Roman" charset="0"/>
                      </a:endParaRPr>
                    </a:p>
                  </a:txBody>
                  <a:tcPr marL="68580" marR="68580" marT="0" marB="0"/>
                </a:tc>
                <a:tc>
                  <a:txBody>
                    <a:bodyPr/>
                    <a:lstStyle/>
                    <a:p>
                      <a:pPr>
                        <a:spcAft>
                          <a:spcPts val="0"/>
                        </a:spcAft>
                      </a:pPr>
                      <a:r>
                        <a:rPr lang="sv-FI" sz="1400">
                          <a:effectLst/>
                        </a:rPr>
                        <a:t>Kielitietoisuuden kehittyminen</a:t>
                      </a:r>
                      <a:endParaRPr lang="fi-FI" sz="1400">
                        <a:effectLst/>
                        <a:latin typeface="Calibri" charset="0"/>
                        <a:ea typeface="Calibri" charset="0"/>
                        <a:cs typeface="Times New Roman" charset="0"/>
                      </a:endParaRPr>
                    </a:p>
                  </a:txBody>
                  <a:tcPr marL="68580" marR="68580" marT="0" marB="0"/>
                </a:tc>
                <a:tc>
                  <a:txBody>
                    <a:bodyPr/>
                    <a:lstStyle/>
                    <a:p>
                      <a:pPr marL="34290">
                        <a:spcAft>
                          <a:spcPts val="0"/>
                        </a:spcAft>
                      </a:pPr>
                      <a:r>
                        <a:rPr lang="fi-FI" sz="1400">
                          <a:effectLst/>
                        </a:rPr>
                        <a:t>Oppilas osaa kuvailla tekstien  kielellisiä ja tekstuaalisia piirteitä, pohtia niiden merkityksiä ja kuvata eri rekisterien ja tyylien välisiä eroja. </a:t>
                      </a:r>
                    </a:p>
                    <a:p>
                      <a:pPr>
                        <a:spcAft>
                          <a:spcPts val="0"/>
                        </a:spcAft>
                      </a:pPr>
                      <a:r>
                        <a:rPr lang="fi-FI" sz="1400">
                          <a:effectLst/>
                        </a:rPr>
                        <a:t> </a:t>
                      </a:r>
                      <a:endParaRPr lang="fi-FI" sz="1400">
                        <a:effectLst/>
                        <a:latin typeface="Calibri" charset="0"/>
                        <a:ea typeface="Calibri" charset="0"/>
                        <a:cs typeface="Times New Roman" charset="0"/>
                      </a:endParaRPr>
                    </a:p>
                  </a:txBody>
                  <a:tcPr marL="68580" marR="68580" marT="0" marB="0"/>
                </a:tc>
              </a:tr>
              <a:tr h="2524147">
                <a:tc>
                  <a:txBody>
                    <a:bodyPr/>
                    <a:lstStyle/>
                    <a:p>
                      <a:pPr>
                        <a:spcAft>
                          <a:spcPts val="0"/>
                        </a:spcAft>
                      </a:pPr>
                      <a:r>
                        <a:rPr lang="fi-FI" sz="1400">
                          <a:effectLst/>
                        </a:rPr>
                        <a:t>T16 kannustaa oppilasta avartamaan kirjallisuus- ja kulttuurinäkemystään, tutustuttaa häntä kirjallisuuden historiaan ja nykykirjallisuuteen, kirjallisuuden eri lajeihin sekä auttaa häntä pohtimaan kirjallisuuden ja kulttuurin merkitystä omassa elämässään, tarjota oppilaalle mahdollisuuksia luku- ja muiden kulttuurielämysten hankkimiseen ja jakamiseen</a:t>
                      </a:r>
                      <a:endParaRPr lang="fi-FI" sz="1400">
                        <a:effectLst/>
                        <a:latin typeface="Calibri" charset="0"/>
                        <a:ea typeface="Calibri" charset="0"/>
                        <a:cs typeface="Times New Roman" charset="0"/>
                      </a:endParaRPr>
                    </a:p>
                  </a:txBody>
                  <a:tcPr marL="68580" marR="68580" marT="0" marB="0"/>
                </a:tc>
                <a:tc>
                  <a:txBody>
                    <a:bodyPr/>
                    <a:lstStyle/>
                    <a:p>
                      <a:pPr>
                        <a:spcAft>
                          <a:spcPts val="0"/>
                        </a:spcAft>
                      </a:pPr>
                      <a:r>
                        <a:rPr lang="fi-FI" sz="1400" dirty="0">
                          <a:effectLst/>
                        </a:rPr>
                        <a:t>S4</a:t>
                      </a:r>
                      <a:endParaRPr lang="fi-FI" sz="1400" dirty="0">
                        <a:effectLst/>
                        <a:latin typeface="Calibri" charset="0"/>
                        <a:ea typeface="Calibri" charset="0"/>
                        <a:cs typeface="Times New Roman" charset="0"/>
                      </a:endParaRPr>
                    </a:p>
                  </a:txBody>
                  <a:tcPr marL="68580" marR="68580" marT="0" marB="0"/>
                </a:tc>
                <a:tc>
                  <a:txBody>
                    <a:bodyPr/>
                    <a:lstStyle/>
                    <a:p>
                      <a:pPr>
                        <a:spcAft>
                          <a:spcPts val="0"/>
                        </a:spcAft>
                      </a:pPr>
                      <a:r>
                        <a:rPr lang="fi-FI" sz="1400" dirty="0">
                          <a:effectLst/>
                        </a:rPr>
                        <a:t>Kirjallisuuden tuntemuksen, </a:t>
                      </a:r>
                      <a:r>
                        <a:rPr lang="fi-FI" sz="1400" strike="sngStrike" dirty="0">
                          <a:effectLst/>
                        </a:rPr>
                        <a:t> </a:t>
                      </a:r>
                      <a:r>
                        <a:rPr lang="fi-FI" sz="1400" dirty="0">
                          <a:effectLst/>
                        </a:rPr>
                        <a:t>kulttuuritietoisuuden ja lukuharrastuksen kehittyminen </a:t>
                      </a:r>
                      <a:endParaRPr lang="fi-FI" sz="1400" dirty="0">
                        <a:effectLst/>
                        <a:latin typeface="Calibri" charset="0"/>
                        <a:ea typeface="Calibri" charset="0"/>
                        <a:cs typeface="Times New Roman" charset="0"/>
                      </a:endParaRPr>
                    </a:p>
                  </a:txBody>
                  <a:tcPr marL="68580" marR="68580" marT="0" marB="0"/>
                </a:tc>
                <a:tc>
                  <a:txBody>
                    <a:bodyPr/>
                    <a:lstStyle/>
                    <a:p>
                      <a:pPr>
                        <a:spcAft>
                          <a:spcPts val="0"/>
                        </a:spcAft>
                      </a:pPr>
                      <a:r>
                        <a:rPr lang="fi-FI" sz="1400">
                          <a:effectLst/>
                        </a:rPr>
                        <a:t>Oppilas tuntee ja ymmärtää kulttuurin monimuotoisuutta sekä osaa kuvata omia kulttuurikokemuksiaan. Oppilas tuntee kirjallisuuden vaiheita ja suomalaisen kulttuurin juuria.</a:t>
                      </a:r>
                    </a:p>
                    <a:p>
                      <a:pPr>
                        <a:spcAft>
                          <a:spcPts val="0"/>
                        </a:spcAft>
                      </a:pPr>
                      <a:r>
                        <a:rPr lang="fi-FI" sz="1400">
                          <a:effectLst/>
                        </a:rPr>
                        <a:t>Oppilas tuntee kirjallisuuden päälajit ja on lukenut sovitut kirjat.</a:t>
                      </a:r>
                      <a:endParaRPr lang="fi-FI" sz="1400">
                        <a:effectLst/>
                        <a:latin typeface="Calibri" charset="0"/>
                        <a:ea typeface="Calibri" charset="0"/>
                        <a:cs typeface="Times New Roman" charset="0"/>
                      </a:endParaRPr>
                    </a:p>
                  </a:txBody>
                  <a:tcPr marL="68580" marR="68580" marT="0" marB="0"/>
                </a:tc>
              </a:tr>
              <a:tr h="2313801">
                <a:tc>
                  <a:txBody>
                    <a:bodyPr/>
                    <a:lstStyle/>
                    <a:p>
                      <a:pPr>
                        <a:spcAft>
                          <a:spcPts val="0"/>
                        </a:spcAft>
                      </a:pPr>
                      <a:r>
                        <a:rPr lang="fi-FI" sz="1400">
                          <a:effectLst/>
                        </a:rPr>
                        <a:t>T17 ohjata oppilas tutustumaan Suomen kielelliseen ja kulttuuriseen monimuotoisuuteen, suomen kielen taustaan ja piirteisiin ja auttaa oppilasta pohtimaan äidinkielen merkitystä sekä tulemaan tietoiseksi omasta kielellisestä ja kulttuurisesta identiteetistään sekä innostaa oppilasta aktiiviseksi kulttuuritarjonnan käyttäjäksi ja tekijäksi</a:t>
                      </a:r>
                      <a:endParaRPr lang="fi-FI" sz="1400">
                        <a:effectLst/>
                        <a:latin typeface="Calibri" charset="0"/>
                        <a:ea typeface="Calibri" charset="0"/>
                        <a:cs typeface="Times New Roman" charset="0"/>
                      </a:endParaRPr>
                    </a:p>
                  </a:txBody>
                  <a:tcPr marL="68580" marR="68580" marT="0" marB="0"/>
                </a:tc>
                <a:tc>
                  <a:txBody>
                    <a:bodyPr/>
                    <a:lstStyle/>
                    <a:p>
                      <a:pPr>
                        <a:spcAft>
                          <a:spcPts val="0"/>
                        </a:spcAft>
                      </a:pPr>
                      <a:r>
                        <a:rPr lang="fi-FI" sz="1400">
                          <a:effectLst/>
                        </a:rPr>
                        <a:t>S4</a:t>
                      </a:r>
                      <a:endParaRPr lang="fi-FI" sz="1400">
                        <a:effectLst/>
                        <a:latin typeface="Calibri" charset="0"/>
                        <a:ea typeface="Calibri" charset="0"/>
                        <a:cs typeface="Times New Roman" charset="0"/>
                      </a:endParaRPr>
                    </a:p>
                  </a:txBody>
                  <a:tcPr marL="68580" marR="68580" marT="0" marB="0"/>
                </a:tc>
                <a:tc>
                  <a:txBody>
                    <a:bodyPr/>
                    <a:lstStyle/>
                    <a:p>
                      <a:pPr>
                        <a:spcAft>
                          <a:spcPts val="0"/>
                        </a:spcAft>
                      </a:pPr>
                      <a:r>
                        <a:rPr lang="fi-FI" sz="1400" dirty="0">
                          <a:effectLst/>
                        </a:rPr>
                        <a:t>Kielen merkityksen ja aseman hahmottaminen</a:t>
                      </a:r>
                      <a:endParaRPr lang="fi-FI" sz="1400" dirty="0">
                        <a:effectLst/>
                        <a:latin typeface="Calibri" charset="0"/>
                        <a:ea typeface="Calibri" charset="0"/>
                        <a:cs typeface="Times New Roman" charset="0"/>
                      </a:endParaRPr>
                    </a:p>
                  </a:txBody>
                  <a:tcPr marL="68580" marR="68580" marT="0" marB="0"/>
                </a:tc>
                <a:tc>
                  <a:txBody>
                    <a:bodyPr/>
                    <a:lstStyle/>
                    <a:p>
                      <a:pPr>
                        <a:spcAft>
                          <a:spcPts val="0"/>
                        </a:spcAft>
                      </a:pPr>
                      <a:r>
                        <a:rPr lang="fi-FI" sz="1400" dirty="0">
                          <a:effectLst/>
                        </a:rPr>
                        <a:t>Oppilas osaa kuvailla Suomen kielellistä ja kulttuurista monimuotoisuutta.</a:t>
                      </a:r>
                    </a:p>
                    <a:p>
                      <a:pPr>
                        <a:spcAft>
                          <a:spcPts val="0"/>
                        </a:spcAft>
                      </a:pPr>
                      <a:r>
                        <a:rPr lang="fi-FI" sz="1400" dirty="0">
                          <a:effectLst/>
                        </a:rPr>
                        <a:t>Oppilas osaa kuvailla äidinkielten merkitystä ja suomen kielen piirteitä ja asemaa muiden kielten joukossa.</a:t>
                      </a:r>
                    </a:p>
                    <a:p>
                      <a:pPr>
                        <a:spcAft>
                          <a:spcPts val="0"/>
                        </a:spcAft>
                      </a:pPr>
                      <a:r>
                        <a:rPr lang="fi-FI" sz="1400" dirty="0">
                          <a:effectLst/>
                        </a:rPr>
                        <a:t> </a:t>
                      </a:r>
                      <a:endParaRPr lang="fi-FI" sz="1400" dirty="0">
                        <a:effectLst/>
                        <a:latin typeface="Calibri" charset="0"/>
                        <a:ea typeface="Calibri" charset="0"/>
                        <a:cs typeface="Times New Roman" charset="0"/>
                      </a:endParaRPr>
                    </a:p>
                  </a:txBody>
                  <a:tcPr marL="68580" marR="68580" marT="0" marB="0"/>
                </a:tc>
              </a:tr>
            </a:tbl>
          </a:graphicData>
        </a:graphic>
      </p:graphicFrame>
    </p:spTree>
    <p:extLst>
      <p:ext uri="{BB962C8B-B14F-4D97-AF65-F5344CB8AC3E}">
        <p14:creationId xmlns:p14="http://schemas.microsoft.com/office/powerpoint/2010/main" val="10456411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Lähteet:</a:t>
            </a:r>
            <a:endParaRPr lang="fi-FI" dirty="0"/>
          </a:p>
        </p:txBody>
      </p:sp>
      <p:sp>
        <p:nvSpPr>
          <p:cNvPr id="3" name="Sisällön paikkamerkki 2"/>
          <p:cNvSpPr>
            <a:spLocks noGrp="1"/>
          </p:cNvSpPr>
          <p:nvPr>
            <p:ph idx="1"/>
          </p:nvPr>
        </p:nvSpPr>
        <p:spPr/>
        <p:txBody>
          <a:bodyPr>
            <a:normAutofit fontScale="92500" lnSpcReduction="10000"/>
          </a:bodyPr>
          <a:lstStyle/>
          <a:p>
            <a:r>
              <a:rPr lang="fi-FI" dirty="0"/>
              <a:t>Luukkainen, Olli. Muuttuva opettajuus. </a:t>
            </a:r>
            <a:r>
              <a:rPr lang="fi-FI" dirty="0" err="1"/>
              <a:t>Yhtenäisen</a:t>
            </a:r>
            <a:r>
              <a:rPr lang="fi-FI" dirty="0"/>
              <a:t> peruskoulun menestystarina. Toim. Kauko </a:t>
            </a:r>
            <a:r>
              <a:rPr lang="fi-FI" dirty="0" err="1"/>
              <a:t>Hämäläinen</a:t>
            </a:r>
            <a:r>
              <a:rPr lang="fi-FI" dirty="0"/>
              <a:t>, Aslak </a:t>
            </a:r>
            <a:r>
              <a:rPr lang="fi-FI" dirty="0" err="1"/>
              <a:t>Lindström</a:t>
            </a:r>
            <a:r>
              <a:rPr lang="fi-FI" dirty="0"/>
              <a:t> ja Jorma Puhakka. Yliopistopaino 2006. </a:t>
            </a:r>
            <a:endParaRPr lang="fi-FI" dirty="0" smtClean="0"/>
          </a:p>
          <a:p>
            <a:r>
              <a:rPr lang="fi-FI" dirty="0">
                <a:hlinkClick r:id="rId2"/>
              </a:rPr>
              <a:t>http://</a:t>
            </a:r>
            <a:r>
              <a:rPr lang="fi-FI" dirty="0" smtClean="0">
                <a:hlinkClick r:id="rId2"/>
              </a:rPr>
              <a:t>www.ops2016.fi/ops2016/aineistot/Opettajuus_muutoksessa_Ulla_Ilomaki_Keisala.pdf</a:t>
            </a:r>
            <a:endParaRPr lang="fi-FI" dirty="0" smtClean="0"/>
          </a:p>
          <a:p>
            <a:r>
              <a:rPr lang="fi-FI" dirty="0">
                <a:hlinkClick r:id="rId3"/>
              </a:rPr>
              <a:t>http://</a:t>
            </a:r>
            <a:r>
              <a:rPr lang="fi-FI" dirty="0" smtClean="0">
                <a:hlinkClick r:id="rId3"/>
              </a:rPr>
              <a:t>www.oph.fi/ops2016</a:t>
            </a:r>
            <a:endParaRPr lang="fi-FI" dirty="0" smtClean="0"/>
          </a:p>
          <a:p>
            <a:r>
              <a:rPr lang="fi-FI" dirty="0"/>
              <a:t>Niemi, Hannele. Rinnakkaiskoulujen puurtajista koko </a:t>
            </a:r>
            <a:r>
              <a:rPr lang="fi-FI" dirty="0" err="1"/>
              <a:t>ikäluokan</a:t>
            </a:r>
            <a:r>
              <a:rPr lang="fi-FI" dirty="0"/>
              <a:t> opettajiksi. </a:t>
            </a:r>
            <a:r>
              <a:rPr lang="fi-FI" dirty="0" err="1"/>
              <a:t>Yhtenäisen</a:t>
            </a:r>
            <a:r>
              <a:rPr lang="fi-FI" dirty="0"/>
              <a:t> peruskoulun menestystarina. Toim. Kauko </a:t>
            </a:r>
            <a:r>
              <a:rPr lang="fi-FI" dirty="0" err="1"/>
              <a:t>Hämäläinen</a:t>
            </a:r>
            <a:r>
              <a:rPr lang="fi-FI" dirty="0"/>
              <a:t>, Aslak </a:t>
            </a:r>
            <a:r>
              <a:rPr lang="fi-FI" dirty="0" err="1"/>
              <a:t>Lindström</a:t>
            </a:r>
            <a:r>
              <a:rPr lang="fi-FI" dirty="0"/>
              <a:t> ja Jorma Puhakka. Yliopistopaino 2006. </a:t>
            </a:r>
          </a:p>
          <a:p>
            <a:endParaRPr lang="fi-FI" dirty="0"/>
          </a:p>
        </p:txBody>
      </p:sp>
    </p:spTree>
    <p:extLst>
      <p:ext uri="{BB962C8B-B14F-4D97-AF65-F5344CB8AC3E}">
        <p14:creationId xmlns:p14="http://schemas.microsoft.com/office/powerpoint/2010/main" val="196979482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50829"/>
            <a:ext cx="10708081" cy="6513922"/>
          </a:xfrm>
        </p:spPr>
        <p:txBody>
          <a:bodyPr>
            <a:normAutofit fontScale="62500" lnSpcReduction="20000"/>
          </a:bodyPr>
          <a:lstStyle/>
          <a:p>
            <a:pPr marL="0" indent="0">
              <a:buNone/>
            </a:pPr>
            <a:r>
              <a:rPr lang="fi-FI" sz="3800" b="1" dirty="0"/>
              <a:t>2. </a:t>
            </a:r>
            <a:r>
              <a:rPr lang="fi-FI" sz="3800" b="1" dirty="0" smtClean="0"/>
              <a:t>luokka</a:t>
            </a:r>
            <a:endParaRPr lang="fi-FI" sz="3800" dirty="0"/>
          </a:p>
          <a:p>
            <a:r>
              <a:rPr lang="fi-FI" b="1" dirty="0"/>
              <a:t>T1. </a:t>
            </a:r>
            <a:r>
              <a:rPr lang="fi-FI" dirty="0"/>
              <a:t>Vahvistetaan taitoa toimia erilaisissa vuorovaikutustilanteissa.</a:t>
            </a:r>
          </a:p>
          <a:p>
            <a:r>
              <a:rPr lang="fi-FI" b="1" dirty="0"/>
              <a:t>S1. </a:t>
            </a:r>
            <a:r>
              <a:rPr lang="fi-FI" dirty="0"/>
              <a:t>Harjoitellaan ympäristön kielellistä jäsentämistä ja nimeämistä. Vahvistetaan kuuntelemisen, kysymisen, vastaamisen ja kertomisen osaamista. </a:t>
            </a:r>
            <a:r>
              <a:rPr lang="fi-FI" b="1" dirty="0"/>
              <a:t> </a:t>
            </a:r>
            <a:endParaRPr lang="fi-FI" dirty="0"/>
          </a:p>
          <a:p>
            <a:pPr marL="0" indent="0">
              <a:buNone/>
            </a:pPr>
            <a:r>
              <a:rPr lang="fi-FI" b="1" dirty="0"/>
              <a:t>L1, L2, </a:t>
            </a:r>
            <a:r>
              <a:rPr lang="fi-FI" b="1" dirty="0" smtClean="0"/>
              <a:t>L3</a:t>
            </a:r>
          </a:p>
          <a:p>
            <a:pPr marL="0" indent="0">
              <a:buNone/>
            </a:pPr>
            <a:endParaRPr lang="fi-FI" dirty="0"/>
          </a:p>
          <a:p>
            <a:r>
              <a:rPr lang="fi-FI" b="1" dirty="0"/>
              <a:t>T2. </a:t>
            </a:r>
            <a:r>
              <a:rPr lang="fi-FI" dirty="0"/>
              <a:t>Vahvistetaan oppilaan omaa osaamista vuorovaikutustilanteissa ja harjoitellaan ryhmätyöskentelytaitoja. </a:t>
            </a:r>
          </a:p>
          <a:p>
            <a:r>
              <a:rPr lang="fi-FI" b="1" dirty="0"/>
              <a:t>S1. </a:t>
            </a:r>
            <a:r>
              <a:rPr lang="fi-FI" dirty="0"/>
              <a:t>Harjoitellaan edelleen erilaisten tekstien kuuntelemista ja niistä keskustelua. Jatketaan lastenkirjallisuuteen, satuihin, kertomuksiin, loruihin ja peleihin tutustumista vuorovaikutusharjoitusten avulla. Käytetään apuna draamatyöskentelyä. Kehitetään itseilmaisua. </a:t>
            </a:r>
          </a:p>
          <a:p>
            <a:pPr marL="0" indent="0">
              <a:buNone/>
            </a:pPr>
            <a:r>
              <a:rPr lang="fi-FI" b="1" dirty="0"/>
              <a:t>L1, L2, L5, </a:t>
            </a:r>
            <a:r>
              <a:rPr lang="fi-FI" b="1" dirty="0" smtClean="0"/>
              <a:t>L7</a:t>
            </a:r>
          </a:p>
          <a:p>
            <a:pPr marL="0" indent="0">
              <a:buNone/>
            </a:pPr>
            <a:endParaRPr lang="fi-FI" dirty="0"/>
          </a:p>
          <a:p>
            <a:r>
              <a:rPr lang="fi-FI" b="1" dirty="0"/>
              <a:t>T3. </a:t>
            </a:r>
            <a:r>
              <a:rPr lang="fi-FI" dirty="0"/>
              <a:t>Vahvistetaan oppilaan taitoa ilmaista itseään. </a:t>
            </a:r>
          </a:p>
          <a:p>
            <a:r>
              <a:rPr lang="fi-FI" b="1" dirty="0"/>
              <a:t>S1. </a:t>
            </a:r>
            <a:r>
              <a:rPr lang="fi-FI" dirty="0"/>
              <a:t>Tehdään erilaisia vuorovaikutusharjoituksia ja käydään keskusteluja. </a:t>
            </a:r>
          </a:p>
          <a:p>
            <a:pPr marL="0" indent="0">
              <a:buNone/>
            </a:pPr>
            <a:r>
              <a:rPr lang="fi-FI" b="1" dirty="0"/>
              <a:t>L1, L2, </a:t>
            </a:r>
            <a:r>
              <a:rPr lang="fi-FI" b="1" dirty="0" smtClean="0"/>
              <a:t>L7</a:t>
            </a:r>
          </a:p>
          <a:p>
            <a:pPr marL="0" indent="0">
              <a:buNone/>
            </a:pPr>
            <a:endParaRPr lang="fi-FI" dirty="0"/>
          </a:p>
          <a:p>
            <a:r>
              <a:rPr lang="fi-FI" b="1" dirty="0"/>
              <a:t>T4. </a:t>
            </a:r>
            <a:r>
              <a:rPr lang="fi-FI" dirty="0"/>
              <a:t>Tutustutaan ja harjoitellaan erilaisia viestintätapoja.</a:t>
            </a:r>
          </a:p>
          <a:p>
            <a:r>
              <a:rPr lang="fi-FI" b="1" dirty="0"/>
              <a:t>S1. </a:t>
            </a:r>
            <a:r>
              <a:rPr lang="fi-FI" dirty="0"/>
              <a:t>Havainnoidaan ja kokeillaan erilaisia viestintätapoja.</a:t>
            </a:r>
          </a:p>
          <a:p>
            <a:pPr marL="0" indent="0">
              <a:buNone/>
            </a:pPr>
            <a:r>
              <a:rPr lang="fi-FI" b="1" dirty="0"/>
              <a:t>L1, L2, L7</a:t>
            </a:r>
            <a:endParaRPr lang="fi-FI" dirty="0"/>
          </a:p>
          <a:p>
            <a:endParaRPr lang="fi-FI" dirty="0"/>
          </a:p>
        </p:txBody>
      </p:sp>
    </p:spTree>
    <p:extLst>
      <p:ext uri="{BB962C8B-B14F-4D97-AF65-F5344CB8AC3E}">
        <p14:creationId xmlns:p14="http://schemas.microsoft.com/office/powerpoint/2010/main" val="1460518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92467"/>
            <a:ext cx="9905999" cy="6637106"/>
          </a:xfrm>
        </p:spPr>
        <p:txBody>
          <a:bodyPr>
            <a:normAutofit fontScale="62500" lnSpcReduction="20000"/>
          </a:bodyPr>
          <a:lstStyle/>
          <a:p>
            <a:pPr marL="0" indent="0">
              <a:buNone/>
            </a:pPr>
            <a:r>
              <a:rPr lang="fi-FI" sz="3800" b="1" dirty="0"/>
              <a:t>3. </a:t>
            </a:r>
            <a:r>
              <a:rPr lang="fi-FI" sz="3800" b="1" dirty="0" smtClean="0"/>
              <a:t>luokka</a:t>
            </a:r>
            <a:r>
              <a:rPr lang="fi-FI" sz="2900" dirty="0"/>
              <a:t> </a:t>
            </a:r>
          </a:p>
          <a:p>
            <a:r>
              <a:rPr lang="fi-FI" b="1" dirty="0"/>
              <a:t>T1. </a:t>
            </a:r>
            <a:r>
              <a:rPr lang="fi-FI" dirty="0"/>
              <a:t>Opastaa oppilasta vahvistamaan taitoaan toimia rakentavasti erilaisissa viestintäympäristöissä ja ilmaisemaan mielipiteensä.</a:t>
            </a:r>
          </a:p>
          <a:p>
            <a:r>
              <a:rPr lang="fi-FI" b="1" dirty="0"/>
              <a:t>S1. </a:t>
            </a:r>
            <a:r>
              <a:rPr lang="fi-FI" dirty="0"/>
              <a:t>Harjoitellaan ja havainnoidaan omaa vuorovaikutusta erilaisissa viestintätilanteissa, esimerkiksi tapoja olla kohtelias. Harjoitellaan omien kokemusten, ajatusten ja mielipiteiden jakamista. Pohditaan, mikä on mielipide ja miten se esitetään.</a:t>
            </a:r>
          </a:p>
          <a:p>
            <a:pPr marL="0" indent="0">
              <a:buNone/>
            </a:pPr>
            <a:r>
              <a:rPr lang="fi-FI" b="1" dirty="0"/>
              <a:t>	</a:t>
            </a:r>
            <a:r>
              <a:rPr lang="fi-FI" b="1" dirty="0" smtClean="0"/>
              <a:t>	L1</a:t>
            </a:r>
            <a:r>
              <a:rPr lang="fi-FI" b="1" dirty="0"/>
              <a:t>, L2, </a:t>
            </a:r>
            <a:r>
              <a:rPr lang="fi-FI" b="1" dirty="0" smtClean="0"/>
              <a:t>L7</a:t>
            </a:r>
            <a:endParaRPr lang="fi-FI" dirty="0"/>
          </a:p>
          <a:p>
            <a:r>
              <a:rPr lang="fi-FI" b="1" dirty="0"/>
              <a:t>T2. </a:t>
            </a:r>
            <a:r>
              <a:rPr lang="fi-FI" dirty="0"/>
              <a:t>Ohjata oppilasta huomaamaan omien kielellisten ja viestinnällisten valintojensa vaikutuksia ja huomioimaan toisten tarpeita ryhmäviestintätilanteissa.</a:t>
            </a:r>
          </a:p>
          <a:p>
            <a:r>
              <a:rPr lang="fi-FI" b="1" dirty="0"/>
              <a:t>S1. </a:t>
            </a:r>
            <a:r>
              <a:rPr lang="fi-FI" dirty="0"/>
              <a:t>Harjoitellaan toimimaan ryhmässä ja opetellaan kuuntelemaan toista. Kehitetään omia ryhmätyötaitoja erilaisissa viestintä- ja esitystilanteissa. </a:t>
            </a:r>
          </a:p>
          <a:p>
            <a:pPr marL="0" indent="0">
              <a:buNone/>
            </a:pPr>
            <a:r>
              <a:rPr lang="fi-FI" b="1" dirty="0" smtClean="0"/>
              <a:t>		L1</a:t>
            </a:r>
            <a:r>
              <a:rPr lang="fi-FI" b="1" dirty="0"/>
              <a:t>, L2, L3, L7</a:t>
            </a:r>
            <a:endParaRPr lang="fi-FI" dirty="0"/>
          </a:p>
          <a:p>
            <a:r>
              <a:rPr lang="fi-FI" dirty="0"/>
              <a:t> </a:t>
            </a:r>
            <a:r>
              <a:rPr lang="fi-FI" b="1" dirty="0" smtClean="0"/>
              <a:t>T3</a:t>
            </a:r>
            <a:r>
              <a:rPr lang="fi-FI" b="1" dirty="0"/>
              <a:t>. </a:t>
            </a:r>
            <a:r>
              <a:rPr lang="fi-FI" dirty="0"/>
              <a:t>Ohjata oppilasta käyttämään luovuuttaan ja ilmaisemaan itseään monipuolisesti erilaisissa viestintä- ja esitystilanteissa, myös draaman avulla.</a:t>
            </a:r>
          </a:p>
          <a:p>
            <a:r>
              <a:rPr lang="fi-FI" b="1" dirty="0"/>
              <a:t>S1.</a:t>
            </a:r>
            <a:r>
              <a:rPr lang="fi-FI" dirty="0"/>
              <a:t> Harjoitellaan ilmaisukeinoja erilaisissa viestintä- ja esitystilanteissa. Tehdään vuorovaikutusharjoituksia hyödyntäen draaman keinoja. Rohkaistaan osallistumaan draamatyöskentelyyn. Tarjotaan mahdollisuuksia osallistua oman luokan ja kouluyhteisön kulttuuritoiminnan suunnitteluun ja toteutukseen.</a:t>
            </a:r>
          </a:p>
          <a:p>
            <a:pPr marL="0" indent="0">
              <a:buNone/>
            </a:pPr>
            <a:r>
              <a:rPr lang="fi-FI" b="1" dirty="0" smtClean="0"/>
              <a:t>		L1</a:t>
            </a:r>
            <a:r>
              <a:rPr lang="fi-FI" b="1" dirty="0"/>
              <a:t>, L2, L4, L7	</a:t>
            </a:r>
            <a:endParaRPr lang="fi-FI" dirty="0"/>
          </a:p>
          <a:p>
            <a:r>
              <a:rPr lang="fi-FI" b="1" dirty="0"/>
              <a:t>T4. </a:t>
            </a:r>
            <a:r>
              <a:rPr lang="fi-FI" dirty="0"/>
              <a:t>Kannustaa oppilasta kehittämään myönteistä viestijäkuvaa sekä halua ja kykyä toimia erilaisissa, myös monimediaisissa vuorovaikutustilanteissa.</a:t>
            </a:r>
          </a:p>
          <a:p>
            <a:r>
              <a:rPr lang="fi-FI" b="1" dirty="0"/>
              <a:t>S1. </a:t>
            </a:r>
            <a:r>
              <a:rPr lang="fi-FI" dirty="0"/>
              <a:t>Rohkaistaan oppilasta toimimaan erilaisissa vuorovaikutustilanteissa.</a:t>
            </a:r>
          </a:p>
          <a:p>
            <a:pPr marL="0" indent="0">
              <a:buNone/>
            </a:pPr>
            <a:r>
              <a:rPr lang="fi-FI" b="1" dirty="0" smtClean="0"/>
              <a:t>		L1</a:t>
            </a:r>
            <a:r>
              <a:rPr lang="fi-FI" b="1" dirty="0"/>
              <a:t>, L2, L3, L4</a:t>
            </a:r>
            <a:endParaRPr lang="fi-FI" dirty="0"/>
          </a:p>
        </p:txBody>
      </p:sp>
    </p:spTree>
    <p:extLst>
      <p:ext uri="{BB962C8B-B14F-4D97-AF65-F5344CB8AC3E}">
        <p14:creationId xmlns:p14="http://schemas.microsoft.com/office/powerpoint/2010/main" val="17830830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141412" y="164386"/>
            <a:ext cx="10540305" cy="6524089"/>
          </a:xfrm>
        </p:spPr>
        <p:txBody>
          <a:bodyPr>
            <a:normAutofit fontScale="62500" lnSpcReduction="20000"/>
          </a:bodyPr>
          <a:lstStyle/>
          <a:p>
            <a:pPr marL="0" indent="0">
              <a:buNone/>
            </a:pPr>
            <a:r>
              <a:rPr lang="fi-FI" sz="2900" b="1" dirty="0"/>
              <a:t>4. </a:t>
            </a:r>
            <a:r>
              <a:rPr lang="fi-FI" sz="2900" b="1" dirty="0" smtClean="0"/>
              <a:t>luokka</a:t>
            </a:r>
            <a:endParaRPr lang="fi-FI" sz="2900" dirty="0"/>
          </a:p>
          <a:p>
            <a:r>
              <a:rPr lang="fi-FI" b="1" dirty="0"/>
              <a:t>T1. </a:t>
            </a:r>
            <a:r>
              <a:rPr lang="fi-FI" dirty="0"/>
              <a:t>Opastaa oppilasta vahvistamaan taitoaan toimia rakentavasti erilaisissa viestintäympäristöissä ja ilmaisemaan mielipiteensä.</a:t>
            </a:r>
          </a:p>
          <a:p>
            <a:r>
              <a:rPr lang="fi-FI" b="1" dirty="0"/>
              <a:t>S1. </a:t>
            </a:r>
            <a:r>
              <a:rPr lang="fi-FI" dirty="0"/>
              <a:t>Harjoitellaan ja havainnoidaan omaa vuorovaikutusta erilaisissa viestintätilanteissa, esimerkiksi tapoja toimia tavoitteellisesti. Harjoitellaan ilmaisukeinoja erilaisissa viestintä- ja esitystilanteissa. Tarjotaan monipuolisia tilaisuuksia harjoitella omien kokemusten, ajatusten ja mielipiteiden jakamista sekä toisten kuuntelemista. Harjoitellaan ilmaisemaan oma mielipide.</a:t>
            </a:r>
          </a:p>
          <a:p>
            <a:pPr marL="0" indent="0">
              <a:buNone/>
            </a:pPr>
            <a:r>
              <a:rPr lang="fi-FI" b="1" dirty="0" smtClean="0"/>
              <a:t>		L1</a:t>
            </a:r>
            <a:r>
              <a:rPr lang="fi-FI" b="1" dirty="0"/>
              <a:t>, L2, </a:t>
            </a:r>
            <a:r>
              <a:rPr lang="fi-FI" b="1" dirty="0" smtClean="0"/>
              <a:t>L7</a:t>
            </a:r>
            <a:endParaRPr lang="fi-FI" dirty="0"/>
          </a:p>
          <a:p>
            <a:r>
              <a:rPr lang="fi-FI" b="1" dirty="0"/>
              <a:t>T2. </a:t>
            </a:r>
            <a:r>
              <a:rPr lang="fi-FI" dirty="0"/>
              <a:t>Ohjata oppilasta huomaamaan omien kielellisten ja viestinnällisten valintojensa vaikutuksia ja huomioimaan toisten tarpeita ryhmäviestintätilanteissa.</a:t>
            </a:r>
          </a:p>
          <a:p>
            <a:r>
              <a:rPr lang="fi-FI" b="1" dirty="0"/>
              <a:t>S1. </a:t>
            </a:r>
            <a:r>
              <a:rPr lang="fi-FI" dirty="0"/>
              <a:t>Harjoitellaan toimimaan ryhmässä ja opetellaan kuuntelemaan toista. Kehitetään omia ryhmätyötaitoja erilaisissa viestintä- ja esitystilanteissa. </a:t>
            </a:r>
          </a:p>
          <a:p>
            <a:pPr marL="0" indent="0">
              <a:buNone/>
            </a:pPr>
            <a:r>
              <a:rPr lang="fi-FI" b="1" dirty="0" smtClean="0"/>
              <a:t>		L1</a:t>
            </a:r>
            <a:r>
              <a:rPr lang="fi-FI" b="1" dirty="0"/>
              <a:t>, L2, L3, </a:t>
            </a:r>
            <a:r>
              <a:rPr lang="fi-FI" b="1" dirty="0" smtClean="0"/>
              <a:t>L7</a:t>
            </a:r>
            <a:endParaRPr lang="fi-FI" dirty="0"/>
          </a:p>
          <a:p>
            <a:r>
              <a:rPr lang="fi-FI" b="1" dirty="0"/>
              <a:t>T3. </a:t>
            </a:r>
            <a:r>
              <a:rPr lang="fi-FI" dirty="0"/>
              <a:t>Ohjata oppilasta käyttämään luovuuttaan ja ilmaisemaan itseään monipuolisesti erilaisissa viestintä- ja esitystilanteissa, myös draaman avulla.</a:t>
            </a:r>
          </a:p>
          <a:p>
            <a:r>
              <a:rPr lang="fi-FI" b="1" dirty="0"/>
              <a:t>S1.</a:t>
            </a:r>
            <a:r>
              <a:rPr lang="fi-FI" dirty="0"/>
              <a:t> Harjoitellaan ilmaisukeinoja erilaisissa viestintä- ja esitystilanteissa. Tehdään vuorovaikutusharjoituksia hyödyntäen draaman keinoja. Rohkaistaan osallistumaan draamatyöskentelyyn. Harjoitellaan lyhyitä puheenvuoroja ja esityksiä. Tarjotaan mahdollisuuksia osallistua oman luokan ja kouluyhteisön kulttuuritoiminnan suunnitteluun ja toteutukseen.</a:t>
            </a:r>
          </a:p>
          <a:p>
            <a:pPr marL="0" indent="0">
              <a:buNone/>
            </a:pPr>
            <a:r>
              <a:rPr lang="fi-FI" b="1" dirty="0" smtClean="0"/>
              <a:t>		L1</a:t>
            </a:r>
            <a:r>
              <a:rPr lang="fi-FI" b="1" dirty="0"/>
              <a:t>, L2, L4, L7	</a:t>
            </a:r>
            <a:endParaRPr lang="fi-FI" dirty="0"/>
          </a:p>
          <a:p>
            <a:r>
              <a:rPr lang="fi-FI" b="1" dirty="0"/>
              <a:t>T4. </a:t>
            </a:r>
            <a:r>
              <a:rPr lang="fi-FI" dirty="0"/>
              <a:t>Kannustaa oppilasta kehittämään myönteistä viestijäkuvaa sekä halua ja kykyä toimia erilaisissa, myös monimediaisissa vuorovaikutustilanteissa.</a:t>
            </a:r>
          </a:p>
          <a:p>
            <a:r>
              <a:rPr lang="fi-FI" b="1" dirty="0"/>
              <a:t>S1. </a:t>
            </a:r>
            <a:r>
              <a:rPr lang="fi-FI" dirty="0"/>
              <a:t>Rohkaistaan oppilasta toimimaan erilaisissa vuorovaikutustilanteissa ja rakentamaan myönteistä viestijäkuvaa itsestään.</a:t>
            </a:r>
          </a:p>
          <a:p>
            <a:pPr marL="0" indent="0">
              <a:buNone/>
            </a:pPr>
            <a:r>
              <a:rPr lang="fi-FI" b="1" dirty="0" smtClean="0"/>
              <a:t>		L1</a:t>
            </a:r>
            <a:r>
              <a:rPr lang="fi-FI" b="1" dirty="0"/>
              <a:t>, L2, L3, L4</a:t>
            </a:r>
            <a:endParaRPr lang="fi-FI" dirty="0"/>
          </a:p>
          <a:p>
            <a:endParaRPr lang="fi-FI" dirty="0"/>
          </a:p>
        </p:txBody>
      </p:sp>
    </p:spTree>
    <p:extLst>
      <p:ext uri="{BB962C8B-B14F-4D97-AF65-F5344CB8AC3E}">
        <p14:creationId xmlns:p14="http://schemas.microsoft.com/office/powerpoint/2010/main" val="63201724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ata">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Piiri</Template>
  <TotalTime>506</TotalTime>
  <Words>3215</Words>
  <Application>Microsoft Macintosh PowerPoint</Application>
  <PresentationFormat>Laajakuva</PresentationFormat>
  <Paragraphs>887</Paragraphs>
  <Slides>62</Slides>
  <Notes>0</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62</vt:i4>
      </vt:variant>
    </vt:vector>
  </HeadingPairs>
  <TitlesOfParts>
    <vt:vector size="69" baseType="lpstr">
      <vt:lpstr>Adobe Caslon Pro</vt:lpstr>
      <vt:lpstr>Calibri</vt:lpstr>
      <vt:lpstr>Times New Roman</vt:lpstr>
      <vt:lpstr>Trebuchet MS</vt:lpstr>
      <vt:lpstr>Tw Cen MT</vt:lpstr>
      <vt:lpstr>Arial</vt:lpstr>
      <vt:lpstr>Rata</vt:lpstr>
      <vt:lpstr>Porin Äidinkielen ja kirjallisuuden opetussuunnitelma 2016</vt:lpstr>
      <vt:lpstr>Äidinkielen tarkoitus</vt:lpstr>
      <vt:lpstr>     Oppiaineen tuntimäärät eri vuosiluokilla  1.- 2. lk.: 7 tuntia  3.- 4.lk.: 5 tuntia  5.- 6.lk.: 4 tuntia  7.lk.: 3 tuntia  8.lk.: 4 tuntia  9.lk.: 3 tuntia          </vt:lpstr>
      <vt:lpstr>Porin äidinkielen ja kirjallisuuden aiheet:</vt:lpstr>
      <vt:lpstr>VUOROVAIKUTUSTILANTEISSA   TOIMIMINEN ERI VUOSILUOKILLA</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          Tekstien tuottaminen eri     vuosiluokilla                      (vuosiluokat 1.-9.)    </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 Kielen, kirjallisuuden ja    kulttuurin ymmärtäminen        luokilla 1.-9.</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LAAJA-ALAISET OSAAMISALUEET  Laaja-alainen osaaminen  </vt:lpstr>
      <vt:lpstr> </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MONIALAISET OPPIMISKOKONAISUUDET </vt:lpstr>
      <vt:lpstr>PowerPoint-esitys</vt:lpstr>
      <vt:lpstr>PowerPoint-esitys</vt:lpstr>
      <vt:lpstr>PowerPoint-esitys</vt:lpstr>
      <vt:lpstr>PowerPoint-esitys</vt:lpstr>
      <vt:lpstr>PowerPoint-esitys</vt:lpstr>
      <vt:lpstr>Lähteet: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Porin Äidinkielen opetussuunnitelma 2016</dc:title>
  <dc:creator>Milla Haaparanta</dc:creator>
  <cp:lastModifiedBy>Milla Haaparanta</cp:lastModifiedBy>
  <cp:revision>115</cp:revision>
  <dcterms:created xsi:type="dcterms:W3CDTF">2016-03-29T17:30:36Z</dcterms:created>
  <dcterms:modified xsi:type="dcterms:W3CDTF">2016-04-03T16:56:57Z</dcterms:modified>
</cp:coreProperties>
</file>