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59" r:id="rId7"/>
    <p:sldId id="262" r:id="rId8"/>
    <p:sldId id="263" r:id="rId9"/>
    <p:sldId id="268" r:id="rId10"/>
    <p:sldId id="261" r:id="rId11"/>
    <p:sldId id="273" r:id="rId12"/>
    <p:sldId id="269" r:id="rId13"/>
    <p:sldId id="272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A091B-28F8-EDA8-3F40-0BB7F5E70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637C92-B5A2-0347-377F-B4BFA3E4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0668-D4E2-0551-74B8-AA8197FB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450968-F6A9-3E37-D0E9-658D3B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4DFC5C-C4FC-CA78-7689-0E904378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85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D36FE-AF5A-B1E1-242A-75296582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BC0094-AAC5-AD8D-5480-440299E6D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7C612D-51C6-346B-AFE3-B9A0F940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E59C43-2572-B38C-9EE6-DE46D5E0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D949A-58D1-25AF-7257-5164F1C0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4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66710DD-1428-5CAF-578F-2F7F05A3F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256F56-0668-EE74-F185-FC7AD1B6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7A1EFE-5F9F-7244-BDDE-45BAA3BC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A38745-1438-296F-EFB0-791F43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BC582B-43E1-547F-7B4C-9F44C885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2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B4FC3-9176-DD03-2C56-8E8CCA7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FBD28-ECF4-5636-C8DA-03A12ABE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986A79-743E-AD12-DD0D-10F40364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54B32-5F44-E63E-2E7F-9214F29E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E2523D-FF67-9384-EDCE-6A4BF559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77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D2802-5BAF-EC84-0BB7-56F7E912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3106D9-3027-CEBE-9760-8E170E14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1975BD-BE40-54B8-9561-CB3F8085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4DFC8-D9DC-08AA-C858-E2F40643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8B1AFD-FC7D-D3E0-FCD9-C4E0643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4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87501D-356E-1C9D-100F-E2CAEFB1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080978-37C0-911F-BF1C-5DFAA4DC6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3A5C9A-0722-3EB4-658D-72D3E51E7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C70711-0826-550C-1730-0DE2D7AE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BDF36E-00EF-D2AF-48D0-E2B04827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A8281C-C97E-570D-25F3-25CC1689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55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ABC55-A36C-401E-9F90-5DA06028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41ADB6-E6B9-CCC1-DF05-254E0359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10EB74-BAFB-45DE-1975-29F110C0C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B567A52-5C9F-7E30-BE12-FE10787D5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CE504C-C0A5-5ADE-C3B1-1572FD792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E41DAF6-6098-17FD-163F-1B1BD808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360D5E-1E77-D8A3-1B56-F324BE7A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44393C-BC0F-197C-504E-1053BDEF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02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1A6494-1B68-67B9-E36B-01A4BAC2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7B5CCE-F910-3BDF-5F52-0DCB5BA6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69DDE8-3245-8F9E-3474-B509FA8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4AE687-A842-77B2-33A4-7D64AA97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83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6C51AD-CB01-293D-D19C-61208B84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38D6C6-EA23-CD54-EB77-E40D645A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E8CB7E-BEB5-36A1-2B15-D3D92ECD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3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24E6DA-74DD-6436-B4AB-2CE57C1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E3893B-EF6F-A8E3-8C05-54998004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E04339-54A0-18BF-3649-EB65875B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A0A193-6A25-589C-EEF0-E5587945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1D7E1A-79F3-9585-5737-0E4CF8DE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C0CFF5-B41C-63B2-2643-D49FCDE1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3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E79B3-A88A-1314-A7C9-830BFA0E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68AE1B4-F44E-FD6C-9392-04A4A5EA8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620F18-D53C-128A-5DD9-30C1B550C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1D844B-AECF-E2A9-83A7-0548586F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E0E4F2-5645-1FA1-ED28-29CC57DE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971801-C2ED-C799-2F04-79372CC1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81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917E46-CB7F-386A-E2F1-4329DC17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2C24F-5AC5-131D-5469-CC0213B1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50DF9D-FF30-586C-7B8E-91DC050F5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EE1E-0F26-4E09-A5DB-945EF98D8EA4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81B7F6-C5A1-F7F8-5404-CF707674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C486C6-FBDE-D916-F4E9-ED1E8442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53D7-48DA-4295-A469-FBF80BEDF8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0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529797-E809-71EC-03CD-49D9D4BA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1" y="2395133"/>
            <a:ext cx="4219574" cy="152170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Terveyden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eriarvoisuus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Sisällön paikkamerkki 3" descr="Kuva, joka sisältää kohteen sisä, henkilö, lattia, henkilöt&#10;&#10;Kuvaus luotu automaattisesti">
            <a:extLst>
              <a:ext uri="{FF2B5EF4-FFF2-40B4-BE49-F238E27FC236}">
                <a16:creationId xmlns:a16="http://schemas.microsoft.com/office/drawing/2014/main" id="{E40581A4-373E-1252-6384-7D0AD5B93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2301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8CA8A4F-96A4-1E7B-92A6-42ED8046F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23" y="217337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3F67FB5-A4F7-6008-05C7-649F66BE4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168" y="6252366"/>
            <a:ext cx="1668092" cy="42893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72B501D-3B9C-278F-5F74-C09A7D7A8AA1}"/>
              </a:ext>
            </a:extLst>
          </p:cNvPr>
          <p:cNvSpPr txBox="1"/>
          <p:nvPr/>
        </p:nvSpPr>
        <p:spPr>
          <a:xfrm>
            <a:off x="0" y="6311973"/>
            <a:ext cx="4654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Thomas de </a:t>
            </a:r>
            <a:r>
              <a:rPr lang="fi-FI" sz="1400" dirty="0" err="1">
                <a:solidFill>
                  <a:schemeClr val="bg1"/>
                </a:solidFill>
              </a:rPr>
              <a:t>Luze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rheilu, ryhmä, väkijoukko&#10;&#10;Kuvaus luotu automaattisesti">
            <a:extLst>
              <a:ext uri="{FF2B5EF4-FFF2-40B4-BE49-F238E27FC236}">
                <a16:creationId xmlns:a16="http://schemas.microsoft.com/office/drawing/2014/main" id="{F8827FBB-4D55-FB1B-38BC-6B51F97B8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001D75-87E8-2CDC-3375-1F6C3B9C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1919"/>
            <a:ext cx="4759960" cy="11182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Eriarvoisuus</a:t>
            </a:r>
            <a:r>
              <a:rPr lang="en-US" sz="4000" b="1" dirty="0"/>
              <a:t> on </a:t>
            </a:r>
            <a:r>
              <a:rPr lang="en-US" sz="4000" b="1" dirty="0" err="1"/>
              <a:t>globaali ongelma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CA566-9DF2-666F-278E-B2B9FA16E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59396"/>
            <a:ext cx="5308600" cy="53766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/>
              <a:t>WHO:  </a:t>
            </a:r>
            <a:r>
              <a:rPr lang="en-US" sz="2000" b="1" dirty="0" err="1"/>
              <a:t>Maailman</a:t>
            </a:r>
            <a:r>
              <a:rPr lang="en-US" sz="2000" b="1" dirty="0"/>
              <a:t> </a:t>
            </a:r>
            <a:r>
              <a:rPr lang="en-US" sz="2000" b="1" dirty="0" err="1"/>
              <a:t>terveyserojen</a:t>
            </a:r>
            <a:r>
              <a:rPr lang="en-US" sz="2000" b="1" dirty="0"/>
              <a:t> </a:t>
            </a:r>
            <a:r>
              <a:rPr lang="en-US" sz="2000" b="1" dirty="0" err="1"/>
              <a:t>kaventamisessa</a:t>
            </a:r>
            <a:r>
              <a:rPr lang="en-US" sz="2000" b="1" dirty="0"/>
              <a:t> </a:t>
            </a:r>
            <a:r>
              <a:rPr lang="en-US" sz="2000" b="1" dirty="0" err="1"/>
              <a:t>pitää</a:t>
            </a:r>
            <a:r>
              <a:rPr lang="en-US" sz="2000" b="1" dirty="0"/>
              <a:t> </a:t>
            </a:r>
            <a:r>
              <a:rPr lang="en-US" sz="2000" b="1" dirty="0" err="1"/>
              <a:t>kiinnittää</a:t>
            </a:r>
            <a:r>
              <a:rPr lang="en-US" sz="2000" b="1" dirty="0"/>
              <a:t> </a:t>
            </a:r>
            <a:r>
              <a:rPr lang="en-US" sz="2000" b="1" dirty="0" err="1"/>
              <a:t>erityistä</a:t>
            </a:r>
            <a:r>
              <a:rPr lang="en-US" sz="2000" b="1" dirty="0"/>
              <a:t> </a:t>
            </a:r>
            <a:r>
              <a:rPr lang="en-US" sz="2000" b="1" dirty="0" err="1"/>
              <a:t>huomiota</a:t>
            </a:r>
            <a:endParaRPr lang="en-US" sz="2000" b="1" dirty="0"/>
          </a:p>
          <a:p>
            <a:r>
              <a:rPr lang="en-US" sz="2000" dirty="0" err="1"/>
              <a:t>tyttöjen</a:t>
            </a:r>
            <a:r>
              <a:rPr lang="en-US" sz="2000" dirty="0"/>
              <a:t> ja </a:t>
            </a:r>
            <a:r>
              <a:rPr lang="en-US" sz="2000" dirty="0" err="1"/>
              <a:t>naisten</a:t>
            </a:r>
            <a:r>
              <a:rPr lang="en-US" sz="2000" dirty="0"/>
              <a:t> </a:t>
            </a:r>
            <a:r>
              <a:rPr lang="en-US" sz="2000" dirty="0" err="1"/>
              <a:t>hyvinvointiin</a:t>
            </a:r>
            <a:endParaRPr lang="en-US" sz="2000" dirty="0"/>
          </a:p>
          <a:p>
            <a:r>
              <a:rPr lang="en-US" sz="2000" dirty="0" err="1"/>
              <a:t>lapsuusajan</a:t>
            </a:r>
            <a:r>
              <a:rPr lang="en-US" sz="2000" dirty="0"/>
              <a:t> </a:t>
            </a:r>
            <a:r>
              <a:rPr lang="en-US" sz="2000" dirty="0" err="1"/>
              <a:t>elinympäristöjen</a:t>
            </a:r>
            <a:r>
              <a:rPr lang="en-US" sz="2000" dirty="0"/>
              <a:t> </a:t>
            </a:r>
            <a:r>
              <a:rPr lang="en-US" sz="2000" dirty="0" err="1"/>
              <a:t>parantamiseen</a:t>
            </a:r>
            <a:endParaRPr lang="en-US" sz="2000" dirty="0"/>
          </a:p>
          <a:p>
            <a:r>
              <a:rPr lang="en-US" sz="2000" dirty="0" err="1"/>
              <a:t>työskentelyolosuhteiden</a:t>
            </a:r>
            <a:r>
              <a:rPr lang="en-US" sz="2000" dirty="0"/>
              <a:t> </a:t>
            </a:r>
            <a:r>
              <a:rPr lang="en-US" sz="2000" dirty="0" err="1"/>
              <a:t>kehittämiseen.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err="1"/>
              <a:t>Vallan</a:t>
            </a:r>
            <a:r>
              <a:rPr lang="en-US" sz="2000" dirty="0"/>
              <a:t>, </a:t>
            </a:r>
            <a:r>
              <a:rPr lang="en-US" sz="2000" dirty="0" err="1"/>
              <a:t>rahan</a:t>
            </a:r>
            <a:r>
              <a:rPr lang="en-US" sz="2000" dirty="0"/>
              <a:t> ja </a:t>
            </a:r>
            <a:r>
              <a:rPr lang="en-US" sz="2000" dirty="0" err="1"/>
              <a:t>resurssien</a:t>
            </a:r>
            <a:r>
              <a:rPr lang="en-US" sz="2000" dirty="0"/>
              <a:t> </a:t>
            </a:r>
            <a:r>
              <a:rPr lang="en-US" sz="2000" dirty="0" err="1"/>
              <a:t>epätasa-arvoiseen</a:t>
            </a:r>
            <a:r>
              <a:rPr lang="en-US" sz="2000" dirty="0"/>
              <a:t>  </a:t>
            </a:r>
            <a:r>
              <a:rPr lang="en-US" sz="2000" dirty="0" err="1"/>
              <a:t>jakautumiseen</a:t>
            </a:r>
            <a:r>
              <a:rPr lang="en-US" sz="2000" dirty="0"/>
              <a:t> </a:t>
            </a:r>
            <a:r>
              <a:rPr lang="en-US" sz="2000" dirty="0" err="1"/>
              <a:t>pitää</a:t>
            </a:r>
            <a:r>
              <a:rPr lang="en-US" sz="2000" dirty="0"/>
              <a:t> </a:t>
            </a:r>
            <a:r>
              <a:rPr lang="en-US" sz="2000" dirty="0" err="1"/>
              <a:t>puuttua.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O</a:t>
            </a:r>
            <a:r>
              <a:rPr lang="en-US" sz="2000" dirty="0">
                <a:effectLst/>
              </a:rPr>
              <a:t>n </a:t>
            </a:r>
            <a:r>
              <a:rPr lang="en-US" sz="2000" dirty="0" err="1">
                <a:effectLst/>
              </a:rPr>
              <a:t>tärkeää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sitoutua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kehittämään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terveyteen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vaikuttavien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tekijöiden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/>
              <a:t>a</a:t>
            </a:r>
            <a:r>
              <a:rPr lang="en-US" sz="2000" dirty="0" err="1">
                <a:effectLst/>
              </a:rPr>
              <a:t>rviointijärjestelmiä</a:t>
            </a:r>
            <a:endParaRPr lang="en-US" sz="2000" dirty="0">
              <a:effectLst/>
            </a:endParaRPr>
          </a:p>
          <a:p>
            <a:pPr lvl="1"/>
            <a:r>
              <a:rPr lang="en-US" sz="2000" dirty="0" err="1">
                <a:effectLst/>
              </a:rPr>
              <a:t>mittaamaan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muutosta</a:t>
            </a:r>
            <a:endParaRPr lang="en-US" sz="2000" dirty="0">
              <a:effectLst/>
            </a:endParaRPr>
          </a:p>
          <a:p>
            <a:pPr lvl="1"/>
            <a:r>
              <a:rPr lang="en-US" sz="2000" dirty="0" err="1">
                <a:effectLst/>
              </a:rPr>
              <a:t>arvioimaan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tuloksia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pPr lvl="1"/>
            <a:r>
              <a:rPr lang="en-US" sz="2000" dirty="0" err="1">
                <a:effectLst/>
              </a:rPr>
              <a:t>raportoimaan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niistä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kansainvälisesti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kansallisestikin</a:t>
            </a:r>
            <a:r>
              <a:rPr lang="en-US" sz="2000" dirty="0">
                <a:effectLst/>
              </a:rPr>
              <a:t>. </a:t>
            </a:r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D1AE442-5212-B452-D613-E666D2F5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B3F2870-DBAE-955F-CE13-E880E4B8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1C9A6F0-32EA-D470-8B10-12CD5911686B}"/>
              </a:ext>
            </a:extLst>
          </p:cNvPr>
          <p:cNvSpPr txBox="1"/>
          <p:nvPr/>
        </p:nvSpPr>
        <p:spPr>
          <a:xfrm rot="5400000">
            <a:off x="8933722" y="2292469"/>
            <a:ext cx="620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Larm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Rmah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CBACC59-AAE7-3385-B9B9-118595D5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2B1293-6B9F-9B49-3F9D-AD10D480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Vältettävissä olevat terveyserot eivät ole </a:t>
            </a:r>
            <a: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eettisesti hyväksyttäviä.</a:t>
            </a:r>
            <a:endParaRPr lang="fi-FI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3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8E2531-F2E5-02FF-C074-6C438AE7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20"/>
            <a:ext cx="6096000" cy="7173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Terveyden</a:t>
            </a:r>
            <a:r>
              <a:rPr lang="en-US" sz="3200" b="1" dirty="0"/>
              <a:t> </a:t>
            </a:r>
            <a:r>
              <a:rPr lang="en-US" sz="3200" b="1" dirty="0" err="1"/>
              <a:t>eriarvoisuus</a:t>
            </a:r>
            <a:r>
              <a:rPr lang="en-US" sz="32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BF616B-4FEC-604F-16D3-56FF279B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" y="800101"/>
            <a:ext cx="6524625" cy="59233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effectLst/>
              </a:rPr>
              <a:t>Tarkoittaa</a:t>
            </a:r>
            <a:r>
              <a:rPr lang="en-US" sz="2000" b="1" dirty="0">
                <a:effectLst/>
              </a:rPr>
              <a:t>  </a:t>
            </a:r>
          </a:p>
          <a:p>
            <a:r>
              <a:rPr lang="en-US" sz="2000" dirty="0" err="1">
                <a:effectLst/>
              </a:rPr>
              <a:t>epäoikeudenmukaisia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terveyseroja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eroavuuksia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joihin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voidaan</a:t>
            </a:r>
            <a:r>
              <a:rPr lang="en-US" sz="2000" dirty="0"/>
              <a:t> </a:t>
            </a:r>
            <a:r>
              <a:rPr lang="en-US" sz="2000" dirty="0" err="1"/>
              <a:t>ainakin</a:t>
            </a:r>
            <a:r>
              <a:rPr lang="en-US" sz="2000" dirty="0"/>
              <a:t> </a:t>
            </a:r>
            <a:r>
              <a:rPr lang="en-US" sz="2000" dirty="0" err="1"/>
              <a:t>periaatteessa</a:t>
            </a:r>
            <a:r>
              <a:rPr lang="en-US" sz="2000" dirty="0"/>
              <a:t> </a:t>
            </a:r>
            <a:r>
              <a:rPr lang="en-US" sz="2000" dirty="0" err="1"/>
              <a:t>vaikuttaa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yhteiskunnallisin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toimin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b="1" dirty="0" err="1">
                <a:effectLst/>
              </a:rPr>
              <a:t>Huomioitavaa</a:t>
            </a:r>
            <a:endParaRPr lang="en-US" sz="800" b="1" dirty="0">
              <a:effectLst/>
            </a:endParaRPr>
          </a:p>
          <a:p>
            <a:r>
              <a:rPr lang="en-US" sz="2000" b="0" i="0" dirty="0" err="1">
                <a:effectLst/>
              </a:rPr>
              <a:t>Ehkäistävissä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olevat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terveyserot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eivät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eettisesti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hyväksyttäviä</a:t>
            </a:r>
            <a:r>
              <a:rPr lang="en-US" sz="2000" b="0" i="0" dirty="0">
                <a:effectLst/>
              </a:rPr>
              <a:t>.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Kaikki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terveydessä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hyvinvoinnissa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havaitut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eivät</a:t>
            </a:r>
            <a:r>
              <a:rPr lang="en-US" sz="2000" dirty="0">
                <a:effectLst/>
              </a:rPr>
              <a:t> ole </a:t>
            </a:r>
            <a:r>
              <a:rPr lang="en-US" sz="2000" dirty="0" err="1">
                <a:effectLst/>
              </a:rPr>
              <a:t>eriarvoisuutta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perimän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vaikutus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terveyteen</a:t>
            </a:r>
            <a:r>
              <a:rPr lang="en-US" sz="2000" dirty="0">
                <a:effectLst/>
              </a:rPr>
              <a:t>).</a:t>
            </a:r>
          </a:p>
          <a:p>
            <a:pPr marL="0" indent="0">
              <a:buNone/>
            </a:pPr>
            <a:endParaRPr lang="en-US" sz="800" dirty="0">
              <a:effectLst/>
            </a:endParaRPr>
          </a:p>
          <a:p>
            <a:pPr marL="0" indent="0" fontAlgn="base">
              <a:buNone/>
            </a:pPr>
            <a:r>
              <a:rPr lang="en-US" sz="2000" b="1" i="0" dirty="0" err="1">
                <a:effectLst/>
              </a:rPr>
              <a:t>Väestöryhmiä</a:t>
            </a:r>
            <a:r>
              <a:rPr lang="en-US" sz="2000" b="1" i="0" dirty="0">
                <a:effectLst/>
              </a:rPr>
              <a:t>, </a:t>
            </a:r>
            <a:r>
              <a:rPr lang="en-US" sz="2000" b="1" i="0" dirty="0" err="1">
                <a:effectLst/>
              </a:rPr>
              <a:t>joihin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eriarvoisuus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tavallisimmin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kasautuu</a:t>
            </a:r>
            <a:r>
              <a:rPr lang="en-US" sz="2000" b="1" i="0" dirty="0">
                <a:effectLst/>
              </a:rPr>
              <a:t>  </a:t>
            </a:r>
          </a:p>
          <a:p>
            <a:pPr fontAlgn="base"/>
            <a:r>
              <a:rPr lang="en-US" sz="2000" b="0" i="0" dirty="0" err="1">
                <a:effectLst/>
              </a:rPr>
              <a:t>yksin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kotona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asuvat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ikäihmiset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pitkäaikaistyöttömät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dirty="0" err="1"/>
              <a:t>t</a:t>
            </a:r>
            <a:r>
              <a:rPr lang="en-US" sz="2000" b="0" i="0" dirty="0" err="1">
                <a:effectLst/>
              </a:rPr>
              <a:t>urvapaikkaa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hakeneet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maahanmuuttajat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työn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koulutuksen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ulkopuolella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olevat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nuoret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aikuiset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päihteiden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ongelmakäyttäjät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mielenterveyden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häiriöistä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kärsivät</a:t>
            </a:r>
            <a:r>
              <a:rPr lang="en-US" sz="2000" b="0" i="0" dirty="0">
                <a:effectLst/>
              </a:rPr>
              <a:t> </a:t>
            </a:r>
          </a:p>
          <a:p>
            <a:endParaRPr lang="en-US" sz="1300" b="0" i="0" dirty="0">
              <a:effectLst/>
            </a:endParaRPr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9" name="Sisällön paikkamerkki 8" descr="Kuva, joka sisältää kohteen henkilö, ulko, henkilöt&#10;&#10;Kuvaus luotu automaattisesti">
            <a:extLst>
              <a:ext uri="{FF2B5EF4-FFF2-40B4-BE49-F238E27FC236}">
                <a16:creationId xmlns:a16="http://schemas.microsoft.com/office/drawing/2014/main" id="{D61DDB20-A946-535D-8AC0-AA7B1CB59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/>
          <a:stretch/>
        </p:blipFill>
        <p:spPr>
          <a:xfrm>
            <a:off x="6657976" y="0"/>
            <a:ext cx="5530975" cy="6857990"/>
          </a:xfrm>
          <a:prstGeom prst="rect">
            <a:avLst/>
          </a:prstGeom>
          <a:effectLst/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948AD05-0139-BEEF-EA22-1A73BFAE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23" y="217337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BC12EF9-8287-C310-B142-4FB688AA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168" y="6252366"/>
            <a:ext cx="1668092" cy="42893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7A83B8C-E386-D19E-7989-A18124536B66}"/>
              </a:ext>
            </a:extLst>
          </p:cNvPr>
          <p:cNvSpPr txBox="1"/>
          <p:nvPr/>
        </p:nvSpPr>
        <p:spPr>
          <a:xfrm rot="5400000">
            <a:off x="10476952" y="4501394"/>
            <a:ext cx="3194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Benjamin </a:t>
            </a:r>
            <a:r>
              <a:rPr lang="fi-FI" sz="1400" dirty="0" err="1">
                <a:solidFill>
                  <a:schemeClr val="bg1"/>
                </a:solidFill>
              </a:rPr>
              <a:t>Disinger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5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B12B3E-D9D3-873F-8E1E-D93B0BBC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37"/>
            <a:ext cx="12192000" cy="572072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EA86721-EE9A-8C74-7C89-0C5E07474D8B}"/>
              </a:ext>
            </a:extLst>
          </p:cNvPr>
          <p:cNvSpPr txBox="1"/>
          <p:nvPr/>
        </p:nvSpPr>
        <p:spPr>
          <a:xfrm>
            <a:off x="220410" y="5850307"/>
            <a:ext cx="1175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fi-FI" sz="2400" b="0" i="0" dirty="0">
                <a:effectLst/>
                <a:latin typeface="Calibri" panose="020F0502020204030204" pitchFamily="34" charset="0"/>
              </a:rPr>
              <a:t>Terveyseroihin vaikuttavat olosuhteet ja ympäristö, joihin ihminen syntyy ja joissa hän kasvaa ja ikääntyy, elää ja työskentelee. </a:t>
            </a:r>
            <a:endParaRPr lang="fi-FI" sz="2400" b="0" i="0" dirty="0">
              <a:effectLst/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C8C3C28-FED5-3BAA-7F76-13EA4AA5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23" y="2173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F2828AA-EDA1-C495-BD93-86FFE6FA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168" y="6252366"/>
            <a:ext cx="1668092" cy="4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D12B16-0E56-D4CB-0FEA-37F41CA4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0" y="0"/>
            <a:ext cx="5557520" cy="933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eriarvoisuuteen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tekijöitä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uva 5" descr="Kuva, joka sisältää kohteen teksti, mies, henkilö, päällä pitäminen&#10;&#10;Kuvaus luotu automaattisesti">
            <a:extLst>
              <a:ext uri="{FF2B5EF4-FFF2-40B4-BE49-F238E27FC236}">
                <a16:creationId xmlns:a16="http://schemas.microsoft.com/office/drawing/2014/main" id="{FC4D318C-EEEA-1DDB-56FA-2528D1413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3829"/>
          <a:stretch/>
        </p:blipFill>
        <p:spPr>
          <a:xfrm>
            <a:off x="21085" y="24517"/>
            <a:ext cx="3669274" cy="6808965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0BBD55A-2E23-4614-B6A5-703D4B654BAD}"/>
              </a:ext>
            </a:extLst>
          </p:cNvPr>
          <p:cNvSpPr txBox="1"/>
          <p:nvPr/>
        </p:nvSpPr>
        <p:spPr>
          <a:xfrm>
            <a:off x="3611534" y="933450"/>
            <a:ext cx="5176866" cy="5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YKSILÖ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Koulutus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työllisyys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työn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aiheuttamat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rasitukset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altisteet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Psykososiaaliset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tekijät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mahdollisuudet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huolehtia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hyvinvoinnista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terveydestä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osiaalinen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asema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taloudellinen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tilanne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Terveyskäyttäytyminen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elintapaerot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esimerkiksi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päihteiden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käytössä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ravitsemuksessa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marL="228600" lvl="1" fontAlgn="base">
              <a:lnSpc>
                <a:spcPct val="90000"/>
              </a:lnSpc>
              <a:spcAft>
                <a:spcPts val="600"/>
              </a:spcAft>
            </a:pPr>
            <a:endParaRPr lang="en-US" sz="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YHTEISKUNTA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Yhteiskunnan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arvot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normit</a:t>
            </a:r>
            <a:endParaRPr lang="en-US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kuten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demokratia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yhdenvertaisuus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oikeudenmukaisuus</a:t>
            </a: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Koulutus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-,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talous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ja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työllisyyspolitiikka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Sosiaali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ja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terveyspalvelujen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järjestäminen</a:t>
            </a:r>
            <a:r>
              <a:rPr 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</a:p>
        </p:txBody>
      </p:sp>
      <p:pic>
        <p:nvPicPr>
          <p:cNvPr id="10" name="Kuva 9" descr="Kuva, joka sisältää kohteen henkilö, puku, mies, pukeutunut&#10;&#10;Kuvaus luotu automaattisesti">
            <a:extLst>
              <a:ext uri="{FF2B5EF4-FFF2-40B4-BE49-F238E27FC236}">
                <a16:creationId xmlns:a16="http://schemas.microsoft.com/office/drawing/2014/main" id="{0ADE5D4E-C473-96E1-1932-7A3F96797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r="1537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8C7C33-CC3B-6295-22D4-AD95D99B5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6D89682-6866-A521-ABBC-A941FA02D836}"/>
              </a:ext>
            </a:extLst>
          </p:cNvPr>
          <p:cNvSpPr txBox="1"/>
          <p:nvPr/>
        </p:nvSpPr>
        <p:spPr>
          <a:xfrm rot="16200000">
            <a:off x="-1263307" y="1208187"/>
            <a:ext cx="2876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Sander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Sammy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683D3B9-2C26-4ADF-780F-51C7E4CBE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233" y="6357942"/>
            <a:ext cx="1668092" cy="428938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F1FA92D-DD10-A508-B61E-8174EDE84278}"/>
              </a:ext>
            </a:extLst>
          </p:cNvPr>
          <p:cNvSpPr txBox="1"/>
          <p:nvPr/>
        </p:nvSpPr>
        <p:spPr>
          <a:xfrm rot="16200000">
            <a:off x="7377552" y="1069840"/>
            <a:ext cx="2943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Gregory</a:t>
            </a:r>
            <a:r>
              <a:rPr lang="fi-FI" sz="1400" dirty="0"/>
              <a:t> </a:t>
            </a:r>
            <a:r>
              <a:rPr lang="fi-FI" sz="1400" dirty="0" err="1"/>
              <a:t>Hayes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2578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C308FC-653D-100C-F1CA-12B7C67E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0" y="742950"/>
            <a:ext cx="7085052" cy="10488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/>
              <a:t>Vanhempien</a:t>
            </a:r>
            <a:r>
              <a:rPr lang="en-US" sz="3200" b="1" dirty="0"/>
              <a:t> </a:t>
            </a:r>
            <a:r>
              <a:rPr lang="en-US" sz="3200" b="1" dirty="0" err="1"/>
              <a:t>sosioekonomisen</a:t>
            </a:r>
            <a:r>
              <a:rPr lang="en-US" sz="3200" b="1" dirty="0"/>
              <a:t> </a:t>
            </a:r>
            <a:r>
              <a:rPr lang="en-US" sz="3200" b="1" dirty="0" err="1"/>
              <a:t>aseman</a:t>
            </a:r>
            <a:r>
              <a:rPr lang="en-US" sz="3200" b="1" dirty="0"/>
              <a:t> </a:t>
            </a:r>
            <a:r>
              <a:rPr lang="en-US" sz="3200" b="1" dirty="0" err="1"/>
              <a:t>vaikutus</a:t>
            </a:r>
            <a:r>
              <a:rPr lang="en-US" sz="3200" b="1" dirty="0"/>
              <a:t> </a:t>
            </a:r>
            <a:r>
              <a:rPr lang="en-US" sz="3200" b="1" dirty="0" err="1"/>
              <a:t>terveyseroihin</a:t>
            </a:r>
            <a:r>
              <a:rPr lang="en-US" sz="3200" b="1" dirty="0"/>
              <a:t> on </a:t>
            </a:r>
            <a:r>
              <a:rPr lang="en-US" sz="3200" b="1" dirty="0" err="1"/>
              <a:t>ylisukupolvista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F17A10-DBE4-363F-AD53-79277B300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975" y="2371728"/>
            <a:ext cx="7227926" cy="4281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dirty="0" err="1">
                <a:effectLst/>
              </a:rPr>
              <a:t>Sosioekonominen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asema</a:t>
            </a:r>
            <a:r>
              <a:rPr lang="en-US" sz="2400" b="0" i="0" dirty="0">
                <a:effectLst/>
              </a:rPr>
              <a:t> ja </a:t>
            </a:r>
            <a:r>
              <a:rPr lang="en-US" sz="2400" b="0" i="0" dirty="0" err="1">
                <a:effectLst/>
              </a:rPr>
              <a:t>siihen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liittyvät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tavat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arvot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asenteet</a:t>
            </a:r>
            <a:r>
              <a:rPr lang="en-US" sz="2400" b="0" i="0" dirty="0">
                <a:effectLst/>
              </a:rPr>
              <a:t> ja </a:t>
            </a:r>
            <a:r>
              <a:rPr lang="en-US" sz="2400" b="0" i="0" dirty="0" err="1">
                <a:effectLst/>
              </a:rPr>
              <a:t>sosiaaliset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verkostot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ohjaavat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vahvasti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ihmisen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elämäntapoja</a:t>
            </a:r>
            <a:r>
              <a:rPr lang="en-US" sz="2400" b="0" i="0" dirty="0">
                <a:effectLst/>
              </a:rPr>
              <a:t>.  </a:t>
            </a:r>
            <a:r>
              <a:rPr lang="en-US" sz="2400" b="0" i="0" dirty="0">
                <a:effectLst/>
                <a:highlight>
                  <a:srgbClr val="FFFF00"/>
                </a:highlight>
              </a:rPr>
              <a:t> </a:t>
            </a:r>
          </a:p>
          <a:p>
            <a:r>
              <a:rPr lang="en-US" sz="2400" dirty="0" err="1">
                <a:effectLst/>
              </a:rPr>
              <a:t>Hyvinvointi</a:t>
            </a:r>
            <a:r>
              <a:rPr lang="en-US" sz="2400" dirty="0">
                <a:effectLst/>
              </a:rPr>
              <a:t>- ja </a:t>
            </a:r>
            <a:r>
              <a:rPr lang="en-US" sz="2400" dirty="0" err="1">
                <a:effectLst/>
              </a:rPr>
              <a:t>terveyserot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näkyvät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lapsiperheiden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elämäntavoissa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elinolosuhteissa</a:t>
            </a:r>
            <a:r>
              <a:rPr lang="en-US" sz="2400" dirty="0">
                <a:effectLst/>
              </a:rPr>
              <a:t> ja </a:t>
            </a:r>
            <a:r>
              <a:rPr lang="en-US" sz="2400" dirty="0" err="1">
                <a:effectLst/>
              </a:rPr>
              <a:t>sosiaalisissa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suhteissa</a:t>
            </a:r>
            <a:r>
              <a:rPr lang="en-US" sz="2400" dirty="0">
                <a:effectLst/>
              </a:rPr>
              <a:t>.</a:t>
            </a:r>
            <a:endParaRPr lang="en-US" sz="2400" b="0" i="0" dirty="0">
              <a:effectLst/>
              <a:highlight>
                <a:srgbClr val="FFFF00"/>
              </a:highlight>
            </a:endParaRPr>
          </a:p>
          <a:p>
            <a:r>
              <a:rPr lang="en-US" sz="2400" dirty="0" err="1">
                <a:effectLst/>
              </a:rPr>
              <a:t>Terveyttä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vaarantavat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elämäntavat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opitaan</a:t>
            </a:r>
            <a:r>
              <a:rPr lang="en-US" sz="2400" dirty="0">
                <a:effectLst/>
              </a:rPr>
              <a:t> jo </a:t>
            </a:r>
            <a:r>
              <a:rPr lang="en-US" sz="2400" dirty="0" err="1">
                <a:effectLst/>
              </a:rPr>
              <a:t>nuorena</a:t>
            </a:r>
            <a:r>
              <a:rPr lang="en-US" sz="2400" dirty="0">
                <a:effectLst/>
              </a:rPr>
              <a:t>. </a:t>
            </a:r>
            <a:endParaRPr lang="en-US" sz="2400" b="0" i="0" dirty="0">
              <a:effectLst/>
              <a:highlight>
                <a:srgbClr val="FFFF00"/>
              </a:highlight>
            </a:endParaRPr>
          </a:p>
          <a:p>
            <a:r>
              <a:rPr lang="en-US" sz="2400" dirty="0" err="1">
                <a:effectLst/>
              </a:rPr>
              <a:t>Sosioekonomiset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erot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muodostuvat</a:t>
            </a:r>
            <a:r>
              <a:rPr lang="en-US" sz="2400" dirty="0">
                <a:effectLst/>
              </a:rPr>
              <a:t> jo </a:t>
            </a:r>
            <a:r>
              <a:rPr lang="en-US" sz="2400" dirty="0" err="1">
                <a:effectLst/>
              </a:rPr>
              <a:t>varhaislapsuudessa,</a:t>
            </a:r>
            <a:r>
              <a:rPr lang="en-US" sz="2400" dirty="0">
                <a:effectLst/>
              </a:rPr>
              <a:t> ja ne </a:t>
            </a:r>
            <a:r>
              <a:rPr lang="en-US" sz="2400" dirty="0" err="1">
                <a:effectLst/>
              </a:rPr>
              <a:t>ovat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havaittavissa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usein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elämänkulun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ajan</a:t>
            </a:r>
            <a:r>
              <a:rPr lang="en-US" sz="2400" dirty="0">
                <a:effectLst/>
              </a:rPr>
              <a:t>.</a:t>
            </a:r>
          </a:p>
          <a:p>
            <a:pPr marL="457200" lvl="1" indent="0">
              <a:buNone/>
            </a:pPr>
            <a:endParaRPr lang="en-US" sz="1600" dirty="0">
              <a:effectLst/>
            </a:endParaRPr>
          </a:p>
          <a:p>
            <a:pPr lvl="1"/>
            <a:endParaRPr lang="en-US" sz="1600" dirty="0">
              <a:effectLst/>
            </a:endParaRPr>
          </a:p>
          <a:p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6" name="Sisällön paikkamerkki 5" descr="Kuva, joka sisältää kohteen henkilö, sumea&#10;&#10;Kuvaus luotu automaattisesti">
            <a:extLst>
              <a:ext uri="{FF2B5EF4-FFF2-40B4-BE49-F238E27FC236}">
                <a16:creationId xmlns:a16="http://schemas.microsoft.com/office/drawing/2014/main" id="{EB82B206-F2C0-96C7-40C2-91CC7EEE0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69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A4A9A88-8A6A-2557-C405-4C106FBC1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F0054B-F9DA-D9B3-88FC-572A9EA1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7915E7F-57CF-EFAC-5FB4-71F811B9E2E7}"/>
              </a:ext>
            </a:extLst>
          </p:cNvPr>
          <p:cNvSpPr txBox="1"/>
          <p:nvPr/>
        </p:nvSpPr>
        <p:spPr>
          <a:xfrm>
            <a:off x="-20" y="6223819"/>
            <a:ext cx="4635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</a:rPr>
              <a:t>Kuva: Unsplash.com </a:t>
            </a:r>
            <a:r>
              <a:rPr lang="fi-FI" sz="1800" dirty="0" err="1">
                <a:solidFill>
                  <a:schemeClr val="bg1"/>
                </a:solidFill>
              </a:rPr>
              <a:t>Kat</a:t>
            </a:r>
            <a:r>
              <a:rPr lang="fi-FI" sz="1800" dirty="0">
                <a:solidFill>
                  <a:schemeClr val="bg1"/>
                </a:solidFill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10250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A52D4580-7F90-4685-755F-8011FD0D1E4D}"/>
              </a:ext>
            </a:extLst>
          </p:cNvPr>
          <p:cNvSpPr txBox="1"/>
          <p:nvPr/>
        </p:nvSpPr>
        <p:spPr>
          <a:xfrm>
            <a:off x="8399501" y="1484060"/>
            <a:ext cx="35814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Miksi hyvinvointi- ja terveyseroja pitää kaventaa?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Väestön terveys paranee.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Yhteiskunnan varoja säästyy.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Sosiaali- ja terveyspalvelujen riittävyys paranee.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Työllisyysaste nousee.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Sosiaalinen syrjäytyminen vähenee.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Vältettävissä olevat terveyserot eivät ole eettisesti hyväksyttäviä.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6F2EB8-5833-21CE-D52B-8F4FF9A91465}"/>
              </a:ext>
            </a:extLst>
          </p:cNvPr>
          <p:cNvSpPr txBox="1"/>
          <p:nvPr/>
        </p:nvSpPr>
        <p:spPr>
          <a:xfrm>
            <a:off x="413617" y="1428660"/>
            <a:ext cx="4799965" cy="479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Terveyserot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lisäävät sairastavuutta ja ennenaikaisia kuolemia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heikentävät  työ- ja toimintakykyä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aiheuttavat huomattavia kustannuksia sekä tulojen menetyksiä niin valtiolle kuin kotitalouksillekin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lisäävät sosiaali- ja terveydenhuoltojärjestelmän kuormitusta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vähentävät koko yhteiskunnan hyvinvointia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vähentävät sosiaalista yhteenkuuluvuutta, mikä lisää kaikkien stressiä, pelkoa ja epävarmuutta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A20B51-1B1D-E3CE-25FD-F6C07428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17" y="405182"/>
            <a:ext cx="11552405" cy="1012455"/>
          </a:xfrm>
        </p:spPr>
        <p:txBody>
          <a:bodyPr>
            <a:normAutofit/>
          </a:bodyPr>
          <a:lstStyle/>
          <a:p>
            <a:pPr algn="ctr"/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Terveyserojen kaventamisesta hyötyvät yksilöt ja yhteiskunta</a:t>
            </a:r>
            <a:endParaRPr lang="fi-FI" sz="3200" b="1" dirty="0">
              <a:solidFill>
                <a:srgbClr val="C00000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0E9C947-651B-142B-852A-250A62AA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C45B598-B517-052C-E7E2-94BF62E12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97" y="1401142"/>
            <a:ext cx="2755088" cy="54387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E0F36F4-6FC3-1AA5-E963-A569EE0FF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D4924CA4-E984-2232-56E2-0632AC3BCB02}"/>
              </a:ext>
            </a:extLst>
          </p:cNvPr>
          <p:cNvSpPr txBox="1"/>
          <p:nvPr/>
        </p:nvSpPr>
        <p:spPr>
          <a:xfrm>
            <a:off x="5413200" y="6409101"/>
            <a:ext cx="2755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Nick </a:t>
            </a:r>
            <a:r>
              <a:rPr lang="fi-FI" sz="1400" dirty="0" err="1"/>
              <a:t>Fewings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3748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CD38E-92EB-A006-292B-021406D9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724"/>
            <a:ext cx="12092868" cy="60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BAB471-E89F-5E9C-454F-53E57905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246BC0-7CE0-6862-2093-1B847289F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52C179-C5D1-A0A7-D0B9-7685D930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70379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Terveyserojen</a:t>
            </a:r>
            <a:r>
              <a:rPr lang="en-US" sz="4000" dirty="0"/>
              <a:t> </a:t>
            </a:r>
            <a:r>
              <a:rPr lang="en-US" sz="4000" dirty="0" err="1"/>
              <a:t>kaventaminen</a:t>
            </a:r>
            <a:r>
              <a:rPr lang="en-US" sz="4000" dirty="0"/>
              <a:t> on </a:t>
            </a:r>
            <a:r>
              <a:rPr lang="en-US" sz="4000" dirty="0" err="1"/>
              <a:t>terveyspoliittinen</a:t>
            </a:r>
            <a:r>
              <a:rPr lang="en-US" sz="4000" dirty="0"/>
              <a:t> </a:t>
            </a:r>
            <a:r>
              <a:rPr lang="en-US" sz="4000" dirty="0" err="1"/>
              <a:t>haaste</a:t>
            </a:r>
            <a:endParaRPr lang="en-US" sz="4000" dirty="0"/>
          </a:p>
        </p:txBody>
      </p:sp>
      <p:pic>
        <p:nvPicPr>
          <p:cNvPr id="7" name="Sisällön paikkamerkki 6" descr="Kuva, joka sisältää kohteen värikäs, pippuri, vihannes, useat&#10;&#10;Kuvaus luotu automaattisesti">
            <a:extLst>
              <a:ext uri="{FF2B5EF4-FFF2-40B4-BE49-F238E27FC236}">
                <a16:creationId xmlns:a16="http://schemas.microsoft.com/office/drawing/2014/main" id="{D46F4237-BC25-50AC-2C2C-1D1528D0A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-1" b="-1"/>
          <a:stretch/>
        </p:blipFill>
        <p:spPr>
          <a:xfrm>
            <a:off x="1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37FBC0-1555-E4CB-8838-E0638128A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5680" y="2540000"/>
            <a:ext cx="7213600" cy="36655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Suomalaisten</a:t>
            </a:r>
            <a:r>
              <a:rPr lang="en-US" sz="2400" dirty="0"/>
              <a:t> </a:t>
            </a:r>
            <a:r>
              <a:rPr lang="en-US" sz="2400" dirty="0" err="1"/>
              <a:t>terveydentila</a:t>
            </a:r>
            <a:r>
              <a:rPr lang="en-US" sz="2400" dirty="0"/>
              <a:t> on </a:t>
            </a:r>
            <a:r>
              <a:rPr lang="en-US" sz="2400" dirty="0" err="1"/>
              <a:t>hyvä</a:t>
            </a:r>
            <a:r>
              <a:rPr lang="en-US" sz="2400" dirty="0"/>
              <a:t> ja </a:t>
            </a:r>
            <a:r>
              <a:rPr lang="en-US" sz="2400" dirty="0" err="1"/>
              <a:t>elinikä</a:t>
            </a:r>
            <a:r>
              <a:rPr lang="en-US" sz="2400" dirty="0"/>
              <a:t> on </a:t>
            </a:r>
            <a:r>
              <a:rPr lang="en-US" sz="2400" dirty="0" err="1"/>
              <a:t>pidentynyt</a:t>
            </a:r>
            <a:r>
              <a:rPr lang="en-US" sz="2400" dirty="0"/>
              <a:t> </a:t>
            </a:r>
            <a:r>
              <a:rPr lang="en-US" sz="2400" dirty="0" err="1"/>
              <a:t>vuosi</a:t>
            </a:r>
            <a:r>
              <a:rPr lang="en-US" sz="2400" dirty="0"/>
              <a:t> </a:t>
            </a:r>
            <a:r>
              <a:rPr lang="en-US" sz="2400" dirty="0" err="1"/>
              <a:t>vuodelta</a:t>
            </a:r>
            <a:r>
              <a:rPr lang="en-US" sz="2400" dirty="0"/>
              <a:t>,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terveyserot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edelleen</a:t>
            </a:r>
            <a:r>
              <a:rPr lang="en-US" sz="2400" dirty="0"/>
              <a:t> </a:t>
            </a:r>
            <a:r>
              <a:rPr lang="en-US" sz="2400" dirty="0" err="1"/>
              <a:t>merkittäviä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Lyhimmän</a:t>
            </a:r>
            <a:r>
              <a:rPr lang="en-US" sz="2400" dirty="0"/>
              <a:t> </a:t>
            </a:r>
            <a:r>
              <a:rPr lang="en-US" sz="2400" dirty="0" err="1"/>
              <a:t>elämän</a:t>
            </a:r>
            <a:r>
              <a:rPr lang="en-US" sz="2400" dirty="0"/>
              <a:t> </a:t>
            </a:r>
            <a:r>
              <a:rPr lang="en-US" sz="2400" dirty="0" err="1"/>
              <a:t>elävät</a:t>
            </a:r>
            <a:r>
              <a:rPr lang="en-US" sz="2400" dirty="0"/>
              <a:t> </a:t>
            </a:r>
            <a:r>
              <a:rPr lang="en-US" sz="2400" dirty="0" err="1"/>
              <a:t>matalasti</a:t>
            </a:r>
            <a:r>
              <a:rPr lang="en-US" sz="2400" dirty="0"/>
              <a:t> </a:t>
            </a:r>
            <a:r>
              <a:rPr lang="en-US" sz="2400" dirty="0" err="1"/>
              <a:t>koulutetut</a:t>
            </a:r>
            <a:r>
              <a:rPr lang="en-US" sz="2400" dirty="0"/>
              <a:t> </a:t>
            </a:r>
            <a:r>
              <a:rPr lang="en-US" sz="2400" dirty="0" err="1"/>
              <a:t>miehet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Merkittävin</a:t>
            </a:r>
            <a:r>
              <a:rPr lang="en-US" sz="2400" dirty="0"/>
              <a:t> </a:t>
            </a:r>
            <a:r>
              <a:rPr lang="en-US" sz="2400" dirty="0" err="1"/>
              <a:t>syy</a:t>
            </a:r>
            <a:r>
              <a:rPr lang="en-US" sz="2400" dirty="0"/>
              <a:t> </a:t>
            </a:r>
            <a:r>
              <a:rPr lang="en-US" sz="2400" dirty="0" err="1"/>
              <a:t>terveyseroihin</a:t>
            </a:r>
            <a:r>
              <a:rPr lang="en-US" sz="2400" dirty="0"/>
              <a:t> on </a:t>
            </a:r>
            <a:r>
              <a:rPr lang="en-US" sz="2400" dirty="0" err="1"/>
              <a:t>elämäntavat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Elämäntapoihin</a:t>
            </a:r>
            <a:r>
              <a:rPr lang="en-US" sz="2400" dirty="0"/>
              <a:t> </a:t>
            </a:r>
            <a:r>
              <a:rPr lang="en-US" sz="2400" dirty="0" err="1"/>
              <a:t>puuttuminen</a:t>
            </a:r>
            <a:r>
              <a:rPr lang="en-US" sz="2400" dirty="0"/>
              <a:t> on </a:t>
            </a:r>
            <a:r>
              <a:rPr lang="en-US" sz="2400" dirty="0" err="1"/>
              <a:t>usein</a:t>
            </a:r>
            <a:r>
              <a:rPr lang="en-US" sz="2400" dirty="0"/>
              <a:t> </a:t>
            </a:r>
            <a:r>
              <a:rPr lang="en-US" sz="2400" dirty="0" err="1"/>
              <a:t>haasteellista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Terveyden</a:t>
            </a:r>
            <a:r>
              <a:rPr lang="en-US" sz="2400" dirty="0"/>
              <a:t> </a:t>
            </a:r>
            <a:r>
              <a:rPr lang="en-US" sz="2400" dirty="0" err="1"/>
              <a:t>edistämisen</a:t>
            </a:r>
            <a:r>
              <a:rPr lang="en-US" sz="2400" dirty="0"/>
              <a:t> </a:t>
            </a:r>
            <a:r>
              <a:rPr lang="en-US" sz="2400" dirty="0" err="1"/>
              <a:t>toimia</a:t>
            </a:r>
            <a:r>
              <a:rPr lang="en-US" sz="2400" dirty="0"/>
              <a:t> </a:t>
            </a:r>
            <a:r>
              <a:rPr lang="en-US" sz="2400" dirty="0" err="1"/>
              <a:t>kannattaa</a:t>
            </a:r>
            <a:r>
              <a:rPr lang="en-US" sz="2400" dirty="0"/>
              <a:t> </a:t>
            </a:r>
            <a:r>
              <a:rPr lang="en-US" sz="2400" dirty="0" err="1"/>
              <a:t>kohdistaa</a:t>
            </a:r>
            <a:r>
              <a:rPr lang="en-US" sz="2400" dirty="0"/>
              <a:t> </a:t>
            </a:r>
            <a:r>
              <a:rPr lang="en-US" sz="2400" dirty="0" err="1"/>
              <a:t>erityisesti</a:t>
            </a:r>
            <a:r>
              <a:rPr lang="en-US" sz="2400" dirty="0"/>
              <a:t> </a:t>
            </a:r>
            <a:r>
              <a:rPr lang="en-US" sz="2400" dirty="0" err="1"/>
              <a:t>niihin</a:t>
            </a:r>
            <a:r>
              <a:rPr lang="en-US" sz="2400" dirty="0"/>
              <a:t> </a:t>
            </a:r>
            <a:r>
              <a:rPr lang="en-US" sz="2400" dirty="0" err="1"/>
              <a:t>väestöryhmiin</a:t>
            </a:r>
            <a:r>
              <a:rPr lang="en-US" sz="2400" dirty="0"/>
              <a:t>, </a:t>
            </a:r>
            <a:r>
              <a:rPr lang="en-US" sz="2400" dirty="0" err="1"/>
              <a:t>joissa</a:t>
            </a:r>
            <a:r>
              <a:rPr lang="en-US" sz="2400" dirty="0"/>
              <a:t> </a:t>
            </a:r>
            <a:r>
              <a:rPr lang="en-US" sz="2400" dirty="0" err="1"/>
              <a:t>riskitekijät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yleisimpiä</a:t>
            </a:r>
            <a:r>
              <a:rPr lang="en-US" sz="2400" dirty="0"/>
              <a:t>.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6D9691-B843-6467-EF3A-90952B14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267178A-21D8-70B7-DCD3-63CF6052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CF26AFB-F7C6-B155-343A-4AEA73298744}"/>
              </a:ext>
            </a:extLst>
          </p:cNvPr>
          <p:cNvSpPr txBox="1"/>
          <p:nvPr/>
        </p:nvSpPr>
        <p:spPr>
          <a:xfrm>
            <a:off x="0" y="6344980"/>
            <a:ext cx="274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Nico </a:t>
            </a:r>
            <a:r>
              <a:rPr lang="fi-FI" sz="1400" dirty="0" err="1">
                <a:solidFill>
                  <a:schemeClr val="bg1"/>
                </a:solidFill>
              </a:rPr>
              <a:t>Smit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8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5F6676-87D6-9F6C-21B1-BE73812D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97" y="629920"/>
            <a:ext cx="6474524" cy="12855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/>
              <a:t>Hyvinvointi</a:t>
            </a:r>
            <a:r>
              <a:rPr lang="en-US" sz="2800" b="1" dirty="0"/>
              <a:t>- ja </a:t>
            </a:r>
            <a:r>
              <a:rPr lang="en-US" sz="2800" b="1" dirty="0" err="1"/>
              <a:t>terveyseroja</a:t>
            </a:r>
            <a:r>
              <a:rPr lang="en-US" sz="2800" b="1" dirty="0"/>
              <a:t> </a:t>
            </a:r>
            <a:r>
              <a:rPr lang="en-US" sz="2800" b="1" dirty="0" err="1"/>
              <a:t>pystytään</a:t>
            </a:r>
            <a:r>
              <a:rPr lang="en-US" sz="2800" b="1" dirty="0"/>
              <a:t> </a:t>
            </a:r>
            <a:r>
              <a:rPr lang="en-US" sz="2800" b="1" dirty="0" err="1"/>
              <a:t>kaventamaan</a:t>
            </a:r>
            <a:r>
              <a:rPr lang="en-US" sz="2800" b="1" dirty="0"/>
              <a:t> </a:t>
            </a:r>
            <a:r>
              <a:rPr lang="en-US" sz="2800" b="1" dirty="0" err="1"/>
              <a:t>vaikuttamalla</a:t>
            </a:r>
            <a:r>
              <a:rPr lang="en-US" sz="2800" b="1" dirty="0"/>
              <a:t> </a:t>
            </a:r>
            <a:r>
              <a:rPr lang="en-US" sz="2800" b="1" dirty="0" err="1"/>
              <a:t>sosiaalisiin</a:t>
            </a:r>
            <a:r>
              <a:rPr lang="en-US" sz="2800" b="1" dirty="0"/>
              <a:t> </a:t>
            </a:r>
            <a:r>
              <a:rPr lang="en-US" sz="2800" b="1" dirty="0" err="1"/>
              <a:t>taustatekijöihin</a:t>
            </a:r>
            <a:r>
              <a:rPr lang="en-US" sz="2800" b="1" dirty="0"/>
              <a:t> ja </a:t>
            </a:r>
            <a:r>
              <a:rPr lang="en-US" sz="2800" b="1" dirty="0" err="1"/>
              <a:t>eriarvoisuuteen</a:t>
            </a:r>
            <a:endParaRPr lang="en-US" sz="2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FA873A-5B4C-6EE1-2FC0-F046A5277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7397" y="2314807"/>
            <a:ext cx="6903504" cy="4337943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2000" b="0" i="0" dirty="0" err="1">
                <a:effectLst/>
              </a:rPr>
              <a:t>vaikutetaan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sosiaaliseen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eriarvoisuuteen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esimerkiksi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koulutukseen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tulonjakoon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työllisyysmahdollisuuksiin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verotukseen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turvataan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kaikille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terveelliset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elinolot</a:t>
            </a:r>
            <a:r>
              <a:rPr lang="en-US" sz="2000" b="1" i="0" dirty="0">
                <a:effectLst/>
              </a:rPr>
              <a:t> </a:t>
            </a:r>
            <a:r>
              <a:rPr lang="en-US" sz="2000" b="0" i="0" dirty="0">
                <a:effectLst/>
              </a:rPr>
              <a:t>(</a:t>
            </a:r>
            <a:r>
              <a:rPr lang="en-US" sz="2000" b="0" i="0" dirty="0" err="1">
                <a:effectLst/>
              </a:rPr>
              <a:t>asuminen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työolot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ympäristö</a:t>
            </a:r>
            <a:r>
              <a:rPr lang="en-US" sz="2000" b="0" i="0" dirty="0">
                <a:effectLst/>
              </a:rPr>
              <a:t>)  </a:t>
            </a:r>
          </a:p>
          <a:p>
            <a:pPr fontAlgn="base"/>
            <a:r>
              <a:rPr lang="en-US" sz="2000" b="0" i="0" dirty="0" err="1">
                <a:effectLst/>
              </a:rPr>
              <a:t>vähennetään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haitallisille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aineille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altistumista</a:t>
            </a:r>
            <a:r>
              <a:rPr lang="en-US" sz="2000" b="1" i="0" dirty="0">
                <a:effectLst/>
              </a:rPr>
              <a:t> </a:t>
            </a:r>
            <a:r>
              <a:rPr lang="en-US" sz="2000" b="0" i="0" dirty="0">
                <a:effectLst/>
              </a:rPr>
              <a:t>(</a:t>
            </a:r>
            <a:r>
              <a:rPr lang="en-US" sz="2000" b="0" i="0" dirty="0" err="1">
                <a:effectLst/>
              </a:rPr>
              <a:t>työaltisteet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ympäristöaltisteet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alkoholi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tupakka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epäterveellinen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ravinto</a:t>
            </a:r>
            <a:r>
              <a:rPr lang="en-US" sz="2000" b="0" i="0" dirty="0">
                <a:effectLst/>
              </a:rPr>
              <a:t>) </a:t>
            </a:r>
          </a:p>
          <a:p>
            <a:pPr fontAlgn="base"/>
            <a:r>
              <a:rPr lang="en-US" sz="2000" b="0" i="0" dirty="0" err="1">
                <a:effectLst/>
              </a:rPr>
              <a:t>vähennetään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haavoittuvuutta</a:t>
            </a:r>
            <a:r>
              <a:rPr lang="en-US" sz="2000" b="0" i="0" dirty="0">
                <a:effectLst/>
              </a:rPr>
              <a:t> (</a:t>
            </a:r>
            <a:r>
              <a:rPr lang="en-US" sz="2000" b="0" i="0" dirty="0" err="1">
                <a:effectLst/>
              </a:rPr>
              <a:t>sosiaaliset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verkostot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erityinen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tuki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haavoittuvassa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asemassa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oleville</a:t>
            </a:r>
            <a:r>
              <a:rPr lang="en-US" sz="2000" b="0" i="0" dirty="0">
                <a:effectLst/>
              </a:rPr>
              <a:t>) </a:t>
            </a:r>
          </a:p>
          <a:p>
            <a:pPr fontAlgn="base"/>
            <a:r>
              <a:rPr lang="en-US" sz="2000" b="0" i="0" dirty="0" err="1">
                <a:effectLst/>
              </a:rPr>
              <a:t>estetään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eriarvoisia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seurauksia</a:t>
            </a:r>
            <a:r>
              <a:rPr lang="en-US" sz="2000" b="0" i="0" dirty="0">
                <a:effectLst/>
              </a:rPr>
              <a:t> (</a:t>
            </a:r>
            <a:r>
              <a:rPr lang="en-US" sz="2000" b="0" i="0" dirty="0" err="1">
                <a:effectLst/>
              </a:rPr>
              <a:t>esimerkiksi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palvelujen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saatavuus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laatu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yhdenvertaiseksi</a:t>
            </a:r>
            <a:r>
              <a:rPr lang="en-US" sz="2000" b="0" i="0" dirty="0">
                <a:effectLst/>
              </a:rPr>
              <a:t>). </a:t>
            </a:r>
          </a:p>
          <a:p>
            <a:pPr marL="0" indent="0" fontAlgn="base">
              <a:buNone/>
            </a:pPr>
            <a:r>
              <a:rPr lang="en-US" sz="2000" b="0" i="0" dirty="0" err="1">
                <a:effectLst/>
              </a:rPr>
              <a:t>Lähde</a:t>
            </a:r>
            <a:r>
              <a:rPr lang="en-US" sz="2000" b="0" i="0" dirty="0">
                <a:effectLst/>
              </a:rPr>
              <a:t>: THL</a:t>
            </a:r>
          </a:p>
        </p:txBody>
      </p:sp>
      <p:pic>
        <p:nvPicPr>
          <p:cNvPr id="6" name="Sisällön paikkamerkki 5" descr="Kuva, joka sisältää kohteen teksti, joukko, useat&#10;&#10;Kuvaus luotu automaattisesti">
            <a:extLst>
              <a:ext uri="{FF2B5EF4-FFF2-40B4-BE49-F238E27FC236}">
                <a16:creationId xmlns:a16="http://schemas.microsoft.com/office/drawing/2014/main" id="{DB22C8D3-A20D-FE53-C5DE-607A4F8C14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r="2623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9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099F8B-42AA-5FFC-99A7-960B5AED1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43" y="8525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F9F5A8-BB0A-34C1-1857-4874B99B3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9" y="6223819"/>
            <a:ext cx="1668092" cy="4289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B1C3162-B680-ADE0-9817-C37D2B2AAD18}"/>
              </a:ext>
            </a:extLst>
          </p:cNvPr>
          <p:cNvSpPr txBox="1"/>
          <p:nvPr/>
        </p:nvSpPr>
        <p:spPr>
          <a:xfrm rot="5400000">
            <a:off x="2866095" y="4115427"/>
            <a:ext cx="3909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Matteo</a:t>
            </a:r>
            <a:r>
              <a:rPr lang="fi-FI" sz="1400" dirty="0"/>
              <a:t> </a:t>
            </a:r>
            <a:r>
              <a:rPr lang="fi-FI" sz="1400" dirty="0" err="1"/>
              <a:t>Paganelli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0975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3252BBEF-DC08-47F1-A05C-C0F6C5ED96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60190-EBF1-4927-857C-7C29643A4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36BAFC-5FB3-4DFC-A2A5-156DD426BD58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535</Words>
  <Application>Microsoft Macintosh PowerPoint</Application>
  <PresentationFormat>Laajakuva</PresentationFormat>
  <Paragraphs>89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Terveyden eriarvoisuus</vt:lpstr>
      <vt:lpstr>Terveyden eriarvoisuus </vt:lpstr>
      <vt:lpstr>PowerPoint-esitys</vt:lpstr>
      <vt:lpstr>Terveyden eriarvoisuuteen vaikuttavia tekijöitä</vt:lpstr>
      <vt:lpstr>Vanhempien sosioekonomisen aseman vaikutus terveyseroihin on ylisukupolvista</vt:lpstr>
      <vt:lpstr>Terveyserojen kaventamisesta hyötyvät yksilöt ja yhteiskunta</vt:lpstr>
      <vt:lpstr>PowerPoint-esitys</vt:lpstr>
      <vt:lpstr>Terveyserojen kaventaminen on terveyspoliittinen haaste</vt:lpstr>
      <vt:lpstr>Hyvinvointi- ja terveyseroja pystytään kaventamaan vaikuttamalla sosiaalisiin taustatekijöihin ja eriarvoisuuteen</vt:lpstr>
      <vt:lpstr>Eriarvoisuus on globaali ongelma</vt:lpstr>
      <vt:lpstr>Vältettävissä olevat terveyserot eivät ole eettisesti hyväksyttäviä.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eriarvoisuus</dc:title>
  <dc:creator>Paula</dc:creator>
  <cp:lastModifiedBy>Eija Tuunainen</cp:lastModifiedBy>
  <cp:revision>28</cp:revision>
  <dcterms:created xsi:type="dcterms:W3CDTF">2022-08-17T09:28:50Z</dcterms:created>
  <dcterms:modified xsi:type="dcterms:W3CDTF">2022-08-22T14:41:34Z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