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7" r:id="rId3"/>
    <p:sldId id="267" r:id="rId4"/>
    <p:sldId id="285" r:id="rId5"/>
    <p:sldId id="274" r:id="rId6"/>
    <p:sldId id="284" r:id="rId7"/>
    <p:sldId id="260" r:id="rId8"/>
    <p:sldId id="261" r:id="rId9"/>
    <p:sldId id="271" r:id="rId10"/>
    <p:sldId id="273" r:id="rId11"/>
    <p:sldId id="258" r:id="rId12"/>
    <p:sldId id="264" r:id="rId13"/>
    <p:sldId id="268" r:id="rId14"/>
    <p:sldId id="266" r:id="rId15"/>
    <p:sldId id="263" r:id="rId16"/>
    <p:sldId id="265" r:id="rId17"/>
    <p:sldId id="283" r:id="rId18"/>
    <p:sldId id="270" r:id="rId19"/>
    <p:sldId id="282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D69DF-BFA5-4B6A-8C40-F350316A350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396A849-16EB-46E2-98DF-66760C96FFBE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Tutkija</a:t>
          </a:r>
        </a:p>
      </dgm:t>
    </dgm:pt>
    <dgm:pt modelId="{2C63737F-CB18-4704-9DD7-78DC38415D6B}" type="parTrans" cxnId="{A25995F7-51F9-4FDB-8B57-2D05480E99D1}">
      <dgm:prSet/>
      <dgm:spPr/>
      <dgm:t>
        <a:bodyPr/>
        <a:lstStyle/>
        <a:p>
          <a:endParaRPr lang="fi-FI"/>
        </a:p>
      </dgm:t>
    </dgm:pt>
    <dgm:pt modelId="{542C7617-62FE-48F6-AF73-1B21175C38E1}" type="sibTrans" cxnId="{A25995F7-51F9-4FDB-8B57-2D05480E99D1}">
      <dgm:prSet/>
      <dgm:spPr/>
      <dgm:t>
        <a:bodyPr/>
        <a:lstStyle/>
        <a:p>
          <a:endParaRPr lang="fi-FI"/>
        </a:p>
      </dgm:t>
    </dgm:pt>
    <dgm:pt modelId="{1CE4A104-7E06-4A16-9DFA-6EC5B1E17400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Opettaja</a:t>
          </a:r>
        </a:p>
      </dgm:t>
    </dgm:pt>
    <dgm:pt modelId="{B25EACBC-80B7-4C67-B2B1-6805FFE9D516}" type="parTrans" cxnId="{E5626FE8-35A9-4A0D-A50E-276E0C913D7B}">
      <dgm:prSet/>
      <dgm:spPr/>
      <dgm:t>
        <a:bodyPr/>
        <a:lstStyle/>
        <a:p>
          <a:endParaRPr lang="fi-FI"/>
        </a:p>
      </dgm:t>
    </dgm:pt>
    <dgm:pt modelId="{264DE7A1-B8FE-4F35-BAFB-D591823E5A12}" type="sibTrans" cxnId="{E5626FE8-35A9-4A0D-A50E-276E0C913D7B}">
      <dgm:prSet/>
      <dgm:spPr/>
      <dgm:t>
        <a:bodyPr/>
        <a:lstStyle/>
        <a:p>
          <a:endParaRPr lang="fi-FI"/>
        </a:p>
      </dgm:t>
    </dgm:pt>
    <dgm:pt modelId="{D01336EC-F719-4147-B60B-205AE4860C48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Kouluttaja</a:t>
          </a:r>
        </a:p>
      </dgm:t>
    </dgm:pt>
    <dgm:pt modelId="{78180A5E-9455-4C18-B5C2-897391D0E7FA}" type="parTrans" cxnId="{C5F4DB63-BFD4-4852-A623-AD1A36765FBD}">
      <dgm:prSet/>
      <dgm:spPr/>
      <dgm:t>
        <a:bodyPr/>
        <a:lstStyle/>
        <a:p>
          <a:endParaRPr lang="fi-FI"/>
        </a:p>
      </dgm:t>
    </dgm:pt>
    <dgm:pt modelId="{0FAE7A23-9333-47FD-8C2B-420C63D3EE31}" type="sibTrans" cxnId="{C5F4DB63-BFD4-4852-A623-AD1A36765FBD}">
      <dgm:prSet/>
      <dgm:spPr/>
      <dgm:t>
        <a:bodyPr/>
        <a:lstStyle/>
        <a:p>
          <a:endParaRPr lang="fi-FI"/>
        </a:p>
      </dgm:t>
    </dgm:pt>
    <dgm:pt modelId="{E27E964A-9FD5-4554-9DC1-DA3A3ECB5DD4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Tiedottaja</a:t>
          </a:r>
        </a:p>
      </dgm:t>
    </dgm:pt>
    <dgm:pt modelId="{2E1C7B82-A450-4439-B301-3BCF696A9411}" type="parTrans" cxnId="{49048908-C9A8-414A-BDAF-DCB92C0E2D23}">
      <dgm:prSet/>
      <dgm:spPr/>
      <dgm:t>
        <a:bodyPr/>
        <a:lstStyle/>
        <a:p>
          <a:endParaRPr lang="fi-FI"/>
        </a:p>
      </dgm:t>
    </dgm:pt>
    <dgm:pt modelId="{ECE30F7F-75C4-482E-A96E-A728C34BB86E}" type="sibTrans" cxnId="{49048908-C9A8-414A-BDAF-DCB92C0E2D23}">
      <dgm:prSet/>
      <dgm:spPr/>
      <dgm:t>
        <a:bodyPr/>
        <a:lstStyle/>
        <a:p>
          <a:endParaRPr lang="fi-FI"/>
        </a:p>
      </dgm:t>
    </dgm:pt>
    <dgm:pt modelId="{44DA54CD-F59C-40A6-82EB-7A42207E342E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Toimittaja</a:t>
          </a:r>
        </a:p>
      </dgm:t>
    </dgm:pt>
    <dgm:pt modelId="{7F6B0B35-A409-49C9-9CD0-DAA80CA767F0}" type="parTrans" cxnId="{CD6D42EA-1970-4244-BC3F-116D37CBF331}">
      <dgm:prSet/>
      <dgm:spPr/>
      <dgm:t>
        <a:bodyPr/>
        <a:lstStyle/>
        <a:p>
          <a:endParaRPr lang="fi-FI"/>
        </a:p>
      </dgm:t>
    </dgm:pt>
    <dgm:pt modelId="{61A82A3D-531C-4CD5-9728-7C9ED358E309}" type="sibTrans" cxnId="{CD6D42EA-1970-4244-BC3F-116D37CBF331}">
      <dgm:prSet/>
      <dgm:spPr/>
      <dgm:t>
        <a:bodyPr/>
        <a:lstStyle/>
        <a:p>
          <a:endParaRPr lang="fi-FI"/>
        </a:p>
      </dgm:t>
    </dgm:pt>
    <dgm:pt modelId="{AB110687-D773-4FD2-B4DC-ECD7E6CC7808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Arkistotyöntekijä</a:t>
          </a:r>
        </a:p>
      </dgm:t>
    </dgm:pt>
    <dgm:pt modelId="{0A4A6B74-EDF7-48A4-8C1C-BBFC0EC25981}" type="parTrans" cxnId="{9DA3E599-CAA8-487B-8E3C-97306D69496E}">
      <dgm:prSet/>
      <dgm:spPr/>
      <dgm:t>
        <a:bodyPr/>
        <a:lstStyle/>
        <a:p>
          <a:endParaRPr lang="fi-FI"/>
        </a:p>
      </dgm:t>
    </dgm:pt>
    <dgm:pt modelId="{30BA58C1-20AE-44C4-9097-33AE0DC750F8}" type="sibTrans" cxnId="{9DA3E599-CAA8-487B-8E3C-97306D69496E}">
      <dgm:prSet/>
      <dgm:spPr/>
      <dgm:t>
        <a:bodyPr/>
        <a:lstStyle/>
        <a:p>
          <a:endParaRPr lang="fi-FI"/>
        </a:p>
      </dgm:t>
    </dgm:pt>
    <dgm:pt modelId="{1BA1CF7D-807F-41BB-BDBE-D5D4B8F3E3C3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Museotyöntekijä</a:t>
          </a:r>
        </a:p>
      </dgm:t>
    </dgm:pt>
    <dgm:pt modelId="{4C01AEA4-87CE-4AC6-820B-8F9E3EB3D998}" type="parTrans" cxnId="{E2F80403-3E91-45B8-ACBA-0AB34C0C4F50}">
      <dgm:prSet/>
      <dgm:spPr/>
      <dgm:t>
        <a:bodyPr/>
        <a:lstStyle/>
        <a:p>
          <a:endParaRPr lang="fi-FI"/>
        </a:p>
      </dgm:t>
    </dgm:pt>
    <dgm:pt modelId="{D879B99A-83D7-452D-9B59-BE6275B6F60F}" type="sibTrans" cxnId="{E2F80403-3E91-45B8-ACBA-0AB34C0C4F50}">
      <dgm:prSet/>
      <dgm:spPr/>
      <dgm:t>
        <a:bodyPr/>
        <a:lstStyle/>
        <a:p>
          <a:endParaRPr lang="fi-FI"/>
        </a:p>
      </dgm:t>
    </dgm:pt>
    <dgm:pt modelId="{30F0C401-42D3-4FDE-A49D-1F6C07B16276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Hallintoalan työntekijä</a:t>
          </a:r>
        </a:p>
      </dgm:t>
    </dgm:pt>
    <dgm:pt modelId="{8B33EDCE-4B64-4BBF-920F-A454314B23FA}" type="parTrans" cxnId="{F3B7876C-FBB1-4A72-9A41-6575519B4365}">
      <dgm:prSet/>
      <dgm:spPr/>
      <dgm:t>
        <a:bodyPr/>
        <a:lstStyle/>
        <a:p>
          <a:endParaRPr lang="fi-FI"/>
        </a:p>
      </dgm:t>
    </dgm:pt>
    <dgm:pt modelId="{DC598CE2-79DB-4974-8302-1E214A59B591}" type="sibTrans" cxnId="{F3B7876C-FBB1-4A72-9A41-6575519B4365}">
      <dgm:prSet/>
      <dgm:spPr/>
      <dgm:t>
        <a:bodyPr/>
        <a:lstStyle/>
        <a:p>
          <a:endParaRPr lang="fi-FI"/>
        </a:p>
      </dgm:t>
    </dgm:pt>
    <dgm:pt modelId="{CE97501E-1F02-40C7-98E8-672E1CB61C30}">
      <dgm:prSet phldrT="[Teksti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i-FI" noProof="0" dirty="0"/>
            <a:t>Asiantuntija</a:t>
          </a:r>
        </a:p>
      </dgm:t>
    </dgm:pt>
    <dgm:pt modelId="{C5AAE3C2-69DF-4D93-A952-A593F7209324}" type="parTrans" cxnId="{D73AFE98-0B9E-4BC5-A912-A69D5F7A0452}">
      <dgm:prSet/>
      <dgm:spPr/>
      <dgm:t>
        <a:bodyPr/>
        <a:lstStyle/>
        <a:p>
          <a:endParaRPr lang="fi-FI"/>
        </a:p>
      </dgm:t>
    </dgm:pt>
    <dgm:pt modelId="{4273423D-4D2A-4C28-86FF-0C4A277EFCDA}" type="sibTrans" cxnId="{D73AFE98-0B9E-4BC5-A912-A69D5F7A0452}">
      <dgm:prSet/>
      <dgm:spPr/>
      <dgm:t>
        <a:bodyPr/>
        <a:lstStyle/>
        <a:p>
          <a:endParaRPr lang="fi-FI"/>
        </a:p>
      </dgm:t>
    </dgm:pt>
    <dgm:pt modelId="{B4286D25-452B-476B-B2F7-30A6814859E5}" type="pres">
      <dgm:prSet presAssocID="{015D69DF-BFA5-4B6A-8C40-F350316A350D}" presName="diagram" presStyleCnt="0">
        <dgm:presLayoutVars>
          <dgm:dir/>
          <dgm:resizeHandles val="exact"/>
        </dgm:presLayoutVars>
      </dgm:prSet>
      <dgm:spPr/>
    </dgm:pt>
    <dgm:pt modelId="{387036B2-3C45-4B21-AD24-FAA3B053BE6E}" type="pres">
      <dgm:prSet presAssocID="{5396A849-16EB-46E2-98DF-66760C96FFBE}" presName="node" presStyleLbl="node1" presStyleIdx="0" presStyleCnt="9">
        <dgm:presLayoutVars>
          <dgm:bulletEnabled val="1"/>
        </dgm:presLayoutVars>
      </dgm:prSet>
      <dgm:spPr/>
    </dgm:pt>
    <dgm:pt modelId="{7893E334-688A-4DF3-8333-F233C93F20E0}" type="pres">
      <dgm:prSet presAssocID="{542C7617-62FE-48F6-AF73-1B21175C38E1}" presName="sibTrans" presStyleCnt="0"/>
      <dgm:spPr/>
    </dgm:pt>
    <dgm:pt modelId="{8D1F0CB7-1908-49C8-870F-EBC09D135908}" type="pres">
      <dgm:prSet presAssocID="{1CE4A104-7E06-4A16-9DFA-6EC5B1E17400}" presName="node" presStyleLbl="node1" presStyleIdx="1" presStyleCnt="9">
        <dgm:presLayoutVars>
          <dgm:bulletEnabled val="1"/>
        </dgm:presLayoutVars>
      </dgm:prSet>
      <dgm:spPr/>
    </dgm:pt>
    <dgm:pt modelId="{0BEF03D7-2732-4762-AB1E-6C5C345DF9B6}" type="pres">
      <dgm:prSet presAssocID="{264DE7A1-B8FE-4F35-BAFB-D591823E5A12}" presName="sibTrans" presStyleCnt="0"/>
      <dgm:spPr/>
    </dgm:pt>
    <dgm:pt modelId="{26320A75-835F-47A0-A034-35065190E288}" type="pres">
      <dgm:prSet presAssocID="{D01336EC-F719-4147-B60B-205AE4860C48}" presName="node" presStyleLbl="node1" presStyleIdx="2" presStyleCnt="9">
        <dgm:presLayoutVars>
          <dgm:bulletEnabled val="1"/>
        </dgm:presLayoutVars>
      </dgm:prSet>
      <dgm:spPr/>
    </dgm:pt>
    <dgm:pt modelId="{B8CAECD0-AB93-44D2-B0F7-69A000955067}" type="pres">
      <dgm:prSet presAssocID="{0FAE7A23-9333-47FD-8C2B-420C63D3EE31}" presName="sibTrans" presStyleCnt="0"/>
      <dgm:spPr/>
    </dgm:pt>
    <dgm:pt modelId="{87C1A37A-C869-4372-82E1-746447DA44BF}" type="pres">
      <dgm:prSet presAssocID="{E27E964A-9FD5-4554-9DC1-DA3A3ECB5DD4}" presName="node" presStyleLbl="node1" presStyleIdx="3" presStyleCnt="9">
        <dgm:presLayoutVars>
          <dgm:bulletEnabled val="1"/>
        </dgm:presLayoutVars>
      </dgm:prSet>
      <dgm:spPr/>
    </dgm:pt>
    <dgm:pt modelId="{47893D76-BE28-4D50-853B-3E9307905D15}" type="pres">
      <dgm:prSet presAssocID="{ECE30F7F-75C4-482E-A96E-A728C34BB86E}" presName="sibTrans" presStyleCnt="0"/>
      <dgm:spPr/>
    </dgm:pt>
    <dgm:pt modelId="{1356F8D2-0CFD-4FD8-85CB-7AEAA96922A2}" type="pres">
      <dgm:prSet presAssocID="{44DA54CD-F59C-40A6-82EB-7A42207E342E}" presName="node" presStyleLbl="node1" presStyleIdx="4" presStyleCnt="9">
        <dgm:presLayoutVars>
          <dgm:bulletEnabled val="1"/>
        </dgm:presLayoutVars>
      </dgm:prSet>
      <dgm:spPr/>
    </dgm:pt>
    <dgm:pt modelId="{3049514D-A3BB-46CE-A9EF-4A6E09C11158}" type="pres">
      <dgm:prSet presAssocID="{61A82A3D-531C-4CD5-9728-7C9ED358E309}" presName="sibTrans" presStyleCnt="0"/>
      <dgm:spPr/>
    </dgm:pt>
    <dgm:pt modelId="{34993F10-6104-4A96-BD0C-809DF6BE249B}" type="pres">
      <dgm:prSet presAssocID="{AB110687-D773-4FD2-B4DC-ECD7E6CC7808}" presName="node" presStyleLbl="node1" presStyleIdx="5" presStyleCnt="9">
        <dgm:presLayoutVars>
          <dgm:bulletEnabled val="1"/>
        </dgm:presLayoutVars>
      </dgm:prSet>
      <dgm:spPr/>
    </dgm:pt>
    <dgm:pt modelId="{D3EBA177-C702-436C-AC42-B7E7EBD194F0}" type="pres">
      <dgm:prSet presAssocID="{30BA58C1-20AE-44C4-9097-33AE0DC750F8}" presName="sibTrans" presStyleCnt="0"/>
      <dgm:spPr/>
    </dgm:pt>
    <dgm:pt modelId="{46A9913A-228C-4BDE-9C34-5822800CDADB}" type="pres">
      <dgm:prSet presAssocID="{1BA1CF7D-807F-41BB-BDBE-D5D4B8F3E3C3}" presName="node" presStyleLbl="node1" presStyleIdx="6" presStyleCnt="9">
        <dgm:presLayoutVars>
          <dgm:bulletEnabled val="1"/>
        </dgm:presLayoutVars>
      </dgm:prSet>
      <dgm:spPr/>
    </dgm:pt>
    <dgm:pt modelId="{289D0457-03B6-44C5-AE38-D2CF2DD7AAFA}" type="pres">
      <dgm:prSet presAssocID="{D879B99A-83D7-452D-9B59-BE6275B6F60F}" presName="sibTrans" presStyleCnt="0"/>
      <dgm:spPr/>
    </dgm:pt>
    <dgm:pt modelId="{F93337C6-E56F-41D0-A2CF-5FFCD311A2C1}" type="pres">
      <dgm:prSet presAssocID="{30F0C401-42D3-4FDE-A49D-1F6C07B16276}" presName="node" presStyleLbl="node1" presStyleIdx="7" presStyleCnt="9">
        <dgm:presLayoutVars>
          <dgm:bulletEnabled val="1"/>
        </dgm:presLayoutVars>
      </dgm:prSet>
      <dgm:spPr/>
    </dgm:pt>
    <dgm:pt modelId="{8ABEC04D-62C4-4B92-ADB4-27299C3CDAF9}" type="pres">
      <dgm:prSet presAssocID="{DC598CE2-79DB-4974-8302-1E214A59B591}" presName="sibTrans" presStyleCnt="0"/>
      <dgm:spPr/>
    </dgm:pt>
    <dgm:pt modelId="{669731BF-9E18-490B-9255-A7B35E8A8E47}" type="pres">
      <dgm:prSet presAssocID="{CE97501E-1F02-40C7-98E8-672E1CB61C30}" presName="node" presStyleLbl="node1" presStyleIdx="8" presStyleCnt="9">
        <dgm:presLayoutVars>
          <dgm:bulletEnabled val="1"/>
        </dgm:presLayoutVars>
      </dgm:prSet>
      <dgm:spPr/>
    </dgm:pt>
  </dgm:ptLst>
  <dgm:cxnLst>
    <dgm:cxn modelId="{E2F80403-3E91-45B8-ACBA-0AB34C0C4F50}" srcId="{015D69DF-BFA5-4B6A-8C40-F350316A350D}" destId="{1BA1CF7D-807F-41BB-BDBE-D5D4B8F3E3C3}" srcOrd="6" destOrd="0" parTransId="{4C01AEA4-87CE-4AC6-820B-8F9E3EB3D998}" sibTransId="{D879B99A-83D7-452D-9B59-BE6275B6F60F}"/>
    <dgm:cxn modelId="{49048908-C9A8-414A-BDAF-DCB92C0E2D23}" srcId="{015D69DF-BFA5-4B6A-8C40-F350316A350D}" destId="{E27E964A-9FD5-4554-9DC1-DA3A3ECB5DD4}" srcOrd="3" destOrd="0" parTransId="{2E1C7B82-A450-4439-B301-3BCF696A9411}" sibTransId="{ECE30F7F-75C4-482E-A96E-A728C34BB86E}"/>
    <dgm:cxn modelId="{154AA910-C474-44D4-8D15-D54B2A63E8DA}" type="presOf" srcId="{1BA1CF7D-807F-41BB-BDBE-D5D4B8F3E3C3}" destId="{46A9913A-228C-4BDE-9C34-5822800CDADB}" srcOrd="0" destOrd="0" presId="urn:microsoft.com/office/officeart/2005/8/layout/default"/>
    <dgm:cxn modelId="{7F4CE521-583E-4ACD-B4E1-1FF55570F6D4}" type="presOf" srcId="{CE97501E-1F02-40C7-98E8-672E1CB61C30}" destId="{669731BF-9E18-490B-9255-A7B35E8A8E47}" srcOrd="0" destOrd="0" presId="urn:microsoft.com/office/officeart/2005/8/layout/default"/>
    <dgm:cxn modelId="{81472D38-D78B-4818-BD51-3468E40434D5}" type="presOf" srcId="{E27E964A-9FD5-4554-9DC1-DA3A3ECB5DD4}" destId="{87C1A37A-C869-4372-82E1-746447DA44BF}" srcOrd="0" destOrd="0" presId="urn:microsoft.com/office/officeart/2005/8/layout/default"/>
    <dgm:cxn modelId="{B93DBD60-9569-4D75-A0A2-7C09E0A5D2E7}" type="presOf" srcId="{1CE4A104-7E06-4A16-9DFA-6EC5B1E17400}" destId="{8D1F0CB7-1908-49C8-870F-EBC09D135908}" srcOrd="0" destOrd="0" presId="urn:microsoft.com/office/officeart/2005/8/layout/default"/>
    <dgm:cxn modelId="{C5F4DB63-BFD4-4852-A623-AD1A36765FBD}" srcId="{015D69DF-BFA5-4B6A-8C40-F350316A350D}" destId="{D01336EC-F719-4147-B60B-205AE4860C48}" srcOrd="2" destOrd="0" parTransId="{78180A5E-9455-4C18-B5C2-897391D0E7FA}" sibTransId="{0FAE7A23-9333-47FD-8C2B-420C63D3EE31}"/>
    <dgm:cxn modelId="{9E9DE767-3AA4-4793-A05B-CFD8E74E5410}" type="presOf" srcId="{D01336EC-F719-4147-B60B-205AE4860C48}" destId="{26320A75-835F-47A0-A034-35065190E288}" srcOrd="0" destOrd="0" presId="urn:microsoft.com/office/officeart/2005/8/layout/default"/>
    <dgm:cxn modelId="{F3B7876C-FBB1-4A72-9A41-6575519B4365}" srcId="{015D69DF-BFA5-4B6A-8C40-F350316A350D}" destId="{30F0C401-42D3-4FDE-A49D-1F6C07B16276}" srcOrd="7" destOrd="0" parTransId="{8B33EDCE-4B64-4BBF-920F-A454314B23FA}" sibTransId="{DC598CE2-79DB-4974-8302-1E214A59B591}"/>
    <dgm:cxn modelId="{CA47CD7C-4228-419F-B37C-F51DC89908AC}" type="presOf" srcId="{015D69DF-BFA5-4B6A-8C40-F350316A350D}" destId="{B4286D25-452B-476B-B2F7-30A6814859E5}" srcOrd="0" destOrd="0" presId="urn:microsoft.com/office/officeart/2005/8/layout/default"/>
    <dgm:cxn modelId="{2426318B-AB7D-4015-9A8F-39F1154228B8}" type="presOf" srcId="{44DA54CD-F59C-40A6-82EB-7A42207E342E}" destId="{1356F8D2-0CFD-4FD8-85CB-7AEAA96922A2}" srcOrd="0" destOrd="0" presId="urn:microsoft.com/office/officeart/2005/8/layout/default"/>
    <dgm:cxn modelId="{D73AFE98-0B9E-4BC5-A912-A69D5F7A0452}" srcId="{015D69DF-BFA5-4B6A-8C40-F350316A350D}" destId="{CE97501E-1F02-40C7-98E8-672E1CB61C30}" srcOrd="8" destOrd="0" parTransId="{C5AAE3C2-69DF-4D93-A952-A593F7209324}" sibTransId="{4273423D-4D2A-4C28-86FF-0C4A277EFCDA}"/>
    <dgm:cxn modelId="{9DA3E599-CAA8-487B-8E3C-97306D69496E}" srcId="{015D69DF-BFA5-4B6A-8C40-F350316A350D}" destId="{AB110687-D773-4FD2-B4DC-ECD7E6CC7808}" srcOrd="5" destOrd="0" parTransId="{0A4A6B74-EDF7-48A4-8C1C-BBFC0EC25981}" sibTransId="{30BA58C1-20AE-44C4-9097-33AE0DC750F8}"/>
    <dgm:cxn modelId="{19E045B7-BA61-4CBC-BB81-63846471F76F}" type="presOf" srcId="{30F0C401-42D3-4FDE-A49D-1F6C07B16276}" destId="{F93337C6-E56F-41D0-A2CF-5FFCD311A2C1}" srcOrd="0" destOrd="0" presId="urn:microsoft.com/office/officeart/2005/8/layout/default"/>
    <dgm:cxn modelId="{82FE94D6-924F-476A-9D67-0086F2ED9143}" type="presOf" srcId="{5396A849-16EB-46E2-98DF-66760C96FFBE}" destId="{387036B2-3C45-4B21-AD24-FAA3B053BE6E}" srcOrd="0" destOrd="0" presId="urn:microsoft.com/office/officeart/2005/8/layout/default"/>
    <dgm:cxn modelId="{39B2F5DD-93BD-42AA-AEC7-D5DDD5FCAF7A}" type="presOf" srcId="{AB110687-D773-4FD2-B4DC-ECD7E6CC7808}" destId="{34993F10-6104-4A96-BD0C-809DF6BE249B}" srcOrd="0" destOrd="0" presId="urn:microsoft.com/office/officeart/2005/8/layout/default"/>
    <dgm:cxn modelId="{E5626FE8-35A9-4A0D-A50E-276E0C913D7B}" srcId="{015D69DF-BFA5-4B6A-8C40-F350316A350D}" destId="{1CE4A104-7E06-4A16-9DFA-6EC5B1E17400}" srcOrd="1" destOrd="0" parTransId="{B25EACBC-80B7-4C67-B2B1-6805FFE9D516}" sibTransId="{264DE7A1-B8FE-4F35-BAFB-D591823E5A12}"/>
    <dgm:cxn modelId="{CD6D42EA-1970-4244-BC3F-116D37CBF331}" srcId="{015D69DF-BFA5-4B6A-8C40-F350316A350D}" destId="{44DA54CD-F59C-40A6-82EB-7A42207E342E}" srcOrd="4" destOrd="0" parTransId="{7F6B0B35-A409-49C9-9CD0-DAA80CA767F0}" sibTransId="{61A82A3D-531C-4CD5-9728-7C9ED358E309}"/>
    <dgm:cxn modelId="{A25995F7-51F9-4FDB-8B57-2D05480E99D1}" srcId="{015D69DF-BFA5-4B6A-8C40-F350316A350D}" destId="{5396A849-16EB-46E2-98DF-66760C96FFBE}" srcOrd="0" destOrd="0" parTransId="{2C63737F-CB18-4704-9DD7-78DC38415D6B}" sibTransId="{542C7617-62FE-48F6-AF73-1B21175C38E1}"/>
    <dgm:cxn modelId="{46234AC8-665C-4709-8E61-87A8746D613E}" type="presParOf" srcId="{B4286D25-452B-476B-B2F7-30A6814859E5}" destId="{387036B2-3C45-4B21-AD24-FAA3B053BE6E}" srcOrd="0" destOrd="0" presId="urn:microsoft.com/office/officeart/2005/8/layout/default"/>
    <dgm:cxn modelId="{8BB827A1-B1E4-4A33-9B25-3C2E4BAFC489}" type="presParOf" srcId="{B4286D25-452B-476B-B2F7-30A6814859E5}" destId="{7893E334-688A-4DF3-8333-F233C93F20E0}" srcOrd="1" destOrd="0" presId="urn:microsoft.com/office/officeart/2005/8/layout/default"/>
    <dgm:cxn modelId="{60585AE5-829B-41FA-8781-EEDD020CEB47}" type="presParOf" srcId="{B4286D25-452B-476B-B2F7-30A6814859E5}" destId="{8D1F0CB7-1908-49C8-870F-EBC09D135908}" srcOrd="2" destOrd="0" presId="urn:microsoft.com/office/officeart/2005/8/layout/default"/>
    <dgm:cxn modelId="{9BE8DD3C-46DF-4671-B848-5E50735F81AD}" type="presParOf" srcId="{B4286D25-452B-476B-B2F7-30A6814859E5}" destId="{0BEF03D7-2732-4762-AB1E-6C5C345DF9B6}" srcOrd="3" destOrd="0" presId="urn:microsoft.com/office/officeart/2005/8/layout/default"/>
    <dgm:cxn modelId="{9AF34F34-8250-45E3-88F5-4A12F40A4C84}" type="presParOf" srcId="{B4286D25-452B-476B-B2F7-30A6814859E5}" destId="{26320A75-835F-47A0-A034-35065190E288}" srcOrd="4" destOrd="0" presId="urn:microsoft.com/office/officeart/2005/8/layout/default"/>
    <dgm:cxn modelId="{E5DA1491-6A5B-465F-BC3F-6C25D47D8A8E}" type="presParOf" srcId="{B4286D25-452B-476B-B2F7-30A6814859E5}" destId="{B8CAECD0-AB93-44D2-B0F7-69A000955067}" srcOrd="5" destOrd="0" presId="urn:microsoft.com/office/officeart/2005/8/layout/default"/>
    <dgm:cxn modelId="{C744D7DD-EC95-42F0-9273-C6F39C470AC6}" type="presParOf" srcId="{B4286D25-452B-476B-B2F7-30A6814859E5}" destId="{87C1A37A-C869-4372-82E1-746447DA44BF}" srcOrd="6" destOrd="0" presId="urn:microsoft.com/office/officeart/2005/8/layout/default"/>
    <dgm:cxn modelId="{528C1FED-A7F6-43B2-9594-B0AB9D728DF3}" type="presParOf" srcId="{B4286D25-452B-476B-B2F7-30A6814859E5}" destId="{47893D76-BE28-4D50-853B-3E9307905D15}" srcOrd="7" destOrd="0" presId="urn:microsoft.com/office/officeart/2005/8/layout/default"/>
    <dgm:cxn modelId="{CD955ECD-B143-4D13-85B0-54DDEAB16B83}" type="presParOf" srcId="{B4286D25-452B-476B-B2F7-30A6814859E5}" destId="{1356F8D2-0CFD-4FD8-85CB-7AEAA96922A2}" srcOrd="8" destOrd="0" presId="urn:microsoft.com/office/officeart/2005/8/layout/default"/>
    <dgm:cxn modelId="{D3328CA4-F957-4098-B741-F4895CC31601}" type="presParOf" srcId="{B4286D25-452B-476B-B2F7-30A6814859E5}" destId="{3049514D-A3BB-46CE-A9EF-4A6E09C11158}" srcOrd="9" destOrd="0" presId="urn:microsoft.com/office/officeart/2005/8/layout/default"/>
    <dgm:cxn modelId="{48C17455-A7FD-4727-9921-C76E3825486E}" type="presParOf" srcId="{B4286D25-452B-476B-B2F7-30A6814859E5}" destId="{34993F10-6104-4A96-BD0C-809DF6BE249B}" srcOrd="10" destOrd="0" presId="urn:microsoft.com/office/officeart/2005/8/layout/default"/>
    <dgm:cxn modelId="{ED795601-26F5-42B1-95A0-B8004603EDB3}" type="presParOf" srcId="{B4286D25-452B-476B-B2F7-30A6814859E5}" destId="{D3EBA177-C702-436C-AC42-B7E7EBD194F0}" srcOrd="11" destOrd="0" presId="urn:microsoft.com/office/officeart/2005/8/layout/default"/>
    <dgm:cxn modelId="{12A5767F-2D55-43C9-8516-2FAA06CD2D9F}" type="presParOf" srcId="{B4286D25-452B-476B-B2F7-30A6814859E5}" destId="{46A9913A-228C-4BDE-9C34-5822800CDADB}" srcOrd="12" destOrd="0" presId="urn:microsoft.com/office/officeart/2005/8/layout/default"/>
    <dgm:cxn modelId="{CEB9ADD3-0BAD-4332-872E-6D963B72DBA8}" type="presParOf" srcId="{B4286D25-452B-476B-B2F7-30A6814859E5}" destId="{289D0457-03B6-44C5-AE38-D2CF2DD7AAFA}" srcOrd="13" destOrd="0" presId="urn:microsoft.com/office/officeart/2005/8/layout/default"/>
    <dgm:cxn modelId="{4B4F5113-AF80-4467-AB17-B655FF55503D}" type="presParOf" srcId="{B4286D25-452B-476B-B2F7-30A6814859E5}" destId="{F93337C6-E56F-41D0-A2CF-5FFCD311A2C1}" srcOrd="14" destOrd="0" presId="urn:microsoft.com/office/officeart/2005/8/layout/default"/>
    <dgm:cxn modelId="{76D1E3AD-337B-4224-B6B3-D8268188FAC8}" type="presParOf" srcId="{B4286D25-452B-476B-B2F7-30A6814859E5}" destId="{8ABEC04D-62C4-4B92-ADB4-27299C3CDAF9}" srcOrd="15" destOrd="0" presId="urn:microsoft.com/office/officeart/2005/8/layout/default"/>
    <dgm:cxn modelId="{670B15DF-B6FC-4417-8178-35E6DB7325DE}" type="presParOf" srcId="{B4286D25-452B-476B-B2F7-30A6814859E5}" destId="{669731BF-9E18-490B-9255-A7B35E8A8E47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036B2-3C45-4B21-AD24-FAA3B053BE6E}">
      <dsp:nvSpPr>
        <dsp:cNvPr id="0" name=""/>
        <dsp:cNvSpPr/>
      </dsp:nvSpPr>
      <dsp:spPr>
        <a:xfrm>
          <a:off x="691656" y="70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Tutkija</a:t>
          </a:r>
        </a:p>
      </dsp:txBody>
      <dsp:txXfrm>
        <a:off x="691656" y="70"/>
        <a:ext cx="2202595" cy="1321557"/>
      </dsp:txXfrm>
    </dsp:sp>
    <dsp:sp modelId="{8D1F0CB7-1908-49C8-870F-EBC09D135908}">
      <dsp:nvSpPr>
        <dsp:cNvPr id="0" name=""/>
        <dsp:cNvSpPr/>
      </dsp:nvSpPr>
      <dsp:spPr>
        <a:xfrm>
          <a:off x="3114511" y="70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Opettaja</a:t>
          </a:r>
        </a:p>
      </dsp:txBody>
      <dsp:txXfrm>
        <a:off x="3114511" y="70"/>
        <a:ext cx="2202595" cy="1321557"/>
      </dsp:txXfrm>
    </dsp:sp>
    <dsp:sp modelId="{26320A75-835F-47A0-A034-35065190E288}">
      <dsp:nvSpPr>
        <dsp:cNvPr id="0" name=""/>
        <dsp:cNvSpPr/>
      </dsp:nvSpPr>
      <dsp:spPr>
        <a:xfrm>
          <a:off x="5537366" y="70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Kouluttaja</a:t>
          </a:r>
        </a:p>
      </dsp:txBody>
      <dsp:txXfrm>
        <a:off x="5537366" y="70"/>
        <a:ext cx="2202595" cy="1321557"/>
      </dsp:txXfrm>
    </dsp:sp>
    <dsp:sp modelId="{87C1A37A-C869-4372-82E1-746447DA44BF}">
      <dsp:nvSpPr>
        <dsp:cNvPr id="0" name=""/>
        <dsp:cNvSpPr/>
      </dsp:nvSpPr>
      <dsp:spPr>
        <a:xfrm>
          <a:off x="691656" y="1541887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Tiedottaja</a:t>
          </a:r>
        </a:p>
      </dsp:txBody>
      <dsp:txXfrm>
        <a:off x="691656" y="1541887"/>
        <a:ext cx="2202595" cy="1321557"/>
      </dsp:txXfrm>
    </dsp:sp>
    <dsp:sp modelId="{1356F8D2-0CFD-4FD8-85CB-7AEAA96922A2}">
      <dsp:nvSpPr>
        <dsp:cNvPr id="0" name=""/>
        <dsp:cNvSpPr/>
      </dsp:nvSpPr>
      <dsp:spPr>
        <a:xfrm>
          <a:off x="3114511" y="1541887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Toimittaja</a:t>
          </a:r>
        </a:p>
      </dsp:txBody>
      <dsp:txXfrm>
        <a:off x="3114511" y="1541887"/>
        <a:ext cx="2202595" cy="1321557"/>
      </dsp:txXfrm>
    </dsp:sp>
    <dsp:sp modelId="{34993F10-6104-4A96-BD0C-809DF6BE249B}">
      <dsp:nvSpPr>
        <dsp:cNvPr id="0" name=""/>
        <dsp:cNvSpPr/>
      </dsp:nvSpPr>
      <dsp:spPr>
        <a:xfrm>
          <a:off x="5537366" y="1541887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Arkistotyöntekijä</a:t>
          </a:r>
        </a:p>
      </dsp:txBody>
      <dsp:txXfrm>
        <a:off x="5537366" y="1541887"/>
        <a:ext cx="2202595" cy="1321557"/>
      </dsp:txXfrm>
    </dsp:sp>
    <dsp:sp modelId="{46A9913A-228C-4BDE-9C34-5822800CDADB}">
      <dsp:nvSpPr>
        <dsp:cNvPr id="0" name=""/>
        <dsp:cNvSpPr/>
      </dsp:nvSpPr>
      <dsp:spPr>
        <a:xfrm>
          <a:off x="691656" y="3083704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Museotyöntekijä</a:t>
          </a:r>
        </a:p>
      </dsp:txBody>
      <dsp:txXfrm>
        <a:off x="691656" y="3083704"/>
        <a:ext cx="2202595" cy="1321557"/>
      </dsp:txXfrm>
    </dsp:sp>
    <dsp:sp modelId="{F93337C6-E56F-41D0-A2CF-5FFCD311A2C1}">
      <dsp:nvSpPr>
        <dsp:cNvPr id="0" name=""/>
        <dsp:cNvSpPr/>
      </dsp:nvSpPr>
      <dsp:spPr>
        <a:xfrm>
          <a:off x="3114511" y="3083704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Hallintoalan työntekijä</a:t>
          </a:r>
        </a:p>
      </dsp:txBody>
      <dsp:txXfrm>
        <a:off x="3114511" y="3083704"/>
        <a:ext cx="2202595" cy="1321557"/>
      </dsp:txXfrm>
    </dsp:sp>
    <dsp:sp modelId="{669731BF-9E18-490B-9255-A7B35E8A8E47}">
      <dsp:nvSpPr>
        <dsp:cNvPr id="0" name=""/>
        <dsp:cNvSpPr/>
      </dsp:nvSpPr>
      <dsp:spPr>
        <a:xfrm>
          <a:off x="5537366" y="3083704"/>
          <a:ext cx="2202595" cy="1321557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noProof="0" dirty="0"/>
            <a:t>Asiantuntija</a:t>
          </a:r>
        </a:p>
      </dsp:txBody>
      <dsp:txXfrm>
        <a:off x="5537366" y="3083704"/>
        <a:ext cx="2202595" cy="132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08C1C-EA2B-4F75-A604-B5A1968517DF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9D22F-8BDD-47BE-8742-1E6FB50416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1694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Kuvassa historian ja etnologian laitoksen rakennus eli tutummin </a:t>
            </a:r>
            <a:r>
              <a:rPr lang="fi-FI" err="1"/>
              <a:t>Historica</a:t>
            </a:r>
            <a:r>
              <a:rPr lang="fi-FI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9D22F-8BDD-47BE-8742-1E6FB50416F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9034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9D22F-8BDD-47BE-8742-1E6FB50416F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2064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C8B711-31B6-9C94-FDE4-E4885DA0E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351AB07-01E3-0A65-415A-C10C9198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98FCBE-9169-14C0-0CFB-ADE7E5066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6FFE802-B4D0-10F3-040C-217AA03F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C4196A-0414-EF47-B5EB-878150D3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8621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C880D6-DDD9-CC20-3DA3-10D458AC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5C369FA-63EF-3337-C505-7DD3E33C3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B5C6893-1AF0-967B-1A15-E2F10F2A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5D2180-65A2-2F2E-2E44-9737A7C4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E66BE9A-6FD6-5D2C-81C7-95C5BC55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558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2B366CF-87E9-3DC0-C1AA-AA3E3DD34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FB74FEF-6EBA-418D-5C4E-80555CE3D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027164-F88A-8D6B-7F26-B974FE7B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FB26AF-C04A-BB6A-032A-E61F0010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75190F-1F9A-7AA2-2177-AF0425CA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735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9E0DF4-5D71-AB02-580F-33291F6E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046C82-90A5-CCF9-1788-67DCB6F6E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AC154C-9FEE-94EB-A400-A829DD14E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A295EC0-DCC8-0355-CFBA-9A01F3730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F09E93-126D-C606-F290-14EC81130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12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4A9169-5BB2-028D-5476-720CB1B0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FB460B-FDD8-A3F7-4010-788408C6E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232B4C7-BB41-EE7C-01FD-D65E233F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991268-4DAF-0B4E-A38B-94D0644BA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9A487F-11A6-D737-6F30-76349AED2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358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E87ABA-B64F-D93E-4D48-EF066053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5472C-7EBF-2870-B72A-EF3542BAB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761B881-DA75-4E93-47D1-92B1D989C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DBFBED-C095-54F1-D9F3-D042B8C1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72B2512-61A9-50ED-C7AF-B8F39C5D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F56DB13-F130-B039-F972-87918CD4F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361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7CAB4A-4C23-13BC-84BB-AE38F574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7BF9C9-6B34-BA9A-537B-2716091F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3286738-92E4-7426-54CA-2FC4CAD28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83ACD41-979B-4DD0-C753-2F5A4E8D8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BD69F0B-F2B9-5537-8B69-CFB5D8AF5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13082B2-D10B-D34E-D938-DC910500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4AE0234-94F6-897D-9BB8-99C39C9A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80F0FC3-F62F-DF62-54A8-8BF88787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181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946C2D-AFA9-4DFF-7DDB-40329364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D2CCF34-34A7-DB25-A35F-35157F50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A127349-C385-4ED9-CFFE-2EE792D1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F0455C1-3458-7713-2248-FA18B655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043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7A8B07A-824B-3967-DC8D-7F80D6EF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3AD691-BB14-770E-12A3-04BE92B3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E5CD69A-9193-DF68-6657-F6BC6F24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003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0153F8-830F-8019-A56B-3CFB78BA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421E23-116F-063E-22BF-08449ADB4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C3881FF-6968-6CD1-9616-33C6BF2B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80B1756-32DF-7022-A4A4-32CE8DA60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D846E7B-64C3-ABC2-C60B-4E469DC0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204962-45C0-711D-8864-B56AC459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516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5B39DE-9C84-E9BA-F778-9EC0CF9E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8E39E90-9325-8618-27B3-C886B5C92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CB182FC-3E6F-173A-7BF6-ACC95BC9E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3F9635C-7AC2-EC2D-4C97-908125D1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5FEEAA0-6A31-9550-5B53-D85E4817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A1FD347-713A-3698-EC8E-ED9ADF6B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27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1E77C41-9A60-22EE-301B-276AEE3C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2E394E7-5B51-22F0-6ECB-287897B30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E10ECE-9D70-DD61-7B74-8DCA1081C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2AFDE6-D808-417B-8ACA-A70427EA7256}" type="datetimeFigureOut">
              <a:rPr lang="fi-FI" smtClean="0"/>
              <a:t>2.4.2026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440951-DF60-1505-3E7D-42626D234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A801816-413F-28F6-4727-6EC609006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563567-F04C-4920-B3D5-A016E054B81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368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tosine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nna.fi/Record/ksm.158495751773000?sid=5236464334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www.finna.fi/Record/museovirasto.691821D718D03E3A0D60E307F498ECC0?sid=5236462303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inna.fi/Record/museovirasto.7C0133ED93CF95011903DFB3C7925C82?sid=5236461244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hyperlink" Target="https://www.finna.fi/Record/museovirasto.D0B6F05C44194FF55AF82BC0EDD04AE4?sid=523646682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opinto-opas.jyu.fi/2025/fi/tutkintoohjelma/hiska2024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opinto-opas.jyu.fi/2025/fi/haku/?type=module&amp;selectableAsMinor=1#b_start=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iha-, rakennus, ikkuna, taivas&#10;&#10;Tekoälyllä luotu sisältö voi olla virheellistä.">
            <a:extLst>
              <a:ext uri="{FF2B5EF4-FFF2-40B4-BE49-F238E27FC236}">
                <a16:creationId xmlns:a16="http://schemas.microsoft.com/office/drawing/2014/main" id="{398D983E-083C-8997-F00D-CAE98BDA0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" r="-2" b="307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C42B199-622F-40F6-DE97-BAF766D31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16" y="2852381"/>
            <a:ext cx="3161940" cy="2640247"/>
          </a:xfrm>
        </p:spPr>
        <p:txBody>
          <a:bodyPr>
            <a:normAutofit/>
          </a:bodyPr>
          <a:lstStyle/>
          <a:p>
            <a:pPr algn="l"/>
            <a:r>
              <a:rPr lang="fi-FI" sz="40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Britannic Bold"/>
                <a:cs typeface="Times New Roman"/>
              </a:rPr>
              <a:t>Historian opinnot Jyväskylän yliopistossa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FC18D8F-3EBD-63ED-91A8-5295095B1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915" y="5676901"/>
            <a:ext cx="3306089" cy="665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Tuovi Konttinen ja Jesse Korhonen</a:t>
            </a:r>
            <a:endParaRPr lang="fi-FI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43232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CD8F83-5A87-F007-6541-203F6C5B5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162"/>
            <a:ext cx="12193846" cy="6707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ADDB5-BEEE-A81E-4038-F0AD33CA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686" y="4524443"/>
            <a:ext cx="3155438" cy="1773414"/>
          </a:xfrm>
        </p:spPr>
        <p:txBody>
          <a:bodyPr>
            <a:normAutofit fontScale="90000"/>
          </a:bodyPr>
          <a:lstStyle/>
          <a:p>
            <a:r>
              <a:rPr lang="fi-FI" dirty="0"/>
              <a:t>Esimerkki</a:t>
            </a:r>
            <a:r>
              <a:rPr lang="fi-FI" noProof="0" dirty="0"/>
              <a:t> </a:t>
            </a:r>
            <a:br>
              <a:rPr lang="fi-FI" noProof="0" dirty="0"/>
            </a:br>
            <a:r>
              <a:rPr lang="fi-FI" noProof="0" dirty="0"/>
              <a:t>2. vuoden </a:t>
            </a:r>
            <a:r>
              <a:rPr lang="fi-FI" noProof="0"/>
              <a:t>lukkarista</a:t>
            </a:r>
            <a:r>
              <a:rPr lang="fi-FI"/>
              <a:t> (w/ museologia)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3991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C68758-B8A2-CA1C-2C12-6A1E0F9CE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6161313" cy="1104446"/>
          </a:xfrm>
        </p:spPr>
        <p:txBody>
          <a:bodyPr>
            <a:normAutofit/>
          </a:bodyPr>
          <a:lstStyle/>
          <a:p>
            <a:r>
              <a:rPr lang="fi-FI" noProof="0" dirty="0"/>
              <a:t>Opettajaopinnot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F19632-42D4-BAB2-D8BA-9956DF9D8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2"/>
            <a:ext cx="6161313" cy="5023302"/>
          </a:xfrm>
        </p:spPr>
        <p:txBody>
          <a:bodyPr>
            <a:noAutofit/>
          </a:bodyPr>
          <a:lstStyle/>
          <a:p>
            <a:r>
              <a:rPr lang="fi-FI" sz="1900" noProof="0" dirty="0"/>
              <a:t>Kasvatustieteen perusopinnot aineenopettajille 25 op</a:t>
            </a:r>
          </a:p>
          <a:p>
            <a:pPr lvl="1"/>
            <a:r>
              <a:rPr lang="fi-FI" sz="1900" noProof="0" dirty="0"/>
              <a:t>Vuorovaikutus ja yhteistyö</a:t>
            </a:r>
          </a:p>
          <a:p>
            <a:pPr lvl="1"/>
            <a:r>
              <a:rPr lang="fi-FI" sz="1900" noProof="0" dirty="0"/>
              <a:t>Kestävä kasvatus ja yhteiskunta</a:t>
            </a:r>
          </a:p>
          <a:p>
            <a:pPr lvl="1"/>
            <a:r>
              <a:rPr lang="fi-FI" sz="1900" noProof="0" dirty="0"/>
              <a:t>Tieteellinen tieto ja ajattelu</a:t>
            </a:r>
          </a:p>
          <a:p>
            <a:pPr lvl="1"/>
            <a:r>
              <a:rPr lang="fi-FI" sz="1900" noProof="0" dirty="0"/>
              <a:t>Oppiminen ja ohjaus</a:t>
            </a:r>
          </a:p>
          <a:p>
            <a:pPr lvl="1"/>
            <a:r>
              <a:rPr lang="fi-FI" sz="1900" noProof="0" dirty="0"/>
              <a:t>Osaaminen ja asiantuntijuus: orientoiva harjoittelu (AIKO)</a:t>
            </a:r>
          </a:p>
          <a:p>
            <a:r>
              <a:rPr lang="fi-FI" sz="1900" noProof="0" dirty="0"/>
              <a:t>Opintoihin haetaan yleensä 1. opiskeluvuonna, mutta niiden suorittaminen onnistuu myös myöhemmin</a:t>
            </a:r>
          </a:p>
          <a:p>
            <a:pPr lvl="1"/>
            <a:r>
              <a:rPr lang="fi-FI" sz="1900" noProof="0" dirty="0"/>
              <a:t>Suoravalinta tai itsenäinen opiskelu</a:t>
            </a:r>
          </a:p>
          <a:p>
            <a:r>
              <a:rPr lang="fi-FI" sz="1900" noProof="0" dirty="0"/>
              <a:t>Yhteiskuntaopin aineenopettajan pätevyys 61 op</a:t>
            </a:r>
          </a:p>
          <a:p>
            <a:pPr lvl="1"/>
            <a:r>
              <a:rPr lang="fi-FI" sz="1900" noProof="0" dirty="0"/>
              <a:t>Ei pakko opiskella kokonaan vielä kandivaiheessa</a:t>
            </a:r>
          </a:p>
          <a:p>
            <a:r>
              <a:rPr lang="fi-FI" sz="1900" noProof="0" dirty="0"/>
              <a:t>Perusopinnot ja myöhemmin maisterivaiheen syventävät opinnot antavat mahdollisuuden toimia historian ja yhteiskuntaopin opettajana</a:t>
            </a:r>
          </a:p>
        </p:txBody>
      </p:sp>
      <p:pic>
        <p:nvPicPr>
          <p:cNvPr id="7" name="Kuva 6" descr="Kuva, joka sisältää kohteen ikkuna, puu, Luonnonvalon hyödyntäminen, sisä-&#10;&#10;Tekoälyllä luotu sisältö voi olla virheellistä.">
            <a:extLst>
              <a:ext uri="{FF2B5EF4-FFF2-40B4-BE49-F238E27FC236}">
                <a16:creationId xmlns:a16="http://schemas.microsoft.com/office/drawing/2014/main" id="{22B1A0F4-3131-C080-29F1-883DB1EF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51" t="2317" b="11424"/>
          <a:stretch>
            <a:fillRect/>
          </a:stretch>
        </p:blipFill>
        <p:spPr>
          <a:xfrm>
            <a:off x="7478486" y="10"/>
            <a:ext cx="4713514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905490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35B7-6D6D-050E-973E-07984BBE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788" y="388761"/>
            <a:ext cx="6216966" cy="759879"/>
          </a:xfrm>
        </p:spPr>
        <p:txBody>
          <a:bodyPr anchor="t">
            <a:normAutofit/>
          </a:bodyPr>
          <a:lstStyle/>
          <a:p>
            <a:r>
              <a:rPr lang="fi-FI" noProof="0" dirty="0"/>
              <a:t>Museologian perusopinnot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F6D95-B55E-4776-CE3D-66720CB44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029" y="1413268"/>
            <a:ext cx="5167691" cy="54450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14400" lvl="1" indent="-457200">
              <a:buAutoNum type="arabicPeriod"/>
            </a:pPr>
            <a:r>
              <a:rPr lang="fi-FI" noProof="0" dirty="0"/>
              <a:t>Johdanto museologiaan (5op)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Museologian historiaa ja teoriaa</a:t>
            </a:r>
          </a:p>
          <a:p>
            <a:pPr marL="914400" lvl="1" indent="-457200">
              <a:buAutoNum type="arabicPeriod"/>
            </a:pPr>
            <a:r>
              <a:rPr lang="fi-FI" noProof="0" dirty="0"/>
              <a:t>Kokoelmatyö (6op)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Kokoelmien rooli museoissa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Nykytallennusharjoitus</a:t>
            </a:r>
          </a:p>
          <a:p>
            <a:pPr marL="914400" lvl="1" indent="-457200">
              <a:buAutoNum type="arabicPeriod"/>
            </a:pPr>
            <a:r>
              <a:rPr lang="fi-FI" noProof="0" dirty="0"/>
              <a:t>Museot ja yleisö (6op)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Museoiden ja yleisön interaktio, mitä yleisö tarkoittaa museolle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Museoanalyysi ja museopedagoginen tehtävä</a:t>
            </a:r>
          </a:p>
          <a:p>
            <a:pPr marL="914400" lvl="1" indent="-457200">
              <a:buAutoNum type="arabicPeriod"/>
            </a:pPr>
            <a:r>
              <a:rPr lang="fi-FI" noProof="0" dirty="0"/>
              <a:t>Työssäoppiminen I (8op)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180 tuntia museossa (n. 1-2kk)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Jyväskylässä yleensä palkatonta, mutta muualla voi myös palkallista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7C87B-708F-283C-19FD-B0D78870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45" b="-2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DC4B5E-DBD9-BF63-C1C6-32AA75A88526}"/>
              </a:ext>
            </a:extLst>
          </p:cNvPr>
          <p:cNvSpPr txBox="1"/>
          <p:nvPr/>
        </p:nvSpPr>
        <p:spPr>
          <a:xfrm>
            <a:off x="1106159" y="1417227"/>
            <a:ext cx="5529188" cy="1162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fi-FI" sz="2400" noProof="0" dirty="0"/>
              <a:t>Kolme kurssia + työharjoittelu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fi-FI" sz="2400" noProof="0" dirty="0"/>
              <a:t>Yhteensä 25op</a:t>
            </a:r>
          </a:p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9806127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EE9D-F483-CAD6-258D-4B862BC0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22" y="3995304"/>
            <a:ext cx="3290887" cy="2452687"/>
          </a:xfrm>
        </p:spPr>
        <p:txBody>
          <a:bodyPr anchor="ctr">
            <a:normAutofit/>
          </a:bodyPr>
          <a:lstStyle/>
          <a:p>
            <a:r>
              <a:rPr lang="fi-FI" sz="3600" noProof="0" dirty="0"/>
              <a:t>Milloin ja miksi opiskella museologiaa?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895B4-1563-6DB3-7BF0-220D2F333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29760"/>
            <a:ext cx="7485413" cy="298377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1600" noProof="0" dirty="0"/>
              <a:t>Jos museoala kiinnostaa tai haluaa päästä museoon töihin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/>
              <a:t>Ei vain </a:t>
            </a:r>
            <a:r>
              <a:rPr lang="fi-FI" sz="1600" noProof="0" dirty="0" err="1"/>
              <a:t>aspahommia</a:t>
            </a:r>
            <a:r>
              <a:rPr lang="fi-FI" sz="1600" noProof="0" dirty="0"/>
              <a:t>, vaan näyttelyn suunnittelua, arkistonhoitoa ja muuta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600" noProof="0" dirty="0"/>
              <a:t>Konservointityö ei kuitenkaan museologian alaista, vaan oma aineensa ammattikorkeassa</a:t>
            </a:r>
          </a:p>
          <a:p>
            <a:r>
              <a:rPr lang="fi-FI" sz="1600" noProof="0" dirty="0"/>
              <a:t>Museolaki 2019/314, 5 §: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/>
              <a:t>Mitä museolta edellytetään, että se saa valtion tukea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600" noProof="0" dirty="0"/>
              <a:t>Kohta 10: "</a:t>
            </a:r>
            <a:r>
              <a:rPr lang="fi-FI" sz="1600" noProof="0" dirty="0">
                <a:ea typeface="+mn-lt"/>
                <a:cs typeface="+mn-lt"/>
              </a:rPr>
              <a:t>museolla on vähintään kaksi päätoimisessa palvelussuhteessa työskentelevää museoalan asiantuntijaa, joista toinen voi olla samalla museon johtaja ja joilla on soveltuva korkeakoulututkinto sekä suoritetut museologian perusopinnot"</a:t>
            </a:r>
          </a:p>
          <a:p>
            <a:r>
              <a:rPr lang="fi-FI" sz="1600" noProof="0" dirty="0"/>
              <a:t>Suositeltavaa opiskella kandin 1. tai 2. vuonna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3E2B0-4EEC-551D-DAD0-BB3CFCFA4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1" t="16876" r="101" b="28905"/>
          <a:stretch>
            <a:fillRect/>
          </a:stretch>
        </p:blipFill>
        <p:spPr>
          <a:xfrm>
            <a:off x="20" y="10"/>
            <a:ext cx="12191992" cy="371835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980074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882B-EA6E-1D88-FD90-90335DFA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84" y="609600"/>
            <a:ext cx="3401105" cy="1330839"/>
          </a:xfrm>
        </p:spPr>
        <p:txBody>
          <a:bodyPr>
            <a:normAutofit/>
          </a:bodyPr>
          <a:lstStyle/>
          <a:p>
            <a:r>
              <a:rPr lang="fi-FI" noProof="0" dirty="0"/>
              <a:t>Opintojemme tulevaisuutta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D30FC-6DB8-5C06-ECC6-8F9612BFC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008" y="2194102"/>
            <a:ext cx="5463654" cy="42954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900" noProof="0" dirty="0"/>
              <a:t>Ensi vuonna kandi ja haku maisteriopintoihin (voi vaikka vaihtaa tutkinto-ohjemaa, jos haluaa)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900" noProof="0" dirty="0"/>
              <a:t>Kandin aihetta ei tarvitse tietää vielä yliopistoon tullessa, tai edes 2. vuonna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900" noProof="0" dirty="0"/>
              <a:t>Kandia työstetään n.½-1v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900" noProof="0" dirty="0"/>
              <a:t>Kandityön pituus n. 25-30 sivua hyvin rajatusta aiheesta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fi-FI" sz="1900" noProof="0" dirty="0"/>
              <a:t>Vertaa: kurssiessee yleensä 5-6 sivua</a:t>
            </a:r>
          </a:p>
          <a:p>
            <a:r>
              <a:rPr lang="fi-FI" sz="1900" noProof="0" dirty="0"/>
              <a:t>Maisteri 2 vuotta 120 op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900" noProof="0" dirty="0"/>
              <a:t>Syventäviä aineopintoja, uusia (tai vanhoja) sivuaineita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900" noProof="0" dirty="0"/>
              <a:t>Pro gradu -työ on kandia laajempi, pituus n. 100 sivun paikkeilla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fi-FI" sz="1600" noProof="0" dirty="0"/>
          </a:p>
        </p:txBody>
      </p:sp>
      <p:pic>
        <p:nvPicPr>
          <p:cNvPr id="4" name="Picture 3" descr="Kuva, joka sisältää kohteen piha-, taivas, syksy, pilvi&#10;&#10;Tekoälyllä luotu sisältö voi olla virheellistä.">
            <a:extLst>
              <a:ext uri="{FF2B5EF4-FFF2-40B4-BE49-F238E27FC236}">
                <a16:creationId xmlns:a16="http://schemas.microsoft.com/office/drawing/2014/main" id="{354AA081-6440-0DDB-D81E-D366CB230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36" r="14356" b="-169"/>
          <a:stretch>
            <a:fillRect/>
          </a:stretch>
        </p:blipFill>
        <p:spPr>
          <a:xfrm>
            <a:off x="-311707" y="11"/>
            <a:ext cx="6234473" cy="6869558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3015821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D72377-C7FF-D8FE-A1EF-842AA051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i-FI" sz="3600" noProof="0" dirty="0"/>
              <a:t>Opiskelija-asuminen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D94AD5-684B-0D60-AD89-B4A9AE734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372" y="3752850"/>
            <a:ext cx="8792024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1600" noProof="0" dirty="0"/>
              <a:t>Opintorahaa noin 527 €/kk + mahdollisuus opintolainaan</a:t>
            </a:r>
          </a:p>
          <a:p>
            <a:r>
              <a:rPr lang="fi-FI" sz="1600" noProof="0" dirty="0"/>
              <a:t>Jyväskylässä on laaja asuntotarjonta, ja itselle sopiva kämppä on suhteellisen helppo löytää verrattuna esimerkiksi Helsinkiin</a:t>
            </a:r>
          </a:p>
          <a:p>
            <a:r>
              <a:rPr lang="fi-FI" sz="1600" noProof="0" dirty="0"/>
              <a:t>Esimerkkivuokrat: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/>
              <a:t>KOAS Korttelikylä, 27,5m</a:t>
            </a:r>
            <a:r>
              <a:rPr lang="fi-FI" sz="1600" baseline="30000" noProof="0" dirty="0"/>
              <a:t>2</a:t>
            </a:r>
            <a:r>
              <a:rPr lang="fi-FI" sz="1600" noProof="0" dirty="0"/>
              <a:t> yksiö, vuokra 506,12€ (2026)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/>
              <a:t>KOAS Letkut, 51m</a:t>
            </a:r>
            <a:r>
              <a:rPr lang="fi-FI" sz="1600" baseline="30000" noProof="0" dirty="0"/>
              <a:t>2</a:t>
            </a:r>
            <a:r>
              <a:rPr lang="fi-FI" sz="1600" noProof="0" dirty="0"/>
              <a:t> kahden hengen solu, vuokra 372,18€ (2026)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 err="1"/>
              <a:t>KOAS:n</a:t>
            </a:r>
            <a:r>
              <a:rPr lang="fi-FI" sz="1600" noProof="0" dirty="0"/>
              <a:t> asunnoissa sähkö, vesi, lämmitys, pesula, yleiset saunat ja yhteistilat kuuluvat vuokraan. Yksityisillä vuokranantajilla näistä voi joutua maksamaan lisämaksua.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sz="1600" noProof="0" dirty="0"/>
              <a:t>Esim. Yksityiseltä: 34m</a:t>
            </a:r>
            <a:r>
              <a:rPr lang="fi-FI" sz="1600" baseline="30000" noProof="0" dirty="0"/>
              <a:t>2</a:t>
            </a:r>
            <a:r>
              <a:rPr lang="fi-FI" sz="1600" noProof="0" dirty="0"/>
              <a:t> yksiö, Vuokra 495€/kk, vesi käytön mukaan, sähkö omalla sopimuksella. Lisäksi vuokravakuus, jota ei </a:t>
            </a:r>
            <a:r>
              <a:rPr lang="fi-FI" sz="1600" noProof="0" dirty="0" err="1"/>
              <a:t>KOAS:illa</a:t>
            </a:r>
            <a:r>
              <a:rPr lang="fi-FI" sz="1600" noProof="0" dirty="0"/>
              <a:t> ole.</a:t>
            </a:r>
          </a:p>
          <a:p>
            <a:r>
              <a:rPr lang="fi-FI" sz="1600" noProof="0" dirty="0"/>
              <a:t>Opiskelijaravintoloiden lounas 3,10€ </a:t>
            </a:r>
          </a:p>
          <a:p>
            <a:r>
              <a:rPr lang="fi-FI" sz="1600" noProof="0" dirty="0"/>
              <a:t>JYY jäsenmaksu 76€/lukuvuosi, YTHS maksu 70,70€/vuosi</a:t>
            </a:r>
          </a:p>
        </p:txBody>
      </p:sp>
      <p:pic>
        <p:nvPicPr>
          <p:cNvPr id="14" name="Kuva 13" descr="Kuva, joka sisältää kohteen piha-, pilvi, taivas, rakennus&#10;&#10;Tekoälyllä luotu sisältö voi olla virheellistä.">
            <a:extLst>
              <a:ext uri="{FF2B5EF4-FFF2-40B4-BE49-F238E27FC236}">
                <a16:creationId xmlns:a16="http://schemas.microsoft.com/office/drawing/2014/main" id="{72098980-0CA4-CDA6-E916-A8F3F31F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9" b="20313"/>
          <a:stretch>
            <a:fillRect/>
          </a:stretch>
        </p:blipFill>
        <p:spPr>
          <a:xfrm>
            <a:off x="20" y="11"/>
            <a:ext cx="12191980" cy="310513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597650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2A3C-E71E-50EF-E390-F45C2985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367145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fi-FI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Opiskelijaelämää laajemmin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BD51B-CE41-E07D-6D92-9F7DA2557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331" y="1720175"/>
            <a:ext cx="4718507" cy="48221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Kannattaa tutustua opiskelukavereihin, yhdessä opiskeleminen on sekä hyödyllistä että hauskaa!</a:t>
            </a:r>
          </a:p>
          <a:p>
            <a:pPr lvl="1"/>
            <a:r>
              <a:rPr lang="fi-FI" sz="1600" noProof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Huom</a:t>
            </a: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 Tutustuminen ei vaadi tapahtumissa kiertämistä, vaan porukkaan voi tutustua myös juttelemalla luentojen jälkeen esimerkiksi opiskelijalounaalla.</a:t>
            </a:r>
          </a:p>
          <a:p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Opiskelijatapahtumia on joka lähtöön, myös </a:t>
            </a:r>
            <a:r>
              <a:rPr lang="fi-FI" sz="1600" noProof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holittomia</a:t>
            </a: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Esimerkkinä museoapprot ja opiskelijaravintola-approt</a:t>
            </a:r>
          </a:p>
          <a:p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Historian ainejärjestö Tosine ry (</a:t>
            </a: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https://tosine.fi/</a:t>
            </a: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Tapahtumia, haalarit, alennuksia, </a:t>
            </a:r>
            <a:r>
              <a:rPr lang="fi-FI" sz="1600" noProof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jne</a:t>
            </a:r>
            <a:endParaRPr lang="fi-FI" sz="1600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Jäsenmaksu 15€</a:t>
            </a:r>
          </a:p>
          <a:p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Opintojen ohessa saattaa olla vaikeaa käydä töissä, mutta ei mahdotonta.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Kesällä voi käydä töissä tai tehdä opintoja ja saada siten opintotukea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fi-FI" sz="1100" noProof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Kuva 6" descr="Kuva, joka sisältää kohteen sisä-, seinä, televisio, sisustussuunnittelu&#10;&#10;Tekoälyllä luotu sisältö voi olla virheellistä.">
            <a:extLst>
              <a:ext uri="{FF2B5EF4-FFF2-40B4-BE49-F238E27FC236}">
                <a16:creationId xmlns:a16="http://schemas.microsoft.com/office/drawing/2014/main" id="{B3EEFF31-EF59-894C-C5CD-6E2FF268A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1" r="14808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Kuva 4" descr="Kuva, joka sisältää kohteen sisä-, Lautapeli, pöytä, Pelit&#10;&#10;Tekoälyllä luotu sisältö voi olla virheellistä.">
            <a:extLst>
              <a:ext uri="{FF2B5EF4-FFF2-40B4-BE49-F238E27FC236}">
                <a16:creationId xmlns:a16="http://schemas.microsoft.com/office/drawing/2014/main" id="{445BE89D-BDF3-AB24-C91F-01A0FE58A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r="13290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1710931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67ABC4-0C1A-8262-7484-DBD42A75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028" y="365125"/>
            <a:ext cx="5355772" cy="2153486"/>
          </a:xfrm>
        </p:spPr>
        <p:txBody>
          <a:bodyPr/>
          <a:lstStyle/>
          <a:p>
            <a:r>
              <a:rPr lang="fi-FI" noProof="0" dirty="0"/>
              <a:t>Muuta opiskeluun ja yliopistoelämään liittyvää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74679F-3AAD-2FEE-F066-5F7955C81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028" y="2830338"/>
            <a:ext cx="5355771" cy="3658352"/>
          </a:xfrm>
        </p:spPr>
        <p:txBody>
          <a:bodyPr/>
          <a:lstStyle/>
          <a:p>
            <a:r>
              <a:rPr lang="fi-FI" noProof="0" dirty="0"/>
              <a:t>Yliopisto-opiskelussa oman alan tutkimus ja tiedekupla tulee hyvin tutuksi</a:t>
            </a:r>
          </a:p>
          <a:p>
            <a:r>
              <a:rPr lang="fi-FI" noProof="0" dirty="0"/>
              <a:t>Yliopistossa tapahtuu kaikenlaista muutakin kuin vain opiskelua: esimerkiksi presidentti Stubb vieraili yliopistolla viime vuonna</a:t>
            </a:r>
          </a:p>
        </p:txBody>
      </p:sp>
      <p:pic>
        <p:nvPicPr>
          <p:cNvPr id="8" name="Kuva 7" descr="Kuva, joka sisältää kohteen vaate, mies, henkilö, Ihmisen kasvot&#10;&#10;Tekoälyllä luotu sisältö voi olla virheellistä.">
            <a:extLst>
              <a:ext uri="{FF2B5EF4-FFF2-40B4-BE49-F238E27FC236}">
                <a16:creationId xmlns:a16="http://schemas.microsoft.com/office/drawing/2014/main" id="{8E56C30F-BFAC-A228-4A6A-6E9FBC381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9515" cy="6866020"/>
          </a:xfrm>
          <a:prstGeom prst="rect">
            <a:avLst/>
          </a:prstGeom>
        </p:spPr>
      </p:pic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AAC863BD-EE83-7152-EC03-DB00CB2AF6ED}"/>
              </a:ext>
            </a:extLst>
          </p:cNvPr>
          <p:cNvCxnSpPr/>
          <p:nvPr/>
        </p:nvCxnSpPr>
        <p:spPr>
          <a:xfrm>
            <a:off x="2544962" y="-1776728"/>
            <a:ext cx="0" cy="1382486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Kuva 6" descr="Kuva, joka sisältää kohteen Ihmisen kasvot, henkilö, vaate, Otsa&#10;&#10;Tekoälyllä luotu sisältö voi olla virheellistä.">
            <a:extLst>
              <a:ext uri="{FF2B5EF4-FFF2-40B4-BE49-F238E27FC236}">
                <a16:creationId xmlns:a16="http://schemas.microsoft.com/office/drawing/2014/main" id="{6B89EBDD-C3B1-31FF-1E71-94B9F0319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2667" y="624369"/>
            <a:ext cx="2402512" cy="240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0584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10093 L -3.95833E-6 0.6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509 L 0.34244 -0.019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2DD4B-2D4C-E08C-EBF9-8632BD262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r>
              <a:rPr lang="fi-FI" sz="4000" noProof="0" dirty="0">
                <a:solidFill>
                  <a:schemeClr val="tx2"/>
                </a:solidFill>
              </a:rPr>
              <a:t>Kysymyksiä, heräsikö tunteita tai ajatuksia?</a:t>
            </a:r>
          </a:p>
        </p:txBody>
      </p:sp>
      <p:pic>
        <p:nvPicPr>
          <p:cNvPr id="10" name="Kuva 9" descr="Kuva, joka sisältää kohteen piha-, taivas, puu, ruoho&#10;&#10;Tekoälyllä luotu sisältö voi olla virheellistä.">
            <a:extLst>
              <a:ext uri="{FF2B5EF4-FFF2-40B4-BE49-F238E27FC236}">
                <a16:creationId xmlns:a16="http://schemas.microsoft.com/office/drawing/2014/main" id="{3ECEAB0C-96E2-0E7A-FCC1-1CAB9CBC7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4" b="34068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3" name="Group 16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4" name="Freeform: Shape 17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noProof="0" dirty="0"/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noProof="0" dirty="0"/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noProof="0" dirty="0"/>
            </a:p>
          </p:txBody>
        </p:sp>
        <p:sp>
          <p:nvSpPr>
            <p:cNvPr id="23" name="Freeform: Shape 20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779176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C27197-6596-4E32-29B0-1E6DB9542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30790"/>
            <a:ext cx="9144000" cy="3140401"/>
          </a:xfrm>
        </p:spPr>
        <p:txBody>
          <a:bodyPr/>
          <a:lstStyle/>
          <a:p>
            <a:r>
              <a:rPr lang="fi-FI" noProof="0" dirty="0"/>
              <a:t>Kiitos!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7B65EC-9E51-6A25-06E1-81E9AFB4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73" y="1025843"/>
            <a:ext cx="5109054" cy="38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622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A3D3-EA51-96D6-7E3F-B02E4968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Ennen opintoja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31631-EE7F-D986-3134-0316A82F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noProof="0" dirty="0"/>
              <a:t>Voit hakea opintopaikkaa jo nyt, vaikka menisit </a:t>
            </a:r>
            <a:r>
              <a:rPr lang="fi-FI" noProof="0" dirty="0" err="1"/>
              <a:t>inttiin</a:t>
            </a:r>
            <a:r>
              <a:rPr lang="fi-FI" noProof="0" dirty="0"/>
              <a:t>/sivariin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noProof="0" dirty="0"/>
              <a:t>Opintojen aloitusta voi myöhästyttää vuodella ase-/siviilipalveluksen perusteella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Hieman epäselvä prosessi, mutta kannattavaa.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Myös kesken opintojen voi käydä </a:t>
            </a:r>
            <a:r>
              <a:rPr lang="fi-FI" noProof="0" dirty="0" err="1"/>
              <a:t>intissä</a:t>
            </a:r>
            <a:r>
              <a:rPr lang="fi-FI" noProof="0" dirty="0"/>
              <a:t>, mutta ei suositeltavaa</a:t>
            </a:r>
          </a:p>
          <a:p>
            <a:r>
              <a:rPr lang="fi-FI" noProof="0" dirty="0"/>
              <a:t>Opinnot aloittaa samaan aikaan paljon eri ikäisiä ja taustaisia ihmisiä - älä stressaa tutustumista liikaa ja hyödynnä orientaatioviikko, voit saada jopa elinikäisiä kavereita</a:t>
            </a:r>
          </a:p>
          <a:p>
            <a:endParaRPr lang="fi-FI" noProof="0" dirty="0"/>
          </a:p>
          <a:p>
            <a:pPr marL="457200" lvl="1" indent="0">
              <a:buNone/>
            </a:pPr>
            <a:r>
              <a:rPr lang="fi-FI" noProof="0" dirty="0"/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311047449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5877F-1761-84E8-E7FA-AE5EB8CD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52" y="365125"/>
            <a:ext cx="6565911" cy="1807305"/>
          </a:xfrm>
        </p:spPr>
        <p:txBody>
          <a:bodyPr>
            <a:normAutofit/>
          </a:bodyPr>
          <a:lstStyle/>
          <a:p>
            <a:r>
              <a:rPr lang="fi-FI" sz="4100" noProof="0" dirty="0"/>
              <a:t>Mitä historian opiskelu käytännössä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819E-814A-C445-F42C-C085C574A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87" y="2073349"/>
            <a:ext cx="6687390" cy="44195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 noProof="0" dirty="0"/>
              <a:t>Ei vain vuosilukuja ja kuninkaita!</a:t>
            </a:r>
          </a:p>
          <a:p>
            <a:r>
              <a:rPr lang="fi-FI" sz="1600" noProof="0" dirty="0"/>
              <a:t>Historia tutkii menneisyyden ilmiöitä ja tapahtumia</a:t>
            </a:r>
          </a:p>
          <a:p>
            <a:r>
              <a:rPr lang="fi-FI" sz="1600" noProof="0" dirty="0"/>
              <a:t>Yliopistossa lähinnä aineistojen käytön, historiantutkimuksen prosessien ja "historiallisen ajattelun" opiskelua tehtävien ja luentojen kautta</a:t>
            </a:r>
          </a:p>
          <a:p>
            <a:r>
              <a:rPr lang="fi-FI" sz="1600" noProof="0" dirty="0"/>
              <a:t>Jyväskylässä ei kronologista "antiikista nykypäivään" -opetusta, vaan aikakausien sijaan suurin osa kursseista käsittelee erilaisia teemoja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/>
              <a:t>Esim. </a:t>
            </a:r>
            <a:r>
              <a:rPr lang="fi-FI" sz="1600" i="1" noProof="0" dirty="0"/>
              <a:t>Terveys, sairaus ja hyvinvointi</a:t>
            </a:r>
            <a:r>
              <a:rPr lang="fi-FI" sz="1600" noProof="0" dirty="0"/>
              <a:t> ja </a:t>
            </a:r>
            <a:r>
              <a:rPr lang="fi-FI" sz="1600" i="1" noProof="0" dirty="0"/>
              <a:t>Kriisit ja yhteiskuntien muutos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 noProof="0" dirty="0"/>
              <a:t>Vain muutamat aikakausia käsitteleviä, esim. </a:t>
            </a:r>
            <a:r>
              <a:rPr lang="fi-FI" sz="1600" i="1" noProof="0" dirty="0"/>
              <a:t>Varhaismoderni aika</a:t>
            </a:r>
          </a:p>
          <a:p>
            <a:r>
              <a:rPr lang="fi-FI" sz="1600" noProof="0" dirty="0"/>
              <a:t>Historian laitoksen kursseilla korkeat läsnäolovaatimukset (jopa 80-100%), etäopetusta opinnoissa on ollut todella vähän</a:t>
            </a:r>
          </a:p>
          <a:p>
            <a:r>
              <a:rPr lang="fi-FI" sz="1600" noProof="0" dirty="0"/>
              <a:t>Monet aineopintokursseista ovat englanninkielisiä</a:t>
            </a:r>
          </a:p>
          <a:p>
            <a:r>
              <a:rPr lang="fi-FI" sz="1600" noProof="0" dirty="0"/>
              <a:t>Arjen opiskelu koostuu luennoista, tieteellisten artikkelien lukemisesta, esseistä, lyhyistä tutkielmista ja tenteistä</a:t>
            </a:r>
          </a:p>
        </p:txBody>
      </p:sp>
      <p:pic>
        <p:nvPicPr>
          <p:cNvPr id="6" name="Kuva 5" descr="Kuva, joka sisältää kohteen sisä-, kohtaus, huonekalu, katto&#10;&#10;Tekoälyllä luotu sisältö voi olla virheellistä.">
            <a:extLst>
              <a:ext uri="{FF2B5EF4-FFF2-40B4-BE49-F238E27FC236}">
                <a16:creationId xmlns:a16="http://schemas.microsoft.com/office/drawing/2014/main" id="{668B1BBE-E1D1-41B9-68B7-27C6C163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r="24721"/>
          <a:stretch>
            <a:fillRect/>
          </a:stretch>
        </p:blipFill>
        <p:spPr>
          <a:xfrm>
            <a:off x="7038753" y="10"/>
            <a:ext cx="515324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34456F-B036-5A3C-7BE9-B5EC5950E309}"/>
              </a:ext>
            </a:extLst>
          </p:cNvPr>
          <p:cNvSpPr txBox="1"/>
          <p:nvPr/>
        </p:nvSpPr>
        <p:spPr>
          <a:xfrm>
            <a:off x="8115998" y="5695387"/>
            <a:ext cx="37064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noProof="0" dirty="0" err="1">
                <a:solidFill>
                  <a:schemeClr val="bg1"/>
                </a:solidFill>
              </a:rPr>
              <a:t>Historica</a:t>
            </a:r>
            <a:r>
              <a:rPr lang="fi-FI" noProof="0" dirty="0">
                <a:solidFill>
                  <a:schemeClr val="bg1"/>
                </a:solidFill>
              </a:rPr>
              <a:t>-rakennuksen H320 on historianopiskelijoille tuttu ja turvallinen luentopaikka</a:t>
            </a:r>
          </a:p>
        </p:txBody>
      </p:sp>
    </p:spTree>
    <p:extLst>
      <p:ext uri="{BB962C8B-B14F-4D97-AF65-F5344CB8AC3E}">
        <p14:creationId xmlns:p14="http://schemas.microsoft.com/office/powerpoint/2010/main" val="495175668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9DA92C-6A16-DC56-E558-967C1296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2725"/>
          </a:xfrm>
        </p:spPr>
        <p:txBody>
          <a:bodyPr/>
          <a:lstStyle/>
          <a:p>
            <a:pPr algn="ctr"/>
            <a:r>
              <a:rPr lang="fi-FI" noProof="0" dirty="0"/>
              <a:t>Jyväskylän tunnettuja historiallisia henkilöitä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11193D-D5F8-82E8-B816-30810C334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730" y="5748432"/>
            <a:ext cx="11199388" cy="91382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/>
            <a:r>
              <a:rPr lang="fi-FI" noProof="0" dirty="0"/>
              <a:t>Näihin ja moniin muihin entisiin jyväskyläläisiin pääsee tutustumaan sekä kaupungin katukuvassa että myös yliopistolla (ja tietenkin myös historian opinnoissa).</a:t>
            </a:r>
          </a:p>
          <a:p>
            <a:pPr lvl="1"/>
            <a:r>
              <a:rPr lang="fi-FI" noProof="0" dirty="0"/>
              <a:t>Esimerkiksi yliopiston kirjaston huoneet on nimetty </a:t>
            </a:r>
            <a:r>
              <a:rPr lang="fi-FI" noProof="0" dirty="0" err="1"/>
              <a:t>Wolmar</a:t>
            </a:r>
            <a:r>
              <a:rPr lang="fi-FI" noProof="0" dirty="0"/>
              <a:t> Schildtin keksimien sanojen mukaan.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8EC93B-93BC-7E7A-5B66-069A9CA6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560938"/>
            <a:ext cx="2337860" cy="3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65C2CC7-E77A-685E-DCEE-B9B8F50B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365" y="1560938"/>
            <a:ext cx="2601395" cy="3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F4DC7FC-A190-BF0C-DF7E-3239BB4C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65" y="1565903"/>
            <a:ext cx="3280571" cy="385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6209C36-DEEC-53FA-7745-DDF3C62D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141" y="1560938"/>
            <a:ext cx="2379847" cy="38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AB726-7457-E1EF-15AE-B930FC9B079A}"/>
              </a:ext>
            </a:extLst>
          </p:cNvPr>
          <p:cNvSpPr txBox="1"/>
          <p:nvPr/>
        </p:nvSpPr>
        <p:spPr>
          <a:xfrm>
            <a:off x="517727" y="5428505"/>
            <a:ext cx="2260009" cy="301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i-FI" sz="1500" noProof="0" dirty="0">
                <a:hlinkClick r:id="rId6"/>
              </a:rPr>
              <a:t>Uno Cygnaeus</a:t>
            </a:r>
            <a:endParaRPr lang="fi-FI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5CAE3-0C5D-F101-9798-377E98048110}"/>
              </a:ext>
            </a:extLst>
          </p:cNvPr>
          <p:cNvSpPr txBox="1"/>
          <p:nvPr/>
        </p:nvSpPr>
        <p:spPr>
          <a:xfrm>
            <a:off x="3531772" y="5432528"/>
            <a:ext cx="159391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500" noProof="0" dirty="0">
                <a:hlinkClick r:id="rId7"/>
              </a:rPr>
              <a:t>Minna Canth</a:t>
            </a:r>
            <a:r>
              <a:rPr lang="fi-FI" sz="1500" noProof="0" dirty="0"/>
              <a:t> </a:t>
            </a:r>
            <a:endParaRPr lang="fi-FI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A6C38-E830-43A7-40A1-761CFE487BDC}"/>
              </a:ext>
            </a:extLst>
          </p:cNvPr>
          <p:cNvSpPr txBox="1"/>
          <p:nvPr/>
        </p:nvSpPr>
        <p:spPr>
          <a:xfrm>
            <a:off x="6496266" y="5431584"/>
            <a:ext cx="1913474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500" noProof="0" dirty="0" err="1">
                <a:hlinkClick r:id="rId8"/>
              </a:rPr>
              <a:t>Wolmar</a:t>
            </a:r>
            <a:r>
              <a:rPr lang="fi-FI" sz="1500" noProof="0" dirty="0">
                <a:hlinkClick r:id="rId8"/>
              </a:rPr>
              <a:t> Schildt</a:t>
            </a:r>
            <a:endParaRPr lang="fi-FI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B1047-2817-6883-2CF2-82116ECB0F21}"/>
              </a:ext>
            </a:extLst>
          </p:cNvPr>
          <p:cNvSpPr txBox="1"/>
          <p:nvPr/>
        </p:nvSpPr>
        <p:spPr>
          <a:xfrm>
            <a:off x="9532479" y="5421484"/>
            <a:ext cx="1928541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fi-FI" sz="1500" noProof="0" dirty="0">
                <a:hlinkClick r:id="rId9"/>
              </a:rPr>
              <a:t>Lucina Hagman</a:t>
            </a:r>
            <a:endParaRPr lang="fi-FI" sz="1500" noProof="0" dirty="0"/>
          </a:p>
          <a:p>
            <a:pPr algn="l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543561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9EE77-5FAF-2097-D61F-E0892E40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Historian opiskelun tavoitteita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973503-8C1A-06D1-12BE-98FB69B05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noProof="0" dirty="0">
                <a:hlinkClick r:id="rId2"/>
              </a:rPr>
              <a:t>Opinto-oppaan</a:t>
            </a:r>
            <a:r>
              <a:rPr lang="fi-FI" noProof="0" dirty="0"/>
              <a:t> mukaan historian opiskelussa oppii esimerkiksi:</a:t>
            </a:r>
          </a:p>
          <a:p>
            <a:pPr lvl="1"/>
            <a:r>
              <a:rPr lang="fi-FI" noProof="0" dirty="0"/>
              <a:t>Analysoimaan ja ymmärtämään yhteiskunnallisia muutoksia</a:t>
            </a:r>
          </a:p>
          <a:p>
            <a:pPr lvl="1"/>
            <a:r>
              <a:rPr lang="fi-FI" noProof="0" dirty="0"/>
              <a:t>Tulkitsemaan ajassa tapahtuneita muutoksia ja pohtimaan niiden merkityksiä yksilöille, yhteisöille ja yhteiskunnille</a:t>
            </a:r>
          </a:p>
          <a:p>
            <a:pPr lvl="1"/>
            <a:r>
              <a:rPr lang="fi-FI" noProof="0" dirty="0"/>
              <a:t>Ymmärtämään miksi ja miten yhteisöt ja yhteiskunta ovat muodostuneet osana historiallisia, usein pitkäkestoisia ajallisia prosesseja</a:t>
            </a:r>
          </a:p>
          <a:p>
            <a:pPr lvl="1"/>
            <a:r>
              <a:rPr lang="fi-FI" noProof="0" dirty="0"/>
              <a:t>Ymmärtämään sitä, kuinka mennyt vaikuttaa nykyisyydessä ja kuinka nykyisillä valinnoillamme voi olla pitkäkestoisia seurauksia</a:t>
            </a:r>
          </a:p>
          <a:p>
            <a:r>
              <a:rPr lang="fi-FI" noProof="0" dirty="0"/>
              <a:t>Lisäksi historian opiskelu antaa valmiudet</a:t>
            </a:r>
          </a:p>
          <a:p>
            <a:pPr lvl="1"/>
            <a:r>
              <a:rPr lang="fi-FI" noProof="0" dirty="0"/>
              <a:t>tehokkaaseen tiedon löytämiseen</a:t>
            </a:r>
          </a:p>
          <a:p>
            <a:pPr lvl="1"/>
            <a:r>
              <a:rPr lang="fi-FI" noProof="0" dirty="0"/>
              <a:t>tiedon lähdekriittiseen analysoimiseen ja siihen pohjautuvan uuden tiedon tuottamiseen.</a:t>
            </a:r>
          </a:p>
        </p:txBody>
      </p:sp>
    </p:spTree>
    <p:extLst>
      <p:ext uri="{BB962C8B-B14F-4D97-AF65-F5344CB8AC3E}">
        <p14:creationId xmlns:p14="http://schemas.microsoft.com/office/powerpoint/2010/main" val="535603598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0C0B55-C9C4-3B0A-9E7B-CE465E48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noProof="0" dirty="0"/>
              <a:t>Työllistyminen historialta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589CA8-0755-846A-D8CB-EE973FF21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476"/>
            <a:ext cx="10515600" cy="556068"/>
          </a:xfrm>
        </p:spPr>
        <p:txBody>
          <a:bodyPr/>
          <a:lstStyle/>
          <a:p>
            <a:pPr marL="0" indent="0" algn="ctr">
              <a:buNone/>
            </a:pPr>
            <a:r>
              <a:rPr lang="fi-FI" noProof="0" dirty="0"/>
              <a:t>Alavaihtoehtoesimerkkejä:</a:t>
            </a:r>
          </a:p>
        </p:txBody>
      </p:sp>
      <p:graphicFrame>
        <p:nvGraphicFramePr>
          <p:cNvPr id="4" name="Kaaviokuva 3">
            <a:extLst>
              <a:ext uri="{FF2B5EF4-FFF2-40B4-BE49-F238E27FC236}">
                <a16:creationId xmlns:a16="http://schemas.microsoft.com/office/drawing/2014/main" id="{85B17F09-F449-517E-ED1F-57D1553363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594171"/>
              </p:ext>
            </p:extLst>
          </p:nvPr>
        </p:nvGraphicFramePr>
        <p:xfrm>
          <a:off x="1880190" y="2087543"/>
          <a:ext cx="8431619" cy="44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547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6E8BC3-1A61-EAEC-AFC2-8D213148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Historian kandidaatintutkinto (180 op)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6EB52FE-EF43-93F0-55C0-341E23241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 noProof="0" dirty="0"/>
              <a:t>Pakollisia opintoja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noProof="0" dirty="0"/>
              <a:t>Historian perusopinnot 30 op (6 kurssia)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Yleiskatsaus aihepiireihin ja historian tutkimukseen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noProof="0" dirty="0"/>
              <a:t>Pakolliset opinnot 25 op (5 kurssia)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noProof="0" dirty="0"/>
              <a:t>Käytännön asioita, kuten lähteiden käyttöä, historian menetelmiä ja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noProof="0" dirty="0"/>
              <a:t>Lisäksi mm. akateemiset tekstitaidot, monikielinen viestintä, akateeminen englanti ja opintojen suunnittelu</a:t>
            </a:r>
          </a:p>
          <a:p>
            <a:r>
              <a:rPr lang="fi-FI" noProof="0" dirty="0"/>
              <a:t>Erikoistumisopinnot (</a:t>
            </a:r>
            <a:r>
              <a:rPr lang="fi-FI" noProof="0" dirty="0" err="1"/>
              <a:t>väh</a:t>
            </a:r>
            <a:r>
              <a:rPr lang="fi-FI" noProof="0" dirty="0"/>
              <a:t>. 6 kurssia/30 op)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noProof="0" dirty="0"/>
              <a:t>Pakolliset sisällöt, min. 4 kurssia (20 op)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noProof="0" dirty="0"/>
              <a:t>Vapaavalintaiset, ei pakko ottaa, muuten siten, että 6 kurssia tulee täyteen</a:t>
            </a:r>
          </a:p>
          <a:p>
            <a:r>
              <a:rPr lang="fi-FI" noProof="0" dirty="0"/>
              <a:t>Vapaavalintaiset muut opinnot (sivuaineet) noin 80–90 op</a:t>
            </a:r>
          </a:p>
        </p:txBody>
      </p:sp>
      <p:pic>
        <p:nvPicPr>
          <p:cNvPr id="6" name="Graphic 5" descr="Koulutus">
            <a:extLst>
              <a:ext uri="{FF2B5EF4-FFF2-40B4-BE49-F238E27FC236}">
                <a16:creationId xmlns:a16="http://schemas.microsoft.com/office/drawing/2014/main" id="{8125E355-7287-B2CA-800B-55FE623F1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4882" y="906866"/>
            <a:ext cx="1837517" cy="1837517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437508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39ABA0-F6E7-5C3E-EF38-45CFD7A4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</p:spPr>
        <p:txBody>
          <a:bodyPr>
            <a:normAutofit/>
          </a:bodyPr>
          <a:lstStyle/>
          <a:p>
            <a:r>
              <a:rPr lang="fi-FI" noProof="0" dirty="0"/>
              <a:t>Vapaasti valittavia opintoja (sivuaineita)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F1D5C4-2341-FAAA-7A00-5603EBD0C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1" y="713313"/>
            <a:ext cx="5892800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 noProof="0" dirty="0"/>
              <a:t>Yhteiskuntatieteet</a:t>
            </a:r>
          </a:p>
          <a:p>
            <a:r>
              <a:rPr lang="fi-FI" sz="2400" noProof="0" dirty="0"/>
              <a:t>Kulttuurien tutkimus (KUMU)</a:t>
            </a:r>
          </a:p>
          <a:p>
            <a:r>
              <a:rPr lang="fi-FI" sz="2400" noProof="0" dirty="0"/>
              <a:t>Kasvatustieteet</a:t>
            </a:r>
          </a:p>
          <a:p>
            <a:r>
              <a:rPr lang="fi-FI" sz="2400" noProof="0" dirty="0"/>
              <a:t>Taidekasvatuksen perusopinnot</a:t>
            </a:r>
          </a:p>
          <a:p>
            <a:r>
              <a:rPr lang="fi-FI" sz="2400" noProof="0" dirty="0"/>
              <a:t>Antiikin kulttuuri</a:t>
            </a:r>
          </a:p>
          <a:p>
            <a:r>
              <a:rPr lang="fi-FI" sz="2400" noProof="0" dirty="0"/>
              <a:t>Kieliä, esim. Saksa, venäjä, ranska, espanja, japani, kiina, latina...</a:t>
            </a:r>
          </a:p>
          <a:p>
            <a:r>
              <a:rPr lang="fi-FI" sz="2400" noProof="0" dirty="0" err="1"/>
              <a:t>Crisis</a:t>
            </a:r>
            <a:r>
              <a:rPr lang="fi-FI" sz="2400" noProof="0" dirty="0"/>
              <a:t> and Security </a:t>
            </a:r>
            <a:r>
              <a:rPr lang="fi-FI" sz="2400" noProof="0" dirty="0" err="1"/>
              <a:t>module</a:t>
            </a:r>
            <a:endParaRPr lang="fi-FI" sz="2400" noProof="0" dirty="0"/>
          </a:p>
          <a:p>
            <a:r>
              <a:rPr lang="fi-FI" sz="2400" noProof="0" dirty="0"/>
              <a:t>Aineistonhallinnan moduuli</a:t>
            </a:r>
          </a:p>
          <a:p>
            <a:r>
              <a:rPr lang="fi-FI" sz="2400" noProof="0" dirty="0"/>
              <a:t>Ja paljon muuta</a:t>
            </a:r>
          </a:p>
          <a:p>
            <a:r>
              <a:rPr lang="fi-FI" sz="2400" noProof="0" dirty="0">
                <a:ea typeface="+mn-lt"/>
                <a:cs typeface="+mn-lt"/>
                <a:hlinkClick r:id="rId2"/>
              </a:rPr>
              <a:t>Opinto-opas</a:t>
            </a:r>
            <a:r>
              <a:rPr lang="fi-FI" sz="2400" noProof="0" dirty="0">
                <a:ea typeface="+mn-lt"/>
                <a:cs typeface="+mn-lt"/>
              </a:rPr>
              <a:t> </a:t>
            </a:r>
            <a:endParaRPr lang="fi-FI" sz="2400" noProof="0" dirty="0"/>
          </a:p>
        </p:txBody>
      </p:sp>
    </p:spTree>
    <p:extLst>
      <p:ext uri="{BB962C8B-B14F-4D97-AF65-F5344CB8AC3E}">
        <p14:creationId xmlns:p14="http://schemas.microsoft.com/office/powerpoint/2010/main" val="2674773287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kuvakaappaus, numero, Fontti&#10;&#10;Tekoälyllä luotu sisältö voi olla virheellistä.">
            <a:extLst>
              <a:ext uri="{FF2B5EF4-FFF2-40B4-BE49-F238E27FC236}">
                <a16:creationId xmlns:a16="http://schemas.microsoft.com/office/drawing/2014/main" id="{23AB174F-A39D-2806-46D7-F2A85C788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29" y="0"/>
            <a:ext cx="11899142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B0BA236-A6E3-943E-E9AE-CC3A9835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657" y="4898572"/>
            <a:ext cx="3249914" cy="1817914"/>
          </a:xfrm>
        </p:spPr>
        <p:txBody>
          <a:bodyPr>
            <a:normAutofit fontScale="90000"/>
          </a:bodyPr>
          <a:lstStyle/>
          <a:p>
            <a:r>
              <a:rPr lang="fi-FI"/>
              <a:t>Esimerkki 2. vuoden lukkarista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59355659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e9662d58-caa4-4bc1-b138-c8b1acab5a11}" enabled="0" method="" siteId="{e9662d58-caa4-4bc1-b138-c8b1acab5a1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1090</Words>
  <Application>Microsoft Office PowerPoint</Application>
  <PresentationFormat>Laajakuva</PresentationFormat>
  <Paragraphs>143</Paragraphs>
  <Slides>19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Britannic Bold</vt:lpstr>
      <vt:lpstr>Courier New</vt:lpstr>
      <vt:lpstr>Times New Roman</vt:lpstr>
      <vt:lpstr>Wingdings</vt:lpstr>
      <vt:lpstr>Office-teema</vt:lpstr>
      <vt:lpstr>Historian opinnot Jyväskylän yliopistossa</vt:lpstr>
      <vt:lpstr>Ennen opintoja</vt:lpstr>
      <vt:lpstr>Mitä historian opiskelu käytännössä on?</vt:lpstr>
      <vt:lpstr>Jyväskylän tunnettuja historiallisia henkilöitä</vt:lpstr>
      <vt:lpstr>Historian opiskelun tavoitteita</vt:lpstr>
      <vt:lpstr>Työllistyminen historialta</vt:lpstr>
      <vt:lpstr>Historian kandidaatintutkinto (180 op)</vt:lpstr>
      <vt:lpstr>Vapaasti valittavia opintoja (sivuaineita)</vt:lpstr>
      <vt:lpstr>Esimerkki 2. vuoden lukkarista</vt:lpstr>
      <vt:lpstr>Esimerkki  2. vuoden lukkarista (w/ museologia)</vt:lpstr>
      <vt:lpstr>Opettajaopinnot</vt:lpstr>
      <vt:lpstr>Museologian perusopinnot</vt:lpstr>
      <vt:lpstr>Milloin ja miksi opiskella museologiaa?</vt:lpstr>
      <vt:lpstr>Opintojemme tulevaisuutta</vt:lpstr>
      <vt:lpstr>Opiskelija-asuminen</vt:lpstr>
      <vt:lpstr>Opiskelijaelämää laajemmin</vt:lpstr>
      <vt:lpstr>Muuta opiskeluun ja yliopistoelämään liittyvää</vt:lpstr>
      <vt:lpstr>Kysymyksiä, heräsikö tunteita tai ajatuksia?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Historian opinnot Jyväskylän yliopistossa</dc:title>
  <dc:creator>Konttinen, Tuovi</dc:creator>
  <cp:lastModifiedBy>Eveliina Ojala</cp:lastModifiedBy>
  <cp:revision>91</cp:revision>
  <dcterms:created xsi:type="dcterms:W3CDTF">2026-01-16T20:01:34Z</dcterms:created>
  <dcterms:modified xsi:type="dcterms:W3CDTF">2026-04-02T10:06:31Z</dcterms:modified>
</cp:coreProperties>
</file>