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9" r:id="rId4"/>
    <p:sldId id="273" r:id="rId5"/>
    <p:sldId id="267" r:id="rId6"/>
    <p:sldId id="268" r:id="rId7"/>
    <p:sldId id="269" r:id="rId8"/>
    <p:sldId id="270" r:id="rId9"/>
    <p:sldId id="274" r:id="rId10"/>
    <p:sldId id="275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65"/>
    <p:restoredTop sz="94624"/>
  </p:normalViewPr>
  <p:slideViewPr>
    <p:cSldViewPr snapToGrid="0" snapToObjects="1">
      <p:cViewPr varScale="1">
        <p:scale>
          <a:sx n="76" d="100"/>
          <a:sy n="76" d="100"/>
        </p:scale>
        <p:origin x="224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9F172-D9FC-8143-AED7-F46B67B999C2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BEBCB3F-4925-4340-BB94-1E422195036B}">
      <dgm:prSet/>
      <dgm:spPr/>
      <dgm:t>
        <a:bodyPr/>
        <a:lstStyle/>
        <a:p>
          <a:r>
            <a:rPr lang="fi-FI" dirty="0"/>
            <a:t>Fyysinen</a:t>
          </a:r>
        </a:p>
      </dgm:t>
    </dgm:pt>
    <dgm:pt modelId="{C49DB621-7431-4742-9EC1-E01DDE88BDE1}" type="parTrans" cxnId="{EAFC07BE-DCCB-B642-8A3F-DA22E54E4BFB}">
      <dgm:prSet/>
      <dgm:spPr/>
      <dgm:t>
        <a:bodyPr/>
        <a:lstStyle/>
        <a:p>
          <a:endParaRPr lang="fi-FI"/>
        </a:p>
      </dgm:t>
    </dgm:pt>
    <dgm:pt modelId="{D6368B64-E3DA-4F40-8707-8B54CC1ACD4B}" type="sibTrans" cxnId="{EAFC07BE-DCCB-B642-8A3F-DA22E54E4BFB}">
      <dgm:prSet/>
      <dgm:spPr/>
      <dgm:t>
        <a:bodyPr/>
        <a:lstStyle/>
        <a:p>
          <a:endParaRPr lang="fi-FI"/>
        </a:p>
      </dgm:t>
    </dgm:pt>
    <dgm:pt modelId="{FE7ADE13-6C07-054E-8499-E956F88E94D2}">
      <dgm:prSet/>
      <dgm:spPr/>
      <dgm:t>
        <a:bodyPr/>
        <a:lstStyle/>
        <a:p>
          <a:r>
            <a:rPr lang="fi-FI" dirty="0"/>
            <a:t>Psyykkinen</a:t>
          </a:r>
        </a:p>
      </dgm:t>
    </dgm:pt>
    <dgm:pt modelId="{870AD4D5-E5E5-154D-99CE-922E861D05ED}" type="parTrans" cxnId="{B00BA176-56AF-4A4E-B4C7-7F9507D5C646}">
      <dgm:prSet/>
      <dgm:spPr/>
      <dgm:t>
        <a:bodyPr/>
        <a:lstStyle/>
        <a:p>
          <a:endParaRPr lang="fi-FI"/>
        </a:p>
      </dgm:t>
    </dgm:pt>
    <dgm:pt modelId="{336A439A-B9AA-274B-A17B-B5B2BC748799}" type="sibTrans" cxnId="{B00BA176-56AF-4A4E-B4C7-7F9507D5C646}">
      <dgm:prSet/>
      <dgm:spPr/>
      <dgm:t>
        <a:bodyPr/>
        <a:lstStyle/>
        <a:p>
          <a:endParaRPr lang="fi-FI"/>
        </a:p>
      </dgm:t>
    </dgm:pt>
    <dgm:pt modelId="{D68FEED3-ADEE-9948-8043-4A3AFCFAF1F3}">
      <dgm:prSet/>
      <dgm:spPr/>
      <dgm:t>
        <a:bodyPr/>
        <a:lstStyle/>
        <a:p>
          <a:r>
            <a:rPr lang="fi-FI" dirty="0"/>
            <a:t>Sosiaalinen</a:t>
          </a:r>
        </a:p>
      </dgm:t>
    </dgm:pt>
    <dgm:pt modelId="{2E3B9AAF-EEA5-5147-B24E-3A424DC43B83}" type="parTrans" cxnId="{EAA98086-3EF7-FC45-AA64-0AE2C3E506BD}">
      <dgm:prSet/>
      <dgm:spPr/>
      <dgm:t>
        <a:bodyPr/>
        <a:lstStyle/>
        <a:p>
          <a:endParaRPr lang="fi-FI"/>
        </a:p>
      </dgm:t>
    </dgm:pt>
    <dgm:pt modelId="{065CCAB3-5808-E244-8F9C-D6F7CDAC05D8}" type="sibTrans" cxnId="{EAA98086-3EF7-FC45-AA64-0AE2C3E506BD}">
      <dgm:prSet/>
      <dgm:spPr/>
      <dgm:t>
        <a:bodyPr/>
        <a:lstStyle/>
        <a:p>
          <a:endParaRPr lang="fi-FI"/>
        </a:p>
      </dgm:t>
    </dgm:pt>
    <dgm:pt modelId="{B8A6202A-81E8-0B4B-A8F3-ACC67962A499}">
      <dgm:prSet/>
      <dgm:spPr/>
      <dgm:t>
        <a:bodyPr/>
        <a:lstStyle/>
        <a:p>
          <a:r>
            <a:rPr lang="fi-FI" dirty="0"/>
            <a:t>Lihakset ja keho palautuu</a:t>
          </a:r>
        </a:p>
      </dgm:t>
    </dgm:pt>
    <dgm:pt modelId="{C7C795AA-34BD-8D49-9796-577A89112F43}" type="parTrans" cxnId="{19076D3B-93DF-6D49-9292-3D097407E991}">
      <dgm:prSet/>
      <dgm:spPr/>
      <dgm:t>
        <a:bodyPr/>
        <a:lstStyle/>
        <a:p>
          <a:endParaRPr lang="fi-FI"/>
        </a:p>
      </dgm:t>
    </dgm:pt>
    <dgm:pt modelId="{6AAA7620-2325-CC48-90A7-9E19CA666333}" type="sibTrans" cxnId="{19076D3B-93DF-6D49-9292-3D097407E991}">
      <dgm:prSet/>
      <dgm:spPr/>
      <dgm:t>
        <a:bodyPr/>
        <a:lstStyle/>
        <a:p>
          <a:endParaRPr lang="fi-FI"/>
        </a:p>
      </dgm:t>
    </dgm:pt>
    <dgm:pt modelId="{3DE85104-8AF4-B94B-A2B2-97FAAFEF50BC}">
      <dgm:prSet/>
      <dgm:spPr/>
      <dgm:t>
        <a:bodyPr/>
        <a:lstStyle/>
        <a:p>
          <a:r>
            <a:rPr lang="fi-FI" dirty="0"/>
            <a:t>Kasvaminen (</a:t>
          </a:r>
          <a:r>
            <a:rPr lang="fi-FI" dirty="0" err="1"/>
            <a:t>somatropiini</a:t>
          </a:r>
          <a:r>
            <a:rPr lang="fi-FI" dirty="0"/>
            <a:t>)</a:t>
          </a:r>
        </a:p>
      </dgm:t>
    </dgm:pt>
    <dgm:pt modelId="{7071FA10-5683-BD49-BE40-8A5CFABAD4C3}" type="parTrans" cxnId="{C71B9338-B8B6-ED45-BDB7-C7960C64BB46}">
      <dgm:prSet/>
      <dgm:spPr/>
      <dgm:t>
        <a:bodyPr/>
        <a:lstStyle/>
        <a:p>
          <a:endParaRPr lang="fi-FI"/>
        </a:p>
      </dgm:t>
    </dgm:pt>
    <dgm:pt modelId="{C663EBBF-D592-0D4B-9FE9-9D810CC270A6}" type="sibTrans" cxnId="{C71B9338-B8B6-ED45-BDB7-C7960C64BB46}">
      <dgm:prSet/>
      <dgm:spPr/>
      <dgm:t>
        <a:bodyPr/>
        <a:lstStyle/>
        <a:p>
          <a:endParaRPr lang="fi-FI"/>
        </a:p>
      </dgm:t>
    </dgm:pt>
    <dgm:pt modelId="{0F8698CA-BCB1-E745-BCF3-B47564D51BBA}">
      <dgm:prSet/>
      <dgm:spPr/>
      <dgm:t>
        <a:bodyPr/>
        <a:lstStyle/>
        <a:p>
          <a:r>
            <a:rPr lang="fi-FI" dirty="0"/>
            <a:t>Soluvaurioiden korjaaminen </a:t>
          </a:r>
        </a:p>
      </dgm:t>
    </dgm:pt>
    <dgm:pt modelId="{2D857B1D-7595-5044-AF74-4564CB5FE714}" type="parTrans" cxnId="{8EEC02CF-B960-284C-B4FC-FFFAC75D0168}">
      <dgm:prSet/>
      <dgm:spPr/>
      <dgm:t>
        <a:bodyPr/>
        <a:lstStyle/>
        <a:p>
          <a:endParaRPr lang="fi-FI"/>
        </a:p>
      </dgm:t>
    </dgm:pt>
    <dgm:pt modelId="{D2E6DA89-09D2-034B-973B-9E631391A630}" type="sibTrans" cxnId="{8EEC02CF-B960-284C-B4FC-FFFAC75D0168}">
      <dgm:prSet/>
      <dgm:spPr/>
      <dgm:t>
        <a:bodyPr/>
        <a:lstStyle/>
        <a:p>
          <a:endParaRPr lang="fi-FI"/>
        </a:p>
      </dgm:t>
    </dgm:pt>
    <dgm:pt modelId="{8855F446-0840-584D-A7BC-EF38B37DFE11}">
      <dgm:prSet/>
      <dgm:spPr/>
      <dgm:t>
        <a:bodyPr/>
        <a:lstStyle/>
        <a:p>
          <a:r>
            <a:rPr lang="fi-FI" dirty="0"/>
            <a:t>Hormonien valmistus</a:t>
          </a:r>
        </a:p>
      </dgm:t>
    </dgm:pt>
    <dgm:pt modelId="{CF489C6D-D1B1-7241-81CB-8AB6C8A19BB9}" type="parTrans" cxnId="{25D3D9AC-5F20-F449-8046-021C05569202}">
      <dgm:prSet/>
      <dgm:spPr/>
      <dgm:t>
        <a:bodyPr/>
        <a:lstStyle/>
        <a:p>
          <a:endParaRPr lang="fi-FI"/>
        </a:p>
      </dgm:t>
    </dgm:pt>
    <dgm:pt modelId="{450A3968-C0B4-8646-8D36-39B557FAA50E}" type="sibTrans" cxnId="{25D3D9AC-5F20-F449-8046-021C05569202}">
      <dgm:prSet/>
      <dgm:spPr/>
      <dgm:t>
        <a:bodyPr/>
        <a:lstStyle/>
        <a:p>
          <a:endParaRPr lang="fi-FI"/>
        </a:p>
      </dgm:t>
    </dgm:pt>
    <dgm:pt modelId="{761D0D1A-1F92-2A41-871F-3AE3F96F8C66}">
      <dgm:prSet/>
      <dgm:spPr/>
      <dgm:t>
        <a:bodyPr/>
        <a:lstStyle/>
        <a:p>
          <a:r>
            <a:rPr lang="fi-FI" dirty="0"/>
            <a:t>Oppiminen </a:t>
          </a:r>
        </a:p>
      </dgm:t>
    </dgm:pt>
    <dgm:pt modelId="{719E3A87-B003-6E45-8495-E0FD3CC8F19B}" type="parTrans" cxnId="{110C3482-A44D-A34C-885A-4A57CD1FCDA7}">
      <dgm:prSet/>
      <dgm:spPr/>
      <dgm:t>
        <a:bodyPr/>
        <a:lstStyle/>
        <a:p>
          <a:endParaRPr lang="fi-FI"/>
        </a:p>
      </dgm:t>
    </dgm:pt>
    <dgm:pt modelId="{6DCE571F-9294-B547-9FBD-9FB557F2BD7E}" type="sibTrans" cxnId="{110C3482-A44D-A34C-885A-4A57CD1FCDA7}">
      <dgm:prSet/>
      <dgm:spPr/>
      <dgm:t>
        <a:bodyPr/>
        <a:lstStyle/>
        <a:p>
          <a:endParaRPr lang="fi-FI"/>
        </a:p>
      </dgm:t>
    </dgm:pt>
    <dgm:pt modelId="{528F8825-C439-EA4C-BAB9-65118E86F578}">
      <dgm:prSet/>
      <dgm:spPr/>
      <dgm:t>
        <a:bodyPr/>
        <a:lstStyle/>
        <a:p>
          <a:r>
            <a:rPr lang="fi-FI" dirty="0"/>
            <a:t>Aivot palautuvat</a:t>
          </a:r>
        </a:p>
      </dgm:t>
    </dgm:pt>
    <dgm:pt modelId="{A8E16551-B292-3745-82C6-D2A734293665}" type="parTrans" cxnId="{737F9FE0-4713-3E48-90BB-944A5F96898B}">
      <dgm:prSet/>
      <dgm:spPr/>
      <dgm:t>
        <a:bodyPr/>
        <a:lstStyle/>
        <a:p>
          <a:endParaRPr lang="fi-FI"/>
        </a:p>
      </dgm:t>
    </dgm:pt>
    <dgm:pt modelId="{E3A5AC10-0B2A-5F49-8CCE-2D9EC1DD82E2}" type="sibTrans" cxnId="{737F9FE0-4713-3E48-90BB-944A5F96898B}">
      <dgm:prSet/>
      <dgm:spPr/>
      <dgm:t>
        <a:bodyPr/>
        <a:lstStyle/>
        <a:p>
          <a:endParaRPr lang="fi-FI"/>
        </a:p>
      </dgm:t>
    </dgm:pt>
    <dgm:pt modelId="{5E7A1084-AA8F-B247-B1AE-64214623DDF0}">
      <dgm:prSet/>
      <dgm:spPr/>
      <dgm:t>
        <a:bodyPr/>
        <a:lstStyle/>
        <a:p>
          <a:r>
            <a:rPr lang="fi-FI" dirty="0"/>
            <a:t>Muisti (tiedot siirtyy työmuistista-&gt; pitkäkestoiseen)</a:t>
          </a:r>
        </a:p>
      </dgm:t>
    </dgm:pt>
    <dgm:pt modelId="{DF2C3168-520B-8E40-A496-AEE431E0AAC9}" type="parTrans" cxnId="{8D4E993F-7FA8-4242-BC49-03BF5754B394}">
      <dgm:prSet/>
      <dgm:spPr/>
      <dgm:t>
        <a:bodyPr/>
        <a:lstStyle/>
        <a:p>
          <a:endParaRPr lang="fi-FI"/>
        </a:p>
      </dgm:t>
    </dgm:pt>
    <dgm:pt modelId="{DABCF22E-CEF2-3D4E-8D06-17FA897A7815}" type="sibTrans" cxnId="{8D4E993F-7FA8-4242-BC49-03BF5754B394}">
      <dgm:prSet/>
      <dgm:spPr/>
      <dgm:t>
        <a:bodyPr/>
        <a:lstStyle/>
        <a:p>
          <a:endParaRPr lang="fi-FI"/>
        </a:p>
      </dgm:t>
    </dgm:pt>
    <dgm:pt modelId="{AEE67645-A21E-C348-91C3-A73441D4DAB7}">
      <dgm:prSet/>
      <dgm:spPr/>
      <dgm:t>
        <a:bodyPr/>
        <a:lstStyle/>
        <a:p>
          <a:r>
            <a:rPr lang="fi-FI" dirty="0"/>
            <a:t>Ongelmanratkaisukyky paranee</a:t>
          </a:r>
        </a:p>
      </dgm:t>
    </dgm:pt>
    <dgm:pt modelId="{2863CB48-435E-344B-9E62-540A2B93BD4C}" type="parTrans" cxnId="{D99D4488-2082-774A-9231-391317DC8AF8}">
      <dgm:prSet/>
      <dgm:spPr/>
      <dgm:t>
        <a:bodyPr/>
        <a:lstStyle/>
        <a:p>
          <a:endParaRPr lang="fi-FI"/>
        </a:p>
      </dgm:t>
    </dgm:pt>
    <dgm:pt modelId="{7A4CB8AA-DB74-5F47-9701-B7ADB43DFC2B}" type="sibTrans" cxnId="{D99D4488-2082-774A-9231-391317DC8AF8}">
      <dgm:prSet/>
      <dgm:spPr/>
      <dgm:t>
        <a:bodyPr/>
        <a:lstStyle/>
        <a:p>
          <a:endParaRPr lang="fi-FI"/>
        </a:p>
      </dgm:t>
    </dgm:pt>
    <dgm:pt modelId="{A2A26648-1992-5B4C-B5A4-F09688CFD722}">
      <dgm:prSet/>
      <dgm:spPr/>
      <dgm:t>
        <a:bodyPr/>
        <a:lstStyle/>
        <a:p>
          <a:r>
            <a:rPr lang="fi-FI" dirty="0"/>
            <a:t>Tunteiden hallinta/säätely</a:t>
          </a:r>
        </a:p>
      </dgm:t>
    </dgm:pt>
    <dgm:pt modelId="{9BC5444B-AFBA-7246-B809-A560E4BEEF11}" type="parTrans" cxnId="{FBADBAAB-AB68-6D46-AB6E-878C0FC1E4E2}">
      <dgm:prSet/>
      <dgm:spPr/>
      <dgm:t>
        <a:bodyPr/>
        <a:lstStyle/>
        <a:p>
          <a:endParaRPr lang="fi-FI"/>
        </a:p>
      </dgm:t>
    </dgm:pt>
    <dgm:pt modelId="{3849BAA9-33BC-5C4C-9ABB-D4CB4B8850B0}" type="sibTrans" cxnId="{FBADBAAB-AB68-6D46-AB6E-878C0FC1E4E2}">
      <dgm:prSet/>
      <dgm:spPr/>
      <dgm:t>
        <a:bodyPr/>
        <a:lstStyle/>
        <a:p>
          <a:endParaRPr lang="fi-FI"/>
        </a:p>
      </dgm:t>
    </dgm:pt>
    <dgm:pt modelId="{3F293099-6080-1546-87A7-3CAFE841BCC9}">
      <dgm:prSet/>
      <dgm:spPr/>
      <dgm:t>
        <a:bodyPr/>
        <a:lstStyle/>
        <a:p>
          <a:r>
            <a:rPr lang="fi-FI" dirty="0"/>
            <a:t>Toisten tunteiden tulkinta</a:t>
          </a:r>
        </a:p>
      </dgm:t>
    </dgm:pt>
    <dgm:pt modelId="{B0EB0410-439B-8F44-BB32-6AC782C502AE}" type="parTrans" cxnId="{37D7609F-EE07-E642-A58B-6DA0AE35A79D}">
      <dgm:prSet/>
      <dgm:spPr/>
      <dgm:t>
        <a:bodyPr/>
        <a:lstStyle/>
        <a:p>
          <a:endParaRPr lang="fi-FI"/>
        </a:p>
      </dgm:t>
    </dgm:pt>
    <dgm:pt modelId="{667DD5CC-9E87-5843-A250-DA387E4EB8C6}" type="sibTrans" cxnId="{37D7609F-EE07-E642-A58B-6DA0AE35A79D}">
      <dgm:prSet/>
      <dgm:spPr/>
      <dgm:t>
        <a:bodyPr/>
        <a:lstStyle/>
        <a:p>
          <a:endParaRPr lang="fi-FI"/>
        </a:p>
      </dgm:t>
    </dgm:pt>
    <dgm:pt modelId="{1B7DAE95-325C-874C-8F7C-FDDC3E991B58}">
      <dgm:prSet/>
      <dgm:spPr/>
      <dgm:t>
        <a:bodyPr/>
        <a:lstStyle/>
        <a:p>
          <a:r>
            <a:rPr lang="fi-FI" dirty="0"/>
            <a:t>Ehkäisee erilaisilta mielenterveydenhäiriöiltä</a:t>
          </a:r>
        </a:p>
      </dgm:t>
    </dgm:pt>
    <dgm:pt modelId="{2619CA63-12C1-424E-8710-CC604BC2B6F2}" type="parTrans" cxnId="{994C1AB9-4F54-C44C-B77F-41FD5C476CD6}">
      <dgm:prSet/>
      <dgm:spPr/>
      <dgm:t>
        <a:bodyPr/>
        <a:lstStyle/>
        <a:p>
          <a:endParaRPr lang="fi-FI"/>
        </a:p>
      </dgm:t>
    </dgm:pt>
    <dgm:pt modelId="{74007468-9A7A-9F4B-8B2D-EF81994C7BB4}" type="sibTrans" cxnId="{994C1AB9-4F54-C44C-B77F-41FD5C476CD6}">
      <dgm:prSet/>
      <dgm:spPr/>
      <dgm:t>
        <a:bodyPr/>
        <a:lstStyle/>
        <a:p>
          <a:endParaRPr lang="fi-FI"/>
        </a:p>
      </dgm:t>
    </dgm:pt>
    <dgm:pt modelId="{16A4718A-CB96-4D47-B1C4-B407A84138B5}" type="pres">
      <dgm:prSet presAssocID="{9089F172-D9FC-8143-AED7-F46B67B999C2}" presName="Name0" presStyleCnt="0">
        <dgm:presLayoutVars>
          <dgm:dir/>
          <dgm:animLvl val="lvl"/>
          <dgm:resizeHandles val="exact"/>
        </dgm:presLayoutVars>
      </dgm:prSet>
      <dgm:spPr/>
    </dgm:pt>
    <dgm:pt modelId="{40BF5C1C-CEF8-5D42-A061-BF9703CD7DF0}" type="pres">
      <dgm:prSet presAssocID="{5BEBCB3F-4925-4340-BB94-1E422195036B}" presName="composite" presStyleCnt="0"/>
      <dgm:spPr/>
    </dgm:pt>
    <dgm:pt modelId="{B17DF548-3763-5049-9750-D09F3093649D}" type="pres">
      <dgm:prSet presAssocID="{5BEBCB3F-4925-4340-BB94-1E422195036B}" presName="parTx" presStyleLbl="alignNode1" presStyleIdx="0" presStyleCnt="3" custScaleX="97808" custScaleY="67167">
        <dgm:presLayoutVars>
          <dgm:chMax val="0"/>
          <dgm:chPref val="0"/>
          <dgm:bulletEnabled val="1"/>
        </dgm:presLayoutVars>
      </dgm:prSet>
      <dgm:spPr/>
    </dgm:pt>
    <dgm:pt modelId="{A47326AA-6AD9-D741-867C-15D0A2634B74}" type="pres">
      <dgm:prSet presAssocID="{5BEBCB3F-4925-4340-BB94-1E422195036B}" presName="desTx" presStyleLbl="alignAccFollowNode1" presStyleIdx="0" presStyleCnt="3" custScaleY="90617">
        <dgm:presLayoutVars>
          <dgm:bulletEnabled val="1"/>
        </dgm:presLayoutVars>
      </dgm:prSet>
      <dgm:spPr/>
    </dgm:pt>
    <dgm:pt modelId="{DE8155A9-2D4F-9D41-8E8E-37B897B275E0}" type="pres">
      <dgm:prSet presAssocID="{D6368B64-E3DA-4F40-8707-8B54CC1ACD4B}" presName="space" presStyleCnt="0"/>
      <dgm:spPr/>
    </dgm:pt>
    <dgm:pt modelId="{8677B17E-5966-4D4E-87D6-EEFAF74B76EB}" type="pres">
      <dgm:prSet presAssocID="{FE7ADE13-6C07-054E-8499-E956F88E94D2}" presName="composite" presStyleCnt="0"/>
      <dgm:spPr/>
    </dgm:pt>
    <dgm:pt modelId="{DB0E8A69-DE0F-094E-BC4B-3EF1C12085E3}" type="pres">
      <dgm:prSet presAssocID="{FE7ADE13-6C07-054E-8499-E956F88E94D2}" presName="parTx" presStyleLbl="alignNode1" presStyleIdx="1" presStyleCnt="3" custScaleY="65946">
        <dgm:presLayoutVars>
          <dgm:chMax val="0"/>
          <dgm:chPref val="0"/>
          <dgm:bulletEnabled val="1"/>
        </dgm:presLayoutVars>
      </dgm:prSet>
      <dgm:spPr/>
    </dgm:pt>
    <dgm:pt modelId="{309DD7BE-4FCD-1E44-9AC7-E057DFB81073}" type="pres">
      <dgm:prSet presAssocID="{FE7ADE13-6C07-054E-8499-E956F88E94D2}" presName="desTx" presStyleLbl="alignAccFollowNode1" presStyleIdx="1" presStyleCnt="3" custScaleY="93254">
        <dgm:presLayoutVars>
          <dgm:bulletEnabled val="1"/>
        </dgm:presLayoutVars>
      </dgm:prSet>
      <dgm:spPr/>
    </dgm:pt>
    <dgm:pt modelId="{183C184A-3284-C849-9FA9-A9570C918E4C}" type="pres">
      <dgm:prSet presAssocID="{336A439A-B9AA-274B-A17B-B5B2BC748799}" presName="space" presStyleCnt="0"/>
      <dgm:spPr/>
    </dgm:pt>
    <dgm:pt modelId="{26600062-31B0-1E49-93BA-00BD9247B0A6}" type="pres">
      <dgm:prSet presAssocID="{D68FEED3-ADEE-9948-8043-4A3AFCFAF1F3}" presName="composite" presStyleCnt="0"/>
      <dgm:spPr/>
    </dgm:pt>
    <dgm:pt modelId="{1167C503-3C99-E849-B278-644B4BC614AA}" type="pres">
      <dgm:prSet presAssocID="{D68FEED3-ADEE-9948-8043-4A3AFCFAF1F3}" presName="parTx" presStyleLbl="alignNode1" presStyleIdx="2" presStyleCnt="3" custScaleY="65059">
        <dgm:presLayoutVars>
          <dgm:chMax val="0"/>
          <dgm:chPref val="0"/>
          <dgm:bulletEnabled val="1"/>
        </dgm:presLayoutVars>
      </dgm:prSet>
      <dgm:spPr/>
    </dgm:pt>
    <dgm:pt modelId="{337D6E00-4A35-9845-9E3B-2AAB07CD1F68}" type="pres">
      <dgm:prSet presAssocID="{D68FEED3-ADEE-9948-8043-4A3AFCFAF1F3}" presName="desTx" presStyleLbl="alignAccFollowNode1" presStyleIdx="2" presStyleCnt="3" custLinFactNeighborX="15116">
        <dgm:presLayoutVars>
          <dgm:bulletEnabled val="1"/>
        </dgm:presLayoutVars>
      </dgm:prSet>
      <dgm:spPr/>
    </dgm:pt>
  </dgm:ptLst>
  <dgm:cxnLst>
    <dgm:cxn modelId="{69B0C100-92CA-0D4F-B2B3-232065AA647C}" type="presOf" srcId="{5E7A1084-AA8F-B247-B1AE-64214623DDF0}" destId="{309DD7BE-4FCD-1E44-9AC7-E057DFB81073}" srcOrd="0" destOrd="1" presId="urn:microsoft.com/office/officeart/2005/8/layout/hList1"/>
    <dgm:cxn modelId="{B9DC2205-8C34-8146-A1AC-3E32BDB94462}" type="presOf" srcId="{AEE67645-A21E-C348-91C3-A73441D4DAB7}" destId="{309DD7BE-4FCD-1E44-9AC7-E057DFB81073}" srcOrd="0" destOrd="2" presId="urn:microsoft.com/office/officeart/2005/8/layout/hList1"/>
    <dgm:cxn modelId="{FE71CB22-3C1D-4D48-8EDD-54D9B231C01A}" type="presOf" srcId="{D68FEED3-ADEE-9948-8043-4A3AFCFAF1F3}" destId="{1167C503-3C99-E849-B278-644B4BC614AA}" srcOrd="0" destOrd="0" presId="urn:microsoft.com/office/officeart/2005/8/layout/hList1"/>
    <dgm:cxn modelId="{C71B9338-B8B6-ED45-BDB7-C7960C64BB46}" srcId="{5BEBCB3F-4925-4340-BB94-1E422195036B}" destId="{3DE85104-8AF4-B94B-A2B2-97FAAFEF50BC}" srcOrd="1" destOrd="0" parTransId="{7071FA10-5683-BD49-BE40-8A5CFABAD4C3}" sibTransId="{C663EBBF-D592-0D4B-9FE9-9D810CC270A6}"/>
    <dgm:cxn modelId="{19076D3B-93DF-6D49-9292-3D097407E991}" srcId="{5BEBCB3F-4925-4340-BB94-1E422195036B}" destId="{B8A6202A-81E8-0B4B-A8F3-ACC67962A499}" srcOrd="0" destOrd="0" parTransId="{C7C795AA-34BD-8D49-9796-577A89112F43}" sibTransId="{6AAA7620-2325-CC48-90A7-9E19CA666333}"/>
    <dgm:cxn modelId="{8D4E993F-7FA8-4242-BC49-03BF5754B394}" srcId="{FE7ADE13-6C07-054E-8499-E956F88E94D2}" destId="{5E7A1084-AA8F-B247-B1AE-64214623DDF0}" srcOrd="1" destOrd="0" parTransId="{DF2C3168-520B-8E40-A496-AEE431E0AAC9}" sibTransId="{DABCF22E-CEF2-3D4E-8D06-17FA897A7815}"/>
    <dgm:cxn modelId="{BB171C42-52AA-784C-A5C8-BC7214003584}" type="presOf" srcId="{528F8825-C439-EA4C-BAB9-65118E86F578}" destId="{A47326AA-6AD9-D741-867C-15D0A2634B74}" srcOrd="0" destOrd="4" presId="urn:microsoft.com/office/officeart/2005/8/layout/hList1"/>
    <dgm:cxn modelId="{C9F8D148-C581-514D-8274-46A8446569E9}" type="presOf" srcId="{9089F172-D9FC-8143-AED7-F46B67B999C2}" destId="{16A4718A-CB96-4D47-B1C4-B407A84138B5}" srcOrd="0" destOrd="0" presId="urn:microsoft.com/office/officeart/2005/8/layout/hList1"/>
    <dgm:cxn modelId="{6D1E735D-AD95-7F43-88F7-AFD75F0C35BB}" type="presOf" srcId="{5BEBCB3F-4925-4340-BB94-1E422195036B}" destId="{B17DF548-3763-5049-9750-D09F3093649D}" srcOrd="0" destOrd="0" presId="urn:microsoft.com/office/officeart/2005/8/layout/hList1"/>
    <dgm:cxn modelId="{2D5B4463-43CC-8642-A888-4AA564609B01}" type="presOf" srcId="{B8A6202A-81E8-0B4B-A8F3-ACC67962A499}" destId="{A47326AA-6AD9-D741-867C-15D0A2634B74}" srcOrd="0" destOrd="0" presId="urn:microsoft.com/office/officeart/2005/8/layout/hList1"/>
    <dgm:cxn modelId="{B00BA176-56AF-4A4E-B4C7-7F9507D5C646}" srcId="{9089F172-D9FC-8143-AED7-F46B67B999C2}" destId="{FE7ADE13-6C07-054E-8499-E956F88E94D2}" srcOrd="1" destOrd="0" parTransId="{870AD4D5-E5E5-154D-99CE-922E861D05ED}" sibTransId="{336A439A-B9AA-274B-A17B-B5B2BC748799}"/>
    <dgm:cxn modelId="{110C3482-A44D-A34C-885A-4A57CD1FCDA7}" srcId="{FE7ADE13-6C07-054E-8499-E956F88E94D2}" destId="{761D0D1A-1F92-2A41-871F-3AE3F96F8C66}" srcOrd="0" destOrd="0" parTransId="{719E3A87-B003-6E45-8495-E0FD3CC8F19B}" sibTransId="{6DCE571F-9294-B547-9FBD-9FB557F2BD7E}"/>
    <dgm:cxn modelId="{EAA98086-3EF7-FC45-AA64-0AE2C3E506BD}" srcId="{9089F172-D9FC-8143-AED7-F46B67B999C2}" destId="{D68FEED3-ADEE-9948-8043-4A3AFCFAF1F3}" srcOrd="2" destOrd="0" parTransId="{2E3B9AAF-EEA5-5147-B24E-3A424DC43B83}" sibTransId="{065CCAB3-5808-E244-8F9C-D6F7CDAC05D8}"/>
    <dgm:cxn modelId="{D99D4488-2082-774A-9231-391317DC8AF8}" srcId="{FE7ADE13-6C07-054E-8499-E956F88E94D2}" destId="{AEE67645-A21E-C348-91C3-A73441D4DAB7}" srcOrd="2" destOrd="0" parTransId="{2863CB48-435E-344B-9E62-540A2B93BD4C}" sibTransId="{7A4CB8AA-DB74-5F47-9701-B7ADB43DFC2B}"/>
    <dgm:cxn modelId="{37D7609F-EE07-E642-A58B-6DA0AE35A79D}" srcId="{D68FEED3-ADEE-9948-8043-4A3AFCFAF1F3}" destId="{3F293099-6080-1546-87A7-3CAFE841BCC9}" srcOrd="1" destOrd="0" parTransId="{B0EB0410-439B-8F44-BB32-6AC782C502AE}" sibTransId="{667DD5CC-9E87-5843-A250-DA387E4EB8C6}"/>
    <dgm:cxn modelId="{122556AB-A372-9F47-B8B8-9D8F7363C0D1}" type="presOf" srcId="{3F293099-6080-1546-87A7-3CAFE841BCC9}" destId="{337D6E00-4A35-9845-9E3B-2AAB07CD1F68}" srcOrd="0" destOrd="1" presId="urn:microsoft.com/office/officeart/2005/8/layout/hList1"/>
    <dgm:cxn modelId="{FBADBAAB-AB68-6D46-AB6E-878C0FC1E4E2}" srcId="{D68FEED3-ADEE-9948-8043-4A3AFCFAF1F3}" destId="{A2A26648-1992-5B4C-B5A4-F09688CFD722}" srcOrd="0" destOrd="0" parTransId="{9BC5444B-AFBA-7246-B809-A560E4BEEF11}" sibTransId="{3849BAA9-33BC-5C4C-9ABB-D4CB4B8850B0}"/>
    <dgm:cxn modelId="{25D3D9AC-5F20-F449-8046-021C05569202}" srcId="{5BEBCB3F-4925-4340-BB94-1E422195036B}" destId="{8855F446-0840-584D-A7BC-EF38B37DFE11}" srcOrd="3" destOrd="0" parTransId="{CF489C6D-D1B1-7241-81CB-8AB6C8A19BB9}" sibTransId="{450A3968-C0B4-8646-8D36-39B557FAA50E}"/>
    <dgm:cxn modelId="{24D808B7-9184-7343-8698-2F32793639C7}" type="presOf" srcId="{A2A26648-1992-5B4C-B5A4-F09688CFD722}" destId="{337D6E00-4A35-9845-9E3B-2AAB07CD1F68}" srcOrd="0" destOrd="0" presId="urn:microsoft.com/office/officeart/2005/8/layout/hList1"/>
    <dgm:cxn modelId="{9EB035B7-7F30-3F4D-8C9F-B6AD768237B6}" type="presOf" srcId="{0F8698CA-BCB1-E745-BCF3-B47564D51BBA}" destId="{A47326AA-6AD9-D741-867C-15D0A2634B74}" srcOrd="0" destOrd="2" presId="urn:microsoft.com/office/officeart/2005/8/layout/hList1"/>
    <dgm:cxn modelId="{B678F7B7-934C-BC4A-8DD9-056749ACF711}" type="presOf" srcId="{FE7ADE13-6C07-054E-8499-E956F88E94D2}" destId="{DB0E8A69-DE0F-094E-BC4B-3EF1C12085E3}" srcOrd="0" destOrd="0" presId="urn:microsoft.com/office/officeart/2005/8/layout/hList1"/>
    <dgm:cxn modelId="{994C1AB9-4F54-C44C-B77F-41FD5C476CD6}" srcId="{FE7ADE13-6C07-054E-8499-E956F88E94D2}" destId="{1B7DAE95-325C-874C-8F7C-FDDC3E991B58}" srcOrd="3" destOrd="0" parTransId="{2619CA63-12C1-424E-8710-CC604BC2B6F2}" sibTransId="{74007468-9A7A-9F4B-8B2D-EF81994C7BB4}"/>
    <dgm:cxn modelId="{2A1196B9-BD89-4247-B9DC-5E7BA58D5B0F}" type="presOf" srcId="{761D0D1A-1F92-2A41-871F-3AE3F96F8C66}" destId="{309DD7BE-4FCD-1E44-9AC7-E057DFB81073}" srcOrd="0" destOrd="0" presId="urn:microsoft.com/office/officeart/2005/8/layout/hList1"/>
    <dgm:cxn modelId="{EAFC07BE-DCCB-B642-8A3F-DA22E54E4BFB}" srcId="{9089F172-D9FC-8143-AED7-F46B67B999C2}" destId="{5BEBCB3F-4925-4340-BB94-1E422195036B}" srcOrd="0" destOrd="0" parTransId="{C49DB621-7431-4742-9EC1-E01DDE88BDE1}" sibTransId="{D6368B64-E3DA-4F40-8707-8B54CC1ACD4B}"/>
    <dgm:cxn modelId="{8EEC02CF-B960-284C-B4FC-FFFAC75D0168}" srcId="{5BEBCB3F-4925-4340-BB94-1E422195036B}" destId="{0F8698CA-BCB1-E745-BCF3-B47564D51BBA}" srcOrd="2" destOrd="0" parTransId="{2D857B1D-7595-5044-AF74-4564CB5FE714}" sibTransId="{D2E6DA89-09D2-034B-973B-9E631391A630}"/>
    <dgm:cxn modelId="{59ED6ED4-298E-B944-BCD2-ADDFBC891D9A}" type="presOf" srcId="{1B7DAE95-325C-874C-8F7C-FDDC3E991B58}" destId="{309DD7BE-4FCD-1E44-9AC7-E057DFB81073}" srcOrd="0" destOrd="3" presId="urn:microsoft.com/office/officeart/2005/8/layout/hList1"/>
    <dgm:cxn modelId="{737F9FE0-4713-3E48-90BB-944A5F96898B}" srcId="{5BEBCB3F-4925-4340-BB94-1E422195036B}" destId="{528F8825-C439-EA4C-BAB9-65118E86F578}" srcOrd="4" destOrd="0" parTransId="{A8E16551-B292-3745-82C6-D2A734293665}" sibTransId="{E3A5AC10-0B2A-5F49-8CCE-2D9EC1DD82E2}"/>
    <dgm:cxn modelId="{F64EB8E9-740D-514A-BCEA-55DEB78F668B}" type="presOf" srcId="{8855F446-0840-584D-A7BC-EF38B37DFE11}" destId="{A47326AA-6AD9-D741-867C-15D0A2634B74}" srcOrd="0" destOrd="3" presId="urn:microsoft.com/office/officeart/2005/8/layout/hList1"/>
    <dgm:cxn modelId="{BCE120FD-716F-3C42-BC09-3EA251812277}" type="presOf" srcId="{3DE85104-8AF4-B94B-A2B2-97FAAFEF50BC}" destId="{A47326AA-6AD9-D741-867C-15D0A2634B74}" srcOrd="0" destOrd="1" presId="urn:microsoft.com/office/officeart/2005/8/layout/hList1"/>
    <dgm:cxn modelId="{9FCA0CE2-22AC-4342-BFF1-86DC0FE4DCBD}" type="presParOf" srcId="{16A4718A-CB96-4D47-B1C4-B407A84138B5}" destId="{40BF5C1C-CEF8-5D42-A061-BF9703CD7DF0}" srcOrd="0" destOrd="0" presId="urn:microsoft.com/office/officeart/2005/8/layout/hList1"/>
    <dgm:cxn modelId="{A919D790-4727-CA41-82F9-07F3B226354F}" type="presParOf" srcId="{40BF5C1C-CEF8-5D42-A061-BF9703CD7DF0}" destId="{B17DF548-3763-5049-9750-D09F3093649D}" srcOrd="0" destOrd="0" presId="urn:microsoft.com/office/officeart/2005/8/layout/hList1"/>
    <dgm:cxn modelId="{9C13EC81-5609-9A4D-B9B8-E41830DB840B}" type="presParOf" srcId="{40BF5C1C-CEF8-5D42-A061-BF9703CD7DF0}" destId="{A47326AA-6AD9-D741-867C-15D0A2634B74}" srcOrd="1" destOrd="0" presId="urn:microsoft.com/office/officeart/2005/8/layout/hList1"/>
    <dgm:cxn modelId="{C11CF944-6CFB-DA42-BA3A-196C68018FB6}" type="presParOf" srcId="{16A4718A-CB96-4D47-B1C4-B407A84138B5}" destId="{DE8155A9-2D4F-9D41-8E8E-37B897B275E0}" srcOrd="1" destOrd="0" presId="urn:microsoft.com/office/officeart/2005/8/layout/hList1"/>
    <dgm:cxn modelId="{F3981201-91B9-274E-BCA7-0AA43A4C7D4B}" type="presParOf" srcId="{16A4718A-CB96-4D47-B1C4-B407A84138B5}" destId="{8677B17E-5966-4D4E-87D6-EEFAF74B76EB}" srcOrd="2" destOrd="0" presId="urn:microsoft.com/office/officeart/2005/8/layout/hList1"/>
    <dgm:cxn modelId="{08B779FD-01EB-5446-B072-6B5D766A2293}" type="presParOf" srcId="{8677B17E-5966-4D4E-87D6-EEFAF74B76EB}" destId="{DB0E8A69-DE0F-094E-BC4B-3EF1C12085E3}" srcOrd="0" destOrd="0" presId="urn:microsoft.com/office/officeart/2005/8/layout/hList1"/>
    <dgm:cxn modelId="{46134F46-DEDA-E645-984F-6AC9DD88AC9A}" type="presParOf" srcId="{8677B17E-5966-4D4E-87D6-EEFAF74B76EB}" destId="{309DD7BE-4FCD-1E44-9AC7-E057DFB81073}" srcOrd="1" destOrd="0" presId="urn:microsoft.com/office/officeart/2005/8/layout/hList1"/>
    <dgm:cxn modelId="{190E560C-11A4-304C-86D3-2B3D93B42DEA}" type="presParOf" srcId="{16A4718A-CB96-4D47-B1C4-B407A84138B5}" destId="{183C184A-3284-C849-9FA9-A9570C918E4C}" srcOrd="3" destOrd="0" presId="urn:microsoft.com/office/officeart/2005/8/layout/hList1"/>
    <dgm:cxn modelId="{32C49F92-BFA6-BF49-8897-9DC5F8F27751}" type="presParOf" srcId="{16A4718A-CB96-4D47-B1C4-B407A84138B5}" destId="{26600062-31B0-1E49-93BA-00BD9247B0A6}" srcOrd="4" destOrd="0" presId="urn:microsoft.com/office/officeart/2005/8/layout/hList1"/>
    <dgm:cxn modelId="{14062C6A-9E13-7544-A237-5413FE75C4BD}" type="presParOf" srcId="{26600062-31B0-1E49-93BA-00BD9247B0A6}" destId="{1167C503-3C99-E849-B278-644B4BC614AA}" srcOrd="0" destOrd="0" presId="urn:microsoft.com/office/officeart/2005/8/layout/hList1"/>
    <dgm:cxn modelId="{653651F4-2A45-EF4F-A843-008650A1A5BA}" type="presParOf" srcId="{26600062-31B0-1E49-93BA-00BD9247B0A6}" destId="{337D6E00-4A35-9845-9E3B-2AAB07CD1F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DF548-3763-5049-9750-D09F3093649D}">
      <dsp:nvSpPr>
        <dsp:cNvPr id="0" name=""/>
        <dsp:cNvSpPr/>
      </dsp:nvSpPr>
      <dsp:spPr>
        <a:xfrm>
          <a:off x="41679" y="1051631"/>
          <a:ext cx="3401194" cy="367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Fyysinen</a:t>
          </a:r>
        </a:p>
      </dsp:txBody>
      <dsp:txXfrm>
        <a:off x="41679" y="1051631"/>
        <a:ext cx="3401194" cy="367537"/>
      </dsp:txXfrm>
    </dsp:sp>
    <dsp:sp modelId="{A47326AA-6AD9-D741-867C-15D0A2634B74}">
      <dsp:nvSpPr>
        <dsp:cNvPr id="0" name=""/>
        <dsp:cNvSpPr/>
      </dsp:nvSpPr>
      <dsp:spPr>
        <a:xfrm>
          <a:off x="3566" y="1448651"/>
          <a:ext cx="3477419" cy="23045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Lihakset ja keho palautuu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Kasvaminen (</a:t>
          </a:r>
          <a:r>
            <a:rPr lang="fi-FI" sz="1600" kern="1200" dirty="0" err="1"/>
            <a:t>somatropiini</a:t>
          </a:r>
          <a:r>
            <a:rPr lang="fi-FI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Soluvaurioiden korjaaminen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Hormonien valmistus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Aivot palautuvat</a:t>
          </a:r>
        </a:p>
      </dsp:txBody>
      <dsp:txXfrm>
        <a:off x="3566" y="1448651"/>
        <a:ext cx="3477419" cy="2304552"/>
      </dsp:txXfrm>
    </dsp:sp>
    <dsp:sp modelId="{DB0E8A69-DE0F-094E-BC4B-3EF1C12085E3}">
      <dsp:nvSpPr>
        <dsp:cNvPr id="0" name=""/>
        <dsp:cNvSpPr/>
      </dsp:nvSpPr>
      <dsp:spPr>
        <a:xfrm>
          <a:off x="3967824" y="1039876"/>
          <a:ext cx="3477419" cy="360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Psyykkinen</a:t>
          </a:r>
        </a:p>
      </dsp:txBody>
      <dsp:txXfrm>
        <a:off x="3967824" y="1039876"/>
        <a:ext cx="3477419" cy="360856"/>
      </dsp:txXfrm>
    </dsp:sp>
    <dsp:sp modelId="{309DD7BE-4FCD-1E44-9AC7-E057DFB81073}">
      <dsp:nvSpPr>
        <dsp:cNvPr id="0" name=""/>
        <dsp:cNvSpPr/>
      </dsp:nvSpPr>
      <dsp:spPr>
        <a:xfrm>
          <a:off x="3967824" y="1393342"/>
          <a:ext cx="3477419" cy="23716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Oppiminen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Muisti (tiedot siirtyy työmuistista-&gt; pitkäkestoiseen)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Ongelmanratkaisukyky paranee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Ehkäisee erilaisilta mielenterveydenhäiriöiltä</a:t>
          </a:r>
        </a:p>
      </dsp:txBody>
      <dsp:txXfrm>
        <a:off x="3967824" y="1393342"/>
        <a:ext cx="3477419" cy="2371616"/>
      </dsp:txXfrm>
    </dsp:sp>
    <dsp:sp modelId="{1167C503-3C99-E849-B278-644B4BC614AA}">
      <dsp:nvSpPr>
        <dsp:cNvPr id="0" name=""/>
        <dsp:cNvSpPr/>
      </dsp:nvSpPr>
      <dsp:spPr>
        <a:xfrm>
          <a:off x="7932082" y="1000625"/>
          <a:ext cx="3477419" cy="356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Sosiaalinen</a:t>
          </a:r>
        </a:p>
      </dsp:txBody>
      <dsp:txXfrm>
        <a:off x="7932082" y="1000625"/>
        <a:ext cx="3477419" cy="356002"/>
      </dsp:txXfrm>
    </dsp:sp>
    <dsp:sp modelId="{337D6E00-4A35-9845-9E3B-2AAB07CD1F68}">
      <dsp:nvSpPr>
        <dsp:cNvPr id="0" name=""/>
        <dsp:cNvSpPr/>
      </dsp:nvSpPr>
      <dsp:spPr>
        <a:xfrm>
          <a:off x="7935648" y="1261029"/>
          <a:ext cx="3477419" cy="25431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Tunteiden hallinta/säätely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Toisten tunteiden tulkinta</a:t>
          </a:r>
        </a:p>
      </dsp:txBody>
      <dsp:txXfrm>
        <a:off x="7935648" y="1261029"/>
        <a:ext cx="3477419" cy="2543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851E1-7705-0D4A-90D8-E6F984A53FD5}" type="datetimeFigureOut">
              <a:rPr lang="fi-FI" smtClean="0"/>
              <a:t>24.10.2019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08F4F-289F-F649-9AB2-EC27A9ED63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072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08F4F-289F-F649-9AB2-EC27A9ED63F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81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43D8E9-E67E-4444-B614-6D4C94F590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UNI JA LEPO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5D7BB97-7471-F74E-AE91-C802A3625A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20.9.2019</a:t>
            </a:r>
          </a:p>
        </p:txBody>
      </p:sp>
    </p:spTree>
    <p:extLst>
      <p:ext uri="{BB962C8B-B14F-4D97-AF65-F5344CB8AC3E}">
        <p14:creationId xmlns:p14="http://schemas.microsoft.com/office/powerpoint/2010/main" val="15530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7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2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081CBFBC-9DB8-A04A-B505-3E3EB1A32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223" b="1"/>
          <a:stretch/>
        </p:blipFill>
        <p:spPr>
          <a:xfrm>
            <a:off x="4672559" y="1337733"/>
            <a:ext cx="6913582" cy="3888882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E66E944-D660-7949-A9C1-DA967E2CB25A}"/>
              </a:ext>
            </a:extLst>
          </p:cNvPr>
          <p:cNvSpPr txBox="1"/>
          <p:nvPr/>
        </p:nvSpPr>
        <p:spPr>
          <a:xfrm>
            <a:off x="1154955" y="2120900"/>
            <a:ext cx="3133726" cy="389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800" b="0" i="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Melatoniini</a:t>
            </a:r>
            <a:r>
              <a:rPr lang="en-US" sz="18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800" b="0" i="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Milloin</a:t>
            </a:r>
            <a:r>
              <a:rPr lang="en-US" sz="18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melatoniinia</a:t>
            </a:r>
            <a:r>
              <a:rPr lang="en-US" sz="18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erittyy</a:t>
            </a:r>
            <a:r>
              <a:rPr lang="en-US" sz="18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800" b="0" i="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800" b="0" i="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Vireystaso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dirty="0" err="1">
                <a:solidFill>
                  <a:srgbClr val="FFFFFF"/>
                </a:solidFill>
              </a:rPr>
              <a:t>M</a:t>
            </a:r>
            <a:r>
              <a:rPr lang="en-US" sz="1800" b="0" i="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illoin</a:t>
            </a:r>
            <a:r>
              <a:rPr lang="en-US" sz="18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virkeimmillään</a:t>
            </a:r>
            <a:r>
              <a:rPr lang="en-US" sz="18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800" b="0" i="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800" b="0" i="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Kasvuhormoni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dirty="0" err="1">
                <a:solidFill>
                  <a:srgbClr val="FFFFFF"/>
                </a:solidFill>
              </a:rPr>
              <a:t>M</a:t>
            </a:r>
            <a:r>
              <a:rPr lang="en-US" sz="1800" b="0" i="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illoin</a:t>
            </a:r>
            <a:r>
              <a:rPr lang="en-US" sz="18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erittyy</a:t>
            </a:r>
            <a:r>
              <a:rPr lang="en-US" sz="18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800" b="0" i="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Löytyy</a:t>
            </a:r>
            <a:r>
              <a:rPr lang="en-US" sz="18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myös</a:t>
            </a:r>
            <a:r>
              <a:rPr lang="en-US" sz="18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kirjasta</a:t>
            </a:r>
            <a:r>
              <a:rPr lang="en-US" sz="18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! Jos on </a:t>
            </a:r>
            <a:r>
              <a:rPr lang="en-US" sz="1800" b="0" i="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epäselvä</a:t>
            </a:r>
            <a:r>
              <a:rPr lang="en-US" sz="18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kuva</a:t>
            </a:r>
            <a:r>
              <a:rPr lang="en-US" sz="18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 </a:t>
            </a:r>
            <a:endParaRPr lang="en-US" sz="1800" b="0" i="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0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46" name="Sisällön paikkamerkki 9">
            <a:extLst>
              <a:ext uri="{FF2B5EF4-FFF2-40B4-BE49-F238E27FC236}">
                <a16:creationId xmlns:a16="http://schemas.microsoft.com/office/drawing/2014/main" id="{7B68B741-C310-E346-8F84-56CB97E39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23" b="1"/>
          <a:stretch/>
        </p:blipFill>
        <p:spPr>
          <a:xfrm>
            <a:off x="4999022" y="1368918"/>
            <a:ext cx="6913582" cy="42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18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758BC-340C-C543-82B4-7C7384AF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Oppimispäiväkirja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95B7AA-6B53-274C-97D5-4B4290C35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PALAA TUNNIN TAVOITTEESEEN JA VASTAA ALLA OLEVIIN KYSYMYKSIIN</a:t>
            </a:r>
          </a:p>
          <a:p>
            <a:pPr marL="0" indent="0">
              <a:buNone/>
            </a:pPr>
            <a:r>
              <a:rPr lang="fi-FI" dirty="0"/>
              <a:t>Tavoite: Ymmärtää unen vaikutukset </a:t>
            </a:r>
            <a:r>
              <a:rPr lang="fi-FI" b="1" dirty="0"/>
              <a:t>psyykkiseen, fyysiseen ja sosiaaliseen </a:t>
            </a:r>
            <a:r>
              <a:rPr lang="fi-FI" dirty="0"/>
              <a:t>terveyteen. Arvioida vaikutuksia yksilön ja yhteiskunnan kannalta. </a:t>
            </a:r>
          </a:p>
          <a:p>
            <a:pPr>
              <a:buAutoNum type="arabicPeriod"/>
            </a:pPr>
            <a:r>
              <a:rPr lang="fi-FI" dirty="0"/>
              <a:t>Arvioi numeroasteikolla 4-10 kuinka hyvin pääsit annettuun tavoitteeseen. Perustele arvosanasi. Pohdi mitkä asiat tavoitteesta onnistuivat ja mitkä eivät. </a:t>
            </a:r>
          </a:p>
          <a:p>
            <a:pPr>
              <a:buAutoNum type="arabicPeriod"/>
            </a:pPr>
            <a:r>
              <a:rPr lang="fi-FI" dirty="0"/>
              <a:t>Mitä uutta opit tänään?</a:t>
            </a:r>
          </a:p>
          <a:p>
            <a:pPr>
              <a:buAutoNum type="arabicPeriod"/>
            </a:pPr>
            <a:r>
              <a:rPr lang="fi-FI" dirty="0"/>
              <a:t>Heräsikö sinulle kysymyksiä tunnin aikana. Jos heräsi niin mitä? </a:t>
            </a:r>
          </a:p>
          <a:p>
            <a:pPr>
              <a:buAutoNum type="arabicPeriod"/>
            </a:pPr>
            <a:r>
              <a:rPr lang="fi-FI" dirty="0"/>
              <a:t>Anna arvosana omasta tämän päivän työskentelemisestä asteikolla 4-10.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711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D4125-7861-9D4E-8ED7-D305CD25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3ED287-CDCC-984E-9737-FF0FE22BE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TAVOITTEENA TÄNÄÄN:</a:t>
            </a:r>
          </a:p>
          <a:p>
            <a:pPr marL="0" indent="0">
              <a:buNone/>
            </a:pPr>
            <a:endParaRPr lang="fi-FI" dirty="0"/>
          </a:p>
          <a:p>
            <a:pPr>
              <a:buAutoNum type="arabicPeriod"/>
            </a:pPr>
            <a:r>
              <a:rPr lang="fi-FI" dirty="0"/>
              <a:t>Ymmärtää unen vaikutukset </a:t>
            </a:r>
            <a:r>
              <a:rPr lang="fi-FI" b="1" dirty="0"/>
              <a:t>psyykkiseen, fyysiseen ja sosiaaliseen </a:t>
            </a:r>
            <a:r>
              <a:rPr lang="fi-FI" dirty="0"/>
              <a:t>terveyteen.</a:t>
            </a:r>
          </a:p>
          <a:p>
            <a:pPr>
              <a:buAutoNum type="arabicPeriod"/>
            </a:pPr>
            <a:endParaRPr lang="fi-FI" dirty="0"/>
          </a:p>
          <a:p>
            <a:pPr>
              <a:buFont typeface="+mj-lt"/>
              <a:buAutoNum type="arabicPeriod"/>
            </a:pPr>
            <a:r>
              <a:rPr lang="fi-FI" dirty="0"/>
              <a:t>Arvioida unettomuuden vaikutuksia yksilön ja yhteiskunnan kannalta. </a:t>
            </a:r>
          </a:p>
        </p:txBody>
      </p:sp>
    </p:spTree>
    <p:extLst>
      <p:ext uri="{BB962C8B-B14F-4D97-AF65-F5344CB8AC3E}">
        <p14:creationId xmlns:p14="http://schemas.microsoft.com/office/powerpoint/2010/main" val="283723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818E28-9BB0-8143-90FD-ABD109CF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on unen tehtävä? Miten uni vaikuttaa terveyteen?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60B48D00-0575-4D41-87F7-A073D7507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423973"/>
              </p:ext>
            </p:extLst>
          </p:nvPr>
        </p:nvGraphicFramePr>
        <p:xfrm>
          <a:off x="508000" y="1680632"/>
          <a:ext cx="11413068" cy="4804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038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5871F05-902B-5D4B-933A-36DE42FB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fi-FI" sz="3200">
                <a:solidFill>
                  <a:schemeClr val="tx1"/>
                </a:solidFill>
              </a:rPr>
              <a:t>Unen sosiaaliset vaikutukset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F2DD5B-8390-3449-A308-2630730BE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Sosiaaliset suhteet (esim. sosiaalinen tuki) ovat erittäin voimakkaita terveyden ja kuolleisuuden tilastollisia ennustajia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Sosiaalisten  suhteiden tilastollinen yhteys terveyteen on jopa suurempi kuin lihavuuden, liikunnan tai tupakoinnin (Kronholm viittaa </a:t>
            </a:r>
            <a:r>
              <a:rPr lang="fi-FI" dirty="0" err="1">
                <a:solidFill>
                  <a:schemeClr val="tx1"/>
                </a:solidFill>
              </a:rPr>
              <a:t>Holt-Lunstad</a:t>
            </a:r>
            <a:r>
              <a:rPr lang="fi-FI" dirty="0">
                <a:solidFill>
                  <a:schemeClr val="tx1"/>
                </a:solidFill>
              </a:rPr>
              <a:t> ym. 2010 tutkimukseen)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Sosiaaliset suhteet vaikuttavat uneen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Uusien tutkimusten mukaan tilanne voi olla myös toisinpäin</a:t>
            </a:r>
          </a:p>
        </p:txBody>
      </p:sp>
    </p:spTree>
    <p:extLst>
      <p:ext uri="{BB962C8B-B14F-4D97-AF65-F5344CB8AC3E}">
        <p14:creationId xmlns:p14="http://schemas.microsoft.com/office/powerpoint/2010/main" val="169920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FB2BE3D7-6581-6643-B07F-405B1451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fi-FI" sz="3200">
                <a:solidFill>
                  <a:schemeClr val="tx1"/>
                </a:solidFill>
              </a:rPr>
              <a:t>Unen sosiaaliset vaikutukset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625899-CB56-714B-AA57-A41AFEEC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Kronholmin artikkeli</a:t>
            </a:r>
          </a:p>
          <a:p>
            <a:pPr>
              <a:buFont typeface="+mj-lt"/>
              <a:buAutoNum type="arabicPeriod"/>
            </a:pPr>
            <a:r>
              <a:rPr lang="fi-FI" b="1" dirty="0">
                <a:solidFill>
                  <a:schemeClr val="tx1"/>
                </a:solidFill>
              </a:rPr>
              <a:t>Miksi uni vaikuttaa sosiaalisiin suhteisiin?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Sosiaaliseen kognitio=  kykyä tulkita ja ymmärtää oikein toisten tunteita ja tarkoitusperiä. </a:t>
            </a:r>
            <a:r>
              <a:rPr lang="fi-FI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i-FI" dirty="0">
                <a:solidFill>
                  <a:schemeClr val="tx1"/>
                </a:solidFill>
              </a:rPr>
              <a:t>Mahdollistaa onnistuneen toiminnan monimutkaisessa vuorovaikutuksessa. </a:t>
            </a:r>
          </a:p>
          <a:p>
            <a:pPr marL="457200" lvl="1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pPr lvl="1"/>
            <a:r>
              <a:rPr lang="fi-FI" dirty="0">
                <a:solidFill>
                  <a:schemeClr val="tx1"/>
                </a:solidFill>
              </a:rPr>
              <a:t>Unella on vaikutus aivojen emotionaalisen reaktiivisuuden ja mielialan säätelyssä.</a:t>
            </a:r>
          </a:p>
          <a:p>
            <a:pPr marL="457200" lvl="1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pPr lvl="1"/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3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6DA676C-E1B3-2740-B8AB-C8AA9862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fi-FI" sz="3200">
                <a:solidFill>
                  <a:schemeClr val="tx1"/>
                </a:solidFill>
              </a:rPr>
              <a:t>Unen fyysiset vaikutukset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67DBA5-F441-AB4E-8CCE-84FBE8D9E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1500" dirty="0">
                <a:solidFill>
                  <a:schemeClr val="tx1"/>
                </a:solidFill>
              </a:rPr>
              <a:t>SININEN VALO –ARTIKKELI</a:t>
            </a:r>
          </a:p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fi-FI" sz="1500" b="1" dirty="0">
                <a:solidFill>
                  <a:schemeClr val="tx1"/>
                </a:solidFill>
              </a:rPr>
              <a:t>Mitä on sininen valo?</a:t>
            </a:r>
          </a:p>
          <a:p>
            <a:pPr lvl="1">
              <a:lnSpc>
                <a:spcPct val="90000"/>
              </a:lnSpc>
            </a:pPr>
            <a:r>
              <a:rPr lang="fi-FI" sz="1500" dirty="0">
                <a:solidFill>
                  <a:schemeClr val="tx1"/>
                </a:solidFill>
              </a:rPr>
              <a:t>Keinotekoista valoa (älylaitteista, ruuduista)</a:t>
            </a:r>
          </a:p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fi-FI" sz="1500" b="1" dirty="0">
                <a:solidFill>
                  <a:schemeClr val="tx1"/>
                </a:solidFill>
              </a:rPr>
              <a:t>Minkä hormonin tuotantoon sininen valo vaikuttaa? Miksi sininen valo vaikuttaa tähän kyseiseen hormoniin?</a:t>
            </a:r>
          </a:p>
          <a:p>
            <a:pPr lvl="1">
              <a:lnSpc>
                <a:spcPct val="90000"/>
              </a:lnSpc>
            </a:pPr>
            <a:r>
              <a:rPr lang="fi-FI" sz="1500" dirty="0" err="1">
                <a:solidFill>
                  <a:schemeClr val="tx1"/>
                </a:solidFill>
              </a:rPr>
              <a:t>Melatoniini</a:t>
            </a:r>
            <a:r>
              <a:rPr lang="fi-FI" sz="1500" dirty="0">
                <a:solidFill>
                  <a:schemeClr val="tx1"/>
                </a:solidFill>
              </a:rPr>
              <a:t> (</a:t>
            </a:r>
            <a:r>
              <a:rPr lang="fi-FI" sz="1500" dirty="0" err="1">
                <a:solidFill>
                  <a:schemeClr val="tx1"/>
                </a:solidFill>
              </a:rPr>
              <a:t>yöhormoni</a:t>
            </a:r>
            <a:r>
              <a:rPr lang="fi-FI" sz="1500" dirty="0">
                <a:solidFill>
                  <a:schemeClr val="tx1"/>
                </a:solidFill>
              </a:rPr>
              <a:t>) +</a:t>
            </a:r>
            <a:r>
              <a:rPr lang="fi-FI" sz="1500" dirty="0" err="1">
                <a:solidFill>
                  <a:schemeClr val="tx1"/>
                </a:solidFill>
              </a:rPr>
              <a:t>Leptiini</a:t>
            </a:r>
            <a:r>
              <a:rPr lang="fi-FI" sz="1500" dirty="0">
                <a:solidFill>
                  <a:schemeClr val="tx1"/>
                </a:solidFill>
              </a:rPr>
              <a:t> (kylläisyyden tunne)</a:t>
            </a:r>
          </a:p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fi-FI" sz="1500" b="1" dirty="0">
                <a:solidFill>
                  <a:schemeClr val="tx1"/>
                </a:solidFill>
              </a:rPr>
              <a:t>Kuvaile millaisia vaikutuksia sinisellä valolla on ihmisen fyysiselle terveydelle? Perustele vastauksesi</a:t>
            </a:r>
          </a:p>
          <a:p>
            <a:pPr lvl="1">
              <a:lnSpc>
                <a:spcPct val="90000"/>
              </a:lnSpc>
            </a:pPr>
            <a:r>
              <a:rPr lang="fi-FI" sz="1500" dirty="0">
                <a:solidFill>
                  <a:schemeClr val="tx1"/>
                </a:solidFill>
              </a:rPr>
              <a:t>Vähemmät yöunet </a:t>
            </a:r>
            <a:r>
              <a:rPr lang="fi-FI" sz="15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i-FI" sz="1500" dirty="0" err="1">
                <a:solidFill>
                  <a:schemeClr val="tx1"/>
                </a:solidFill>
                <a:sym typeface="Wingdings" pitchFamily="2" charset="2"/>
              </a:rPr>
              <a:t>leptiinin</a:t>
            </a:r>
            <a:r>
              <a:rPr lang="fi-FI" sz="1500" dirty="0">
                <a:solidFill>
                  <a:schemeClr val="tx1"/>
                </a:solidFill>
                <a:sym typeface="Wingdings" pitchFamily="2" charset="2"/>
              </a:rPr>
              <a:t> lasku  herkuttelu </a:t>
            </a:r>
            <a:r>
              <a:rPr lang="fi-FI" sz="1500" dirty="0">
                <a:solidFill>
                  <a:schemeClr val="tx1"/>
                </a:solidFill>
              </a:rPr>
              <a:t>Lihominen, diabetes yms. </a:t>
            </a:r>
            <a:endParaRPr lang="fi-FI" sz="1500" dirty="0">
              <a:solidFill>
                <a:schemeClr val="tx1"/>
              </a:solidFill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fi-FI" sz="1500" dirty="0">
                <a:solidFill>
                  <a:schemeClr val="tx1"/>
                </a:solidFill>
                <a:sym typeface="Wingdings" pitchFamily="2" charset="2"/>
              </a:rPr>
              <a:t>Väsyneenä onnettomuus riski kasvaa (JOPA puoli miljoonaa onnettomuutta)</a:t>
            </a:r>
          </a:p>
          <a:p>
            <a:pPr lvl="1">
              <a:lnSpc>
                <a:spcPct val="90000"/>
              </a:lnSpc>
            </a:pPr>
            <a:r>
              <a:rPr lang="fi-FI" sz="1500" dirty="0">
                <a:solidFill>
                  <a:schemeClr val="tx1"/>
                </a:solidFill>
              </a:rPr>
              <a:t>Pitkään jatkunut univaje</a:t>
            </a:r>
            <a:r>
              <a:rPr lang="fi-FI" sz="1500" dirty="0">
                <a:solidFill>
                  <a:schemeClr val="tx1"/>
                </a:solidFill>
                <a:sym typeface="Wingdings" pitchFamily="2" charset="2"/>
              </a:rPr>
              <a:t> kortisolin nousu  puolustuskyky heikkenee  tarttuvat taudit </a:t>
            </a:r>
            <a:endParaRPr lang="fi-FI" sz="15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fi-FI" sz="15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fi-FI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8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1A10A2A-6C9A-8849-A5E2-CC18987C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fi-FI" sz="3200">
                <a:solidFill>
                  <a:schemeClr val="tx1"/>
                </a:solidFill>
              </a:rPr>
              <a:t>Unen psyykkiset vaikutukset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089221-F1E8-5848-9410-50FCB5730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1500" dirty="0" err="1">
                <a:solidFill>
                  <a:schemeClr val="tx1"/>
                </a:solidFill>
              </a:rPr>
              <a:t>Terve.fi</a:t>
            </a:r>
            <a:r>
              <a:rPr lang="fi-FI" sz="1500" dirty="0">
                <a:solidFill>
                  <a:schemeClr val="tx1"/>
                </a:solidFill>
              </a:rPr>
              <a:t> sivuston artikkeli</a:t>
            </a:r>
          </a:p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fi-FI" sz="1500" b="1" dirty="0">
                <a:solidFill>
                  <a:schemeClr val="tx1"/>
                </a:solidFill>
              </a:rPr>
              <a:t>Millä tavoin unihäiriö vaikuttaa aivoihin?</a:t>
            </a:r>
          </a:p>
          <a:p>
            <a:pPr lvl="1">
              <a:lnSpc>
                <a:spcPct val="90000"/>
              </a:lnSpc>
            </a:pPr>
            <a:r>
              <a:rPr lang="fi-FI" sz="1500" dirty="0">
                <a:solidFill>
                  <a:schemeClr val="tx1"/>
                </a:solidFill>
              </a:rPr>
              <a:t>Unihäiriöt saattavat kohottaa joidenkin mielenterveyden häiriöiden riskiä ja jopa suoranaisesti edesauttaa niiden kehittymistä</a:t>
            </a:r>
          </a:p>
          <a:p>
            <a:pPr lvl="1">
              <a:lnSpc>
                <a:spcPct val="90000"/>
              </a:lnSpc>
            </a:pPr>
            <a:r>
              <a:rPr lang="fi-FI" sz="1500" dirty="0">
                <a:solidFill>
                  <a:schemeClr val="tx1"/>
                </a:solidFill>
              </a:rPr>
              <a:t>kroonisesti häiriintynyt uni käynnistää herkästi negatiivista ajattelua ja lisää emotionaalista haavoittuvuutta </a:t>
            </a:r>
          </a:p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fi-FI" sz="1500" b="1" dirty="0">
                <a:solidFill>
                  <a:schemeClr val="tx1"/>
                </a:solidFill>
              </a:rPr>
              <a:t>Millaisia mielenterveyden häiriöitä unettomuus voi aiheuttaa?</a:t>
            </a:r>
          </a:p>
          <a:p>
            <a:pPr lvl="1">
              <a:lnSpc>
                <a:spcPct val="90000"/>
              </a:lnSpc>
            </a:pPr>
            <a:r>
              <a:rPr lang="fi-FI" sz="1500" dirty="0">
                <a:solidFill>
                  <a:schemeClr val="tx1"/>
                </a:solidFill>
              </a:rPr>
              <a:t>Masennus</a:t>
            </a:r>
          </a:p>
          <a:p>
            <a:pPr lvl="1">
              <a:lnSpc>
                <a:spcPct val="90000"/>
              </a:lnSpc>
            </a:pPr>
            <a:r>
              <a:rPr lang="fi-FI" sz="1500" dirty="0">
                <a:solidFill>
                  <a:schemeClr val="tx1"/>
                </a:solidFill>
              </a:rPr>
              <a:t>Unettomuus saattaa altistaa myös ahdistuneisuushäiriöille</a:t>
            </a:r>
          </a:p>
          <a:p>
            <a:pPr lvl="1">
              <a:lnSpc>
                <a:spcPct val="90000"/>
              </a:lnSpc>
            </a:pPr>
            <a:endParaRPr lang="fi-FI" sz="1500" dirty="0">
              <a:solidFill>
                <a:schemeClr val="tx1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i-FI" sz="1500" b="1" dirty="0">
                <a:solidFill>
                  <a:schemeClr val="tx1"/>
                </a:solidFill>
              </a:rPr>
              <a:t>Ekstrakysymys: Millaisia yhteiskunnallisia vaikutuksia unettomuudella on? Käytä apuna annettuja artikkeleita ja kirjaa. </a:t>
            </a:r>
          </a:p>
          <a:p>
            <a:pPr marL="0" indent="0">
              <a:lnSpc>
                <a:spcPct val="90000"/>
              </a:lnSpc>
              <a:buNone/>
            </a:pPr>
            <a:endParaRPr lang="fi-FI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8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3D749B-C118-634D-AE18-52EEB5AA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fi-FI" sz="3300">
                <a:solidFill>
                  <a:srgbClr val="EBEBEB"/>
                </a:solidFill>
              </a:rPr>
              <a:t>Unen vaiheet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B6DED25-5A9A-1A45-86B8-DE825C542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781" y="1543577"/>
            <a:ext cx="7037136" cy="3911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04A976-0C5E-E348-8CB6-D0104B4A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>
                <a:solidFill>
                  <a:srgbClr val="FFFFFF"/>
                </a:solidFill>
              </a:rPr>
              <a:t>NREM  eli </a:t>
            </a:r>
            <a:r>
              <a:rPr lang="fi-FI" sz="2000" dirty="0" err="1">
                <a:solidFill>
                  <a:srgbClr val="FFFFFF"/>
                </a:solidFill>
              </a:rPr>
              <a:t>non-REM-uni</a:t>
            </a:r>
            <a:endParaRPr lang="fi-FI" sz="2000" dirty="0">
              <a:solidFill>
                <a:srgbClr val="FFFFFF"/>
              </a:solidFill>
            </a:endParaRPr>
          </a:p>
          <a:p>
            <a:pPr lvl="1"/>
            <a:r>
              <a:rPr lang="fi-FI" b="1" dirty="0">
                <a:solidFill>
                  <a:srgbClr val="FFFFFF"/>
                </a:solidFill>
              </a:rPr>
              <a:t>Kevyt uni </a:t>
            </a:r>
          </a:p>
          <a:p>
            <a:pPr lvl="2"/>
            <a:r>
              <a:rPr lang="fi-FI" dirty="0">
                <a:solidFill>
                  <a:srgbClr val="FFFFFF"/>
                </a:solidFill>
              </a:rPr>
              <a:t>Mahdollistaa siirtymän syvään uneen</a:t>
            </a:r>
          </a:p>
          <a:p>
            <a:pPr lvl="1"/>
            <a:r>
              <a:rPr lang="fi-FI" b="1" dirty="0">
                <a:solidFill>
                  <a:srgbClr val="FFFFFF"/>
                </a:solidFill>
              </a:rPr>
              <a:t>Syvä uni</a:t>
            </a:r>
          </a:p>
          <a:p>
            <a:pPr lvl="2"/>
            <a:r>
              <a:rPr lang="fi-FI" dirty="0">
                <a:solidFill>
                  <a:srgbClr val="FFFFFF"/>
                </a:solidFill>
              </a:rPr>
              <a:t>Keho rentoutuu</a:t>
            </a:r>
          </a:p>
          <a:p>
            <a:pPr lvl="2"/>
            <a:r>
              <a:rPr lang="fi-FI" dirty="0">
                <a:solidFill>
                  <a:srgbClr val="FFFFFF"/>
                </a:solidFill>
              </a:rPr>
              <a:t>Kudokset rakentuvat ja uusiutuvat</a:t>
            </a:r>
          </a:p>
          <a:p>
            <a:pPr lvl="2"/>
            <a:r>
              <a:rPr lang="fi-FI" dirty="0">
                <a:solidFill>
                  <a:srgbClr val="FFFFFF"/>
                </a:solidFill>
              </a:rPr>
              <a:t>Aivoja huolletaan </a:t>
            </a:r>
          </a:p>
          <a:p>
            <a:pPr lvl="2"/>
            <a:endParaRPr lang="fi-FI" dirty="0">
              <a:solidFill>
                <a:srgbClr val="FFFFFF"/>
              </a:solidFill>
            </a:endParaRPr>
          </a:p>
          <a:p>
            <a:pPr marL="914400" lvl="2" indent="0">
              <a:buNone/>
            </a:pPr>
            <a:endParaRPr lang="fi-FI" dirty="0">
              <a:solidFill>
                <a:srgbClr val="FFFFFF"/>
              </a:solidFill>
            </a:endParaRPr>
          </a:p>
          <a:p>
            <a:pPr lvl="2"/>
            <a:endParaRPr lang="fi-FI" dirty="0">
              <a:solidFill>
                <a:srgbClr val="FFFFFF"/>
              </a:solidFill>
            </a:endParaRPr>
          </a:p>
          <a:p>
            <a:pPr lvl="2"/>
            <a:endParaRPr lang="fi-FI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endParaRPr lang="fi-FI" dirty="0">
              <a:solidFill>
                <a:srgbClr val="FFFFFF"/>
              </a:solidFill>
            </a:endParaRPr>
          </a:p>
          <a:p>
            <a:pPr lvl="1"/>
            <a:endParaRPr lang="fi-FI" dirty="0">
              <a:solidFill>
                <a:srgbClr val="FFFFFF"/>
              </a:solidFill>
            </a:endParaRPr>
          </a:p>
          <a:p>
            <a:pPr lvl="1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6926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09D2AE-82B6-3546-96AE-F685557D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fi-FI" sz="3300">
                <a:solidFill>
                  <a:srgbClr val="EBEBEB"/>
                </a:solidFill>
              </a:rPr>
              <a:t>Unen vaiheet</a:t>
            </a:r>
          </a:p>
        </p:txBody>
      </p:sp>
      <p:pic>
        <p:nvPicPr>
          <p:cNvPr id="7" name="Sisällön paikkamerkki 3">
            <a:extLst>
              <a:ext uri="{FF2B5EF4-FFF2-40B4-BE49-F238E27FC236}">
                <a16:creationId xmlns:a16="http://schemas.microsoft.com/office/drawing/2014/main" id="{6C455F28-9E7D-AC4D-8229-21C93961E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607" y="1839106"/>
            <a:ext cx="6391533" cy="31797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037D5E-E2EF-4621-A298-C6B83BA2B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REM-</a:t>
            </a:r>
            <a:r>
              <a:rPr lang="en-US" sz="2000" dirty="0" err="1">
                <a:solidFill>
                  <a:srgbClr val="FFFFFF"/>
                </a:solidFill>
              </a:rPr>
              <a:t>uni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1600" dirty="0" err="1">
                <a:solidFill>
                  <a:srgbClr val="FFFFFF"/>
                </a:solidFill>
              </a:rPr>
              <a:t>Unet</a:t>
            </a:r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err="1">
                <a:solidFill>
                  <a:srgbClr val="FFFFFF"/>
                </a:solidFill>
              </a:rPr>
              <a:t>Oppiminen</a:t>
            </a:r>
            <a:r>
              <a:rPr lang="en-US" sz="1600" dirty="0">
                <a:solidFill>
                  <a:srgbClr val="FFFFFF"/>
                </a:solidFill>
              </a:rPr>
              <a:t> ja </a:t>
            </a:r>
            <a:r>
              <a:rPr lang="en-US" sz="1600" dirty="0" err="1">
                <a:solidFill>
                  <a:srgbClr val="FFFFFF"/>
                </a:solidFill>
              </a:rPr>
              <a:t>luovuus</a:t>
            </a:r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err="1">
                <a:solidFill>
                  <a:srgbClr val="FFFFFF"/>
                </a:solidFill>
              </a:rPr>
              <a:t>Henkinen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tasapaino</a:t>
            </a:r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err="1">
                <a:solidFill>
                  <a:srgbClr val="FFFFFF"/>
                </a:solidFill>
              </a:rPr>
              <a:t>Lihakset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liikkuvat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7827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Ioni (johtoryhmä)</Template>
  <TotalTime>1721</TotalTime>
  <Words>457</Words>
  <Application>Microsoft Macintosh PowerPoint</Application>
  <PresentationFormat>Laajakuva</PresentationFormat>
  <Paragraphs>91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Ioni (johtoryhmä)</vt:lpstr>
      <vt:lpstr>UNI JA LEPO</vt:lpstr>
      <vt:lpstr>PowerPoint-esitys</vt:lpstr>
      <vt:lpstr>Mikä on unen tehtävä? Miten uni vaikuttaa terveyteen? </vt:lpstr>
      <vt:lpstr>Unen sosiaaliset vaikutukset</vt:lpstr>
      <vt:lpstr>Unen sosiaaliset vaikutukset</vt:lpstr>
      <vt:lpstr>Unen fyysiset vaikutukset</vt:lpstr>
      <vt:lpstr>Unen psyykkiset vaikutukset</vt:lpstr>
      <vt:lpstr>Unen vaiheet</vt:lpstr>
      <vt:lpstr>Unen vaiheet</vt:lpstr>
      <vt:lpstr>PowerPoint-esitys</vt:lpstr>
      <vt:lpstr>Oppimispäiväkirja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 JA LEPO</dc:title>
  <dc:creator>Microsoft Office User</dc:creator>
  <cp:lastModifiedBy>Microsoft Office User</cp:lastModifiedBy>
  <cp:revision>44</cp:revision>
  <dcterms:created xsi:type="dcterms:W3CDTF">2019-09-18T06:52:47Z</dcterms:created>
  <dcterms:modified xsi:type="dcterms:W3CDTF">2019-10-24T08:02:43Z</dcterms:modified>
</cp:coreProperties>
</file>