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4"/>
  </p:sldMasterIdLst>
  <p:sldIdLst>
    <p:sldId id="256" r:id="rId5"/>
    <p:sldId id="257" r:id="rId6"/>
    <p:sldId id="262" r:id="rId7"/>
    <p:sldId id="258" r:id="rId8"/>
    <p:sldId id="260" r:id="rId9"/>
    <p:sldId id="259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39DAEA-B196-74BA-02F7-6F41A3E12340}" v="8" dt="2022-08-30T11:32:20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5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6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554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93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5250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38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27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6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0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36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3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7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44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7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9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7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63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1326" y="1318591"/>
            <a:ext cx="5882201" cy="422082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.-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luokkien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vanhempainilta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4.9.2025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19" y="804334"/>
            <a:ext cx="3164648" cy="52493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Englanninopiskelusta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3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luokkien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huoltajille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D9000-3B4F-48AB-9839-DC8E5E4CD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voin tehdä lapseni </a:t>
            </a:r>
            <a:br>
              <a:rPr lang="fi-FI"/>
            </a:br>
            <a:r>
              <a:rPr lang="fi-FI"/>
              <a:t>kielenopiskelun hyväksi?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9C562F-2D79-48E1-8F6E-DD54AEF12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943726"/>
            <a:ext cx="8915400" cy="29674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Kiinnostu, kysele, ole utelias!</a:t>
            </a:r>
          </a:p>
          <a:p>
            <a:r>
              <a:rPr lang="fi-FI" dirty="0"/>
              <a:t>Kannusta oppimaan kieliä ja käyttämään </a:t>
            </a:r>
            <a:r>
              <a:rPr lang="fi-FI" dirty="0" smtClean="0"/>
              <a:t>niitä</a:t>
            </a:r>
            <a:r>
              <a:rPr lang="fi-FI" dirty="0"/>
              <a:t>.</a:t>
            </a:r>
          </a:p>
          <a:p>
            <a:r>
              <a:rPr lang="fi-FI" dirty="0"/>
              <a:t>Auta lasta kantamaan vastuuta opiskelusta, läksyistä, välineistä. Valvo tarvittaessa.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846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Muutamia käytännön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Kaikki 3. luokan oppilaat on jaettu kolmeen eri englanninryhmään: </a:t>
            </a:r>
          </a:p>
          <a:p>
            <a:pPr lvl="1"/>
            <a:r>
              <a:rPr lang="fi-FI" dirty="0" err="1" smtClean="0"/>
              <a:t>Heidi-</a:t>
            </a:r>
            <a:r>
              <a:rPr lang="fi-FI" dirty="0" smtClean="0"/>
              <a:t> Henna- ja Tuula-open ryhmät. </a:t>
            </a:r>
          </a:p>
          <a:p>
            <a:pPr lvl="1"/>
            <a:r>
              <a:rPr lang="fi-FI" dirty="0" smtClean="0"/>
              <a:t>Tarvittaessa ryhmittelemme oppilaita uudelleen. </a:t>
            </a:r>
          </a:p>
          <a:p>
            <a:r>
              <a:rPr lang="fi-FI" dirty="0" smtClean="0"/>
              <a:t>Läksyunohdukset merkitään Wilmaan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Läksyparkeissa erilaisia käytäntöjä. Oma englanninopettaja tiedottaa huoltajia omasta käytännöstään.</a:t>
            </a: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19741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92666A-BC97-4392-BBE7-20E17EF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Englannin läksyistä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95AB7-4CFD-4801-90F8-C8B5E7BCF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623" y="1704054"/>
            <a:ext cx="5387788" cy="44400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Englannista on </a:t>
            </a:r>
            <a:r>
              <a:rPr lang="fi-FI" b="1" dirty="0" smtClean="0"/>
              <a:t>lähes j</a:t>
            </a:r>
            <a:r>
              <a:rPr lang="fi-FI" b="1" dirty="0" smtClean="0"/>
              <a:t>oka </a:t>
            </a:r>
            <a:r>
              <a:rPr lang="fi-FI" b="1" dirty="0"/>
              <a:t>kerta läksyä.</a:t>
            </a:r>
          </a:p>
          <a:p>
            <a:r>
              <a:rPr lang="fi-FI" dirty="0"/>
              <a:t>Läksyt merkitään tunnilla </a:t>
            </a:r>
            <a:r>
              <a:rPr lang="fi-FI" dirty="0" smtClean="0"/>
              <a:t>työkirjaan. </a:t>
            </a:r>
            <a:endParaRPr lang="fi-FI" dirty="0"/>
          </a:p>
          <a:p>
            <a:r>
              <a:rPr lang="fi-FI" dirty="0"/>
              <a:t>Läksyt voi tarkistaa kotona myös </a:t>
            </a:r>
            <a:r>
              <a:rPr lang="fi-FI" dirty="0" err="1"/>
              <a:t>Pedanetistä</a:t>
            </a:r>
            <a:r>
              <a:rPr lang="fi-FI" dirty="0"/>
              <a:t> oman </a:t>
            </a:r>
            <a:r>
              <a:rPr lang="fi-FI" dirty="0" smtClean="0"/>
              <a:t>englanninopen (Heidi, Henna tai Tuula) kotitehtävistä </a:t>
            </a:r>
          </a:p>
          <a:p>
            <a:r>
              <a:rPr lang="fi-FI" dirty="0" smtClean="0">
                <a:ea typeface="+mn-lt"/>
                <a:cs typeface="+mn-lt"/>
              </a:rPr>
              <a:t>Molemmat </a:t>
            </a:r>
            <a:r>
              <a:rPr lang="fi-FI" dirty="0" smtClean="0">
                <a:ea typeface="+mn-lt"/>
                <a:cs typeface="+mn-lt"/>
              </a:rPr>
              <a:t>kirjat + vihko kulkevat </a:t>
            </a:r>
            <a:r>
              <a:rPr lang="fi-FI" dirty="0" smtClean="0">
                <a:ea typeface="+mn-lt"/>
                <a:cs typeface="+mn-lt"/>
              </a:rPr>
              <a:t>tunneilla aina </a:t>
            </a:r>
            <a:r>
              <a:rPr lang="fi-FI" dirty="0" smtClean="0">
                <a:ea typeface="+mn-lt"/>
                <a:cs typeface="+mn-lt"/>
              </a:rPr>
              <a:t>mukana.</a:t>
            </a:r>
          </a:p>
          <a:p>
            <a:r>
              <a:rPr lang="fi-FI" b="1" dirty="0">
                <a:ea typeface="+mn-lt"/>
                <a:cs typeface="+mn-lt"/>
              </a:rPr>
              <a:t>Kirjat kannattaa säilyttää kotona</a:t>
            </a:r>
            <a:r>
              <a:rPr lang="fi-FI" dirty="0">
                <a:ea typeface="+mn-lt"/>
                <a:cs typeface="+mn-lt"/>
              </a:rPr>
              <a:t>, jotta sanoja voi kerrata monena päivänä! Jos sairastuu, voi </a:t>
            </a:r>
            <a:r>
              <a:rPr lang="fi-FI" dirty="0" err="1">
                <a:ea typeface="+mn-lt"/>
                <a:cs typeface="+mn-lt"/>
              </a:rPr>
              <a:t>Pedanetin</a:t>
            </a:r>
            <a:r>
              <a:rPr lang="fi-FI" dirty="0">
                <a:ea typeface="+mn-lt"/>
                <a:cs typeface="+mn-lt"/>
              </a:rPr>
              <a:t> kotitehtävien mukaan edetä myös kotona voinnin mukaan. 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685" y="728550"/>
            <a:ext cx="3774156" cy="510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6BF84-DEE9-4170-BF48-F42D82AFE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Uusien sanojen harjoittelu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8028B3-B89D-4B1B-9AA3-946DFE9D5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25424"/>
            <a:ext cx="5347619" cy="35417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Sanojenopetteluläksynä on kuvasanastot eli tekstikirjan </a:t>
            </a:r>
            <a:r>
              <a:rPr lang="fi-FI" b="1" dirty="0" smtClean="0">
                <a:ea typeface="+mn-lt"/>
                <a:cs typeface="+mn-lt"/>
              </a:rPr>
              <a:t>jokaisen kappaleen aloitussivun</a:t>
            </a:r>
            <a:r>
              <a:rPr lang="fi-FI" b="1" dirty="0">
                <a:ea typeface="+mn-lt"/>
                <a:cs typeface="+mn-lt"/>
              </a:rPr>
              <a:t> sanat</a:t>
            </a:r>
            <a:r>
              <a:rPr lang="fi-FI" dirty="0">
                <a:ea typeface="+mn-lt"/>
                <a:cs typeface="+mn-lt"/>
              </a:rPr>
              <a:t>. </a:t>
            </a:r>
            <a:endParaRPr lang="fi-FI" dirty="0" smtClean="0">
              <a:ea typeface="+mn-lt"/>
              <a:cs typeface="+mn-lt"/>
            </a:endParaRPr>
          </a:p>
          <a:p>
            <a:r>
              <a:rPr lang="fi-FI" dirty="0" smtClean="0">
                <a:ea typeface="+mn-lt"/>
                <a:cs typeface="+mn-lt"/>
              </a:rPr>
              <a:t>Myös työkirjan </a:t>
            </a:r>
            <a:r>
              <a:rPr lang="fi-FI" b="1" dirty="0" smtClean="0">
                <a:ea typeface="+mn-lt"/>
                <a:cs typeface="+mn-lt"/>
              </a:rPr>
              <a:t>kappalekohtaisen sanaston tummennettuja sanoja</a:t>
            </a:r>
            <a:r>
              <a:rPr lang="fi-FI" dirty="0" smtClean="0">
                <a:ea typeface="+mn-lt"/>
                <a:cs typeface="+mn-lt"/>
              </a:rPr>
              <a:t> kannattaa harjoitella. </a:t>
            </a:r>
            <a:endParaRPr lang="en-US" dirty="0">
              <a:ea typeface="+mn-lt"/>
              <a:cs typeface="+mn-lt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445" y="575914"/>
            <a:ext cx="2646546" cy="3299019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032" y="3985531"/>
            <a:ext cx="5159959" cy="217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CB7FC4-7848-46DD-BCAF-47E7342C4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Sähköisiä materiaaleja </a:t>
            </a:r>
            <a:br>
              <a:rPr lang="fi-FI"/>
            </a:br>
            <a:r>
              <a:rPr lang="fi-FI"/>
              <a:t>kotona käytettäväksi: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9CE28D-F927-426A-97ED-3E769ED37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5818094" cy="354171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 dirty="0" err="1"/>
              <a:t>SanomaPro:n</a:t>
            </a:r>
            <a:r>
              <a:rPr lang="fi-FI" dirty="0"/>
              <a:t> Arttu-sovellus</a:t>
            </a:r>
          </a:p>
          <a:p>
            <a:pPr lvl="1"/>
            <a:r>
              <a:rPr lang="fi-FI" dirty="0">
                <a:ea typeface="+mn-lt"/>
                <a:cs typeface="+mn-lt"/>
              </a:rPr>
              <a:t>Ilmainen sovellus </a:t>
            </a:r>
            <a:r>
              <a:rPr lang="fi-FI" dirty="0" err="1">
                <a:ea typeface="+mn-lt"/>
                <a:cs typeface="+mn-lt"/>
              </a:rPr>
              <a:t>AppStoresta</a:t>
            </a:r>
            <a:r>
              <a:rPr lang="fi-FI" dirty="0">
                <a:ea typeface="+mn-lt"/>
                <a:cs typeface="+mn-lt"/>
              </a:rPr>
              <a:t> tai Play-kaupasta 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fi-FI" dirty="0">
                <a:ea typeface="+mn-lt"/>
                <a:cs typeface="+mn-lt"/>
              </a:rPr>
              <a:t>Artun avulla voi kuunnella tekstikirjan tekstejä (kuvasanastoja ja kappaleita) ja työkirjan kappalekohtaisia sanastoja. </a:t>
            </a:r>
          </a:p>
          <a:p>
            <a:r>
              <a:rPr lang="fi-FI" dirty="0" err="1"/>
              <a:t>SanomaPro:n</a:t>
            </a:r>
            <a:r>
              <a:rPr lang="fi-FI" dirty="0"/>
              <a:t> sanastosovellus</a:t>
            </a:r>
          </a:p>
          <a:p>
            <a:pPr lvl="1"/>
            <a:r>
              <a:rPr lang="fi-FI" dirty="0"/>
              <a:t>Ilmainen sovellus</a:t>
            </a:r>
          </a:p>
          <a:p>
            <a:pPr lvl="1"/>
            <a:r>
              <a:rPr lang="fi-FI" dirty="0"/>
              <a:t>Sanastosovelluksen avulla voit kerrata kuvasanastojen ja kappalekohtaisten sanastojen sanoja. </a:t>
            </a:r>
          </a:p>
          <a:p>
            <a:pPr lvl="1"/>
            <a:r>
              <a:rPr lang="fi-FI" dirty="0"/>
              <a:t>Ne sanakortit, joita ei vielä osaa, toistuvat useammin.</a:t>
            </a:r>
          </a:p>
          <a:p>
            <a:pPr lvl="1"/>
            <a:endParaRPr lang="fi-FI" dirty="0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F4C690EA-6386-4928-AE87-D41CFFCB88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9364" y="2317393"/>
            <a:ext cx="4177552" cy="1604649"/>
          </a:xfrm>
          <a:prstGeom prst="rect">
            <a:avLst/>
          </a:prstGeom>
        </p:spPr>
      </p:pic>
      <p:pic>
        <p:nvPicPr>
          <p:cNvPr id="6" name="Kuva 6" descr="Kuva, joka sisältää kohteen näyttökuva&#10;&#10;Kuvaus luotu, korkea luotettavuus">
            <a:extLst>
              <a:ext uri="{FF2B5EF4-FFF2-40B4-BE49-F238E27FC236}">
                <a16:creationId xmlns:a16="http://schemas.microsoft.com/office/drawing/2014/main" id="{55B046E4-CA6F-41C4-8A0C-525FCEE28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6259" y="4465544"/>
            <a:ext cx="4150658" cy="15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07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07BB41-9F70-4718-815B-61FCB7ACB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Arvioinnista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1A4E07-B664-4D74-BC42-0BCFECB0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Jatkuva arviointi: tuntiosallistuminen, työskentely tunneilla, kotitehtävät</a:t>
            </a:r>
          </a:p>
          <a:p>
            <a:r>
              <a:rPr lang="fi-FI" dirty="0"/>
              <a:t>Kirjallisia kokeita: sanakokeet ja </a:t>
            </a:r>
            <a:r>
              <a:rPr lang="fi-FI" dirty="0" smtClean="0"/>
              <a:t>isot kokeet</a:t>
            </a:r>
            <a:r>
              <a:rPr lang="fi-FI" dirty="0"/>
              <a:t> </a:t>
            </a:r>
          </a:p>
          <a:p>
            <a:r>
              <a:rPr lang="fi-FI" dirty="0"/>
              <a:t>Mahdolliset muut näytöt osaamisesta, esim. lukunäyte englanniksi, ryhmätyöt, pienet kirjoitelmat</a:t>
            </a:r>
          </a:p>
          <a:p>
            <a:r>
              <a:rPr lang="fi-FI" dirty="0"/>
              <a:t>3. luokan jouluna arviointikeskustelu luokanopettajan kanssa; englannista itsearviointilomake + opettajan arvio koteihin.</a:t>
            </a:r>
          </a:p>
          <a:p>
            <a:r>
              <a:rPr lang="fi-FI" dirty="0"/>
              <a:t>3. luokan keväällä rasti ruutuun –sanallinen arviointi</a:t>
            </a:r>
          </a:p>
        </p:txBody>
      </p:sp>
    </p:spTree>
    <p:extLst>
      <p:ext uri="{BB962C8B-B14F-4D97-AF65-F5344CB8AC3E}">
        <p14:creationId xmlns:p14="http://schemas.microsoft.com/office/powerpoint/2010/main" val="424714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C5C51450DC292428F700ECD066D663B" ma:contentTypeVersion="16" ma:contentTypeDescription="Luo uusi asiakirja." ma:contentTypeScope="" ma:versionID="ed2f9f378e8fcef4cb5262b51be7bb38">
  <xsd:schema xmlns:xsd="http://www.w3.org/2001/XMLSchema" xmlns:xs="http://www.w3.org/2001/XMLSchema" xmlns:p="http://schemas.microsoft.com/office/2006/metadata/properties" xmlns:ns2="4d4d421b-b4d3-468b-a9e4-59f5e6f875c5" xmlns:ns3="f86328d0-64f3-4071-98fe-a419545daba0" targetNamespace="http://schemas.microsoft.com/office/2006/metadata/properties" ma:root="true" ma:fieldsID="8168166c7ebd49a397220daf83cde2e8" ns2:_="" ns3:_="">
    <xsd:import namespace="4d4d421b-b4d3-468b-a9e4-59f5e6f875c5"/>
    <xsd:import namespace="f86328d0-64f3-4071-98fe-a419545dab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d421b-b4d3-468b-a9e4-59f5e6f875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Kuvien tunnisteet" ma:readOnly="false" ma:fieldId="{5cf76f15-5ced-4ddc-b409-7134ff3c332f}" ma:taxonomyMulti="true" ma:sspId="c832eb66-61b8-4d85-aedd-df2f883ef5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328d0-64f3-4071-98fe-a419545dab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56a3903-8c8f-4275-a779-c3e9dcb4d0af}" ma:internalName="TaxCatchAll" ma:showField="CatchAllData" ma:web="f86328d0-64f3-4071-98fe-a419545dab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86328d0-64f3-4071-98fe-a419545daba0" xsi:nil="true"/>
    <lcf76f155ced4ddcb4097134ff3c332f xmlns="4d4d421b-b4d3-468b-a9e4-59f5e6f875c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4AFA28C-E09E-4991-8E60-DAB18DF7F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4d421b-b4d3-468b-a9e4-59f5e6f875c5"/>
    <ds:schemaRef ds:uri="f86328d0-64f3-4071-98fe-a419545da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2AEC65-B0A5-450D-95D1-ACD0C9DA6F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16B4C1-E165-4C15-A6A9-2058A18CDF5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86328d0-64f3-4071-98fe-a419545daba0"/>
    <ds:schemaRef ds:uri="4d4d421b-b4d3-468b-a9e4-59f5e6f875c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</TotalTime>
  <Words>291</Words>
  <Application>Microsoft Office PowerPoint</Application>
  <PresentationFormat>Laajakuva</PresentationFormat>
  <Paragraphs>35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Pinta</vt:lpstr>
      <vt:lpstr>3.- luokkien vanhempainilta 4.9.2025</vt:lpstr>
      <vt:lpstr>Mitä voin tehdä lapseni  kielenopiskelun hyväksi?</vt:lpstr>
      <vt:lpstr>Muutamia käytännön asioita</vt:lpstr>
      <vt:lpstr>Englannin läksyistä</vt:lpstr>
      <vt:lpstr>Uusien sanojen harjoittelu</vt:lpstr>
      <vt:lpstr>Sähköisiä materiaaleja  kotona käytettäväksi:</vt:lpstr>
      <vt:lpstr>Arvioinnista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minieetu</dc:creator>
  <cp:lastModifiedBy>Heidi Penttinen</cp:lastModifiedBy>
  <cp:revision>27</cp:revision>
  <dcterms:created xsi:type="dcterms:W3CDTF">2014-08-26T23:43:54Z</dcterms:created>
  <dcterms:modified xsi:type="dcterms:W3CDTF">2025-09-04T09:49:42Z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0x010100BC5C51450DC292428F700ECD066D663B</vt:lpwstr>
  </property>
  <property fmtid="{D5CDD505-2E9C-101B-9397-08002B2CF9AE}" pid="3" name="MediaServiceImageTags">
    <vt:lpwstr/>
  </property>
</Properties>
</file>