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57" r:id="rId5"/>
    <p:sldId id="258" r:id="rId6"/>
    <p:sldId id="259" r:id="rId7"/>
    <p:sldId id="260" r:id="rId8"/>
    <p:sldId id="261" r:id="rId9"/>
    <p:sldId id="262" r:id="rId10"/>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598" y="-52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7B3F21BC-D9EB-432A-961A-B6A387629760}"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406097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B3F21BC-D9EB-432A-961A-B6A387629760}"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2764497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B3F21BC-D9EB-432A-961A-B6A387629760}"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428478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7B3F21BC-D9EB-432A-961A-B6A387629760}"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2910348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7B3F21BC-D9EB-432A-961A-B6A387629760}" type="datetimeFigureOut">
              <a:rPr lang="fi-FI" smtClean="0"/>
              <a:t>19.1.2015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3099019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7B3F21BC-D9EB-432A-961A-B6A387629760}" type="datetimeFigureOut">
              <a:rPr lang="fi-FI" smtClean="0"/>
              <a:t>19.1.2015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2988309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7B3F21BC-D9EB-432A-961A-B6A387629760}" type="datetimeFigureOut">
              <a:rPr lang="fi-FI" smtClean="0"/>
              <a:t>19.1.2015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3030752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7B3F21BC-D9EB-432A-961A-B6A387629760}" type="datetimeFigureOut">
              <a:rPr lang="fi-FI" smtClean="0"/>
              <a:t>19.1.2015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347643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7B3F21BC-D9EB-432A-961A-B6A387629760}" type="datetimeFigureOut">
              <a:rPr lang="fi-FI" smtClean="0"/>
              <a:t>19.1.2015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28214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B3F21BC-D9EB-432A-961A-B6A387629760}" type="datetimeFigureOut">
              <a:rPr lang="fi-FI" smtClean="0"/>
              <a:t>19.1.2015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1255578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B3F21BC-D9EB-432A-961A-B6A387629760}" type="datetimeFigureOut">
              <a:rPr lang="fi-FI" smtClean="0"/>
              <a:t>19.1.2015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74C78C6-D527-439A-B94A-D531BC707AB8}" type="slidenum">
              <a:rPr lang="fi-FI" smtClean="0"/>
              <a:t>‹#›</a:t>
            </a:fld>
            <a:endParaRPr lang="fi-FI"/>
          </a:p>
        </p:txBody>
      </p:sp>
    </p:spTree>
    <p:extLst>
      <p:ext uri="{BB962C8B-B14F-4D97-AF65-F5344CB8AC3E}">
        <p14:creationId xmlns:p14="http://schemas.microsoft.com/office/powerpoint/2010/main" val="2124183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3F21BC-D9EB-432A-961A-B6A387629760}" type="datetimeFigureOut">
              <a:rPr lang="fi-FI" smtClean="0"/>
              <a:t>19.1.2015</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4C78C6-D527-439A-B94A-D531BC707AB8}" type="slidenum">
              <a:rPr lang="fi-FI" smtClean="0"/>
              <a:t>‹#›</a:t>
            </a:fld>
            <a:endParaRPr lang="fi-FI"/>
          </a:p>
        </p:txBody>
      </p:sp>
    </p:spTree>
    <p:extLst>
      <p:ext uri="{BB962C8B-B14F-4D97-AF65-F5344CB8AC3E}">
        <p14:creationId xmlns:p14="http://schemas.microsoft.com/office/powerpoint/2010/main" val="1679636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finlex.fi/fi/laki/ajantasa/1998/19980628#a30.12.2013-1267"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556793"/>
            <a:ext cx="7772400" cy="2043658"/>
          </a:xfrm>
        </p:spPr>
        <p:txBody>
          <a:bodyPr>
            <a:normAutofit fontScale="90000"/>
          </a:bodyPr>
          <a:lstStyle/>
          <a:p>
            <a:r>
              <a:rPr lang="fi-FI" dirty="0" smtClean="0"/>
              <a:t>KAKE</a:t>
            </a:r>
            <a:br>
              <a:rPr lang="fi-FI" dirty="0" smtClean="0"/>
            </a:br>
            <a:r>
              <a:rPr lang="fi-FI" dirty="0" smtClean="0"/>
              <a:t>Kasvatuskeskustelu</a:t>
            </a:r>
            <a:br>
              <a:rPr lang="fi-FI" dirty="0" smtClean="0"/>
            </a:br>
            <a:r>
              <a:rPr lang="fi-FI" dirty="0" smtClean="0"/>
              <a:t>Nilakan yhtenäiskoulussa</a:t>
            </a:r>
            <a:endParaRPr lang="fi-FI" dirty="0"/>
          </a:p>
        </p:txBody>
      </p:sp>
      <p:sp>
        <p:nvSpPr>
          <p:cNvPr id="3" name="Alaotsikko 2"/>
          <p:cNvSpPr>
            <a:spLocks noGrp="1"/>
          </p:cNvSpPr>
          <p:nvPr>
            <p:ph type="subTitle" idx="1"/>
          </p:nvPr>
        </p:nvSpPr>
        <p:spPr>
          <a:xfrm>
            <a:off x="1371600" y="3886200"/>
            <a:ext cx="6584776" cy="1847056"/>
          </a:xfrm>
        </p:spPr>
        <p:txBody>
          <a:bodyPr>
            <a:normAutofit fontScale="70000" lnSpcReduction="20000"/>
          </a:bodyPr>
          <a:lstStyle/>
          <a:p>
            <a:r>
              <a:rPr lang="fi-FI" dirty="0" err="1" smtClean="0"/>
              <a:t>Peda</a:t>
            </a:r>
            <a:r>
              <a:rPr lang="fi-FI" dirty="0" smtClean="0"/>
              <a:t> </a:t>
            </a:r>
            <a:r>
              <a:rPr lang="fi-FI" dirty="0" smtClean="0"/>
              <a:t>palaveri 13.1.2015</a:t>
            </a:r>
          </a:p>
          <a:p>
            <a:r>
              <a:rPr lang="fi-FI" dirty="0" smtClean="0"/>
              <a:t>OHR suppea 19.1.15</a:t>
            </a:r>
          </a:p>
          <a:p>
            <a:r>
              <a:rPr lang="fi-FI" dirty="0" smtClean="0"/>
              <a:t>Oppilaskunnan käsittely</a:t>
            </a:r>
          </a:p>
          <a:p>
            <a:r>
              <a:rPr lang="fi-FI" smtClean="0"/>
              <a:t>Huoltajien näkemyksiä??? </a:t>
            </a:r>
            <a:endParaRPr lang="fi-FI" dirty="0" smtClean="0"/>
          </a:p>
          <a:p>
            <a:r>
              <a:rPr lang="fi-FI" dirty="0" smtClean="0"/>
              <a:t>OHR laaja 16.2.15</a:t>
            </a:r>
            <a:endParaRPr lang="fi-FI" dirty="0"/>
          </a:p>
        </p:txBody>
      </p:sp>
    </p:spTree>
    <p:extLst>
      <p:ext uri="{BB962C8B-B14F-4D97-AF65-F5344CB8AC3E}">
        <p14:creationId xmlns:p14="http://schemas.microsoft.com/office/powerpoint/2010/main" val="4290395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p:txBody>
          <a:bodyPr/>
          <a:lstStyle/>
          <a:p>
            <a:endParaRPr lang="fi-FI" dirty="0"/>
          </a:p>
        </p:txBody>
      </p:sp>
      <p:pic>
        <p:nvPicPr>
          <p:cNvPr id="2050" name="Picture 2" descr="C:\Users\keiviah.KEITELEAD\Dropbox\TOP Ahonen\IIsalmi 14-15\3. tapaaminen\säännöt\Toimintakulttuurin vaikutus sääntöjen soveltamiseen 19.11.1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92" y="319060"/>
            <a:ext cx="9036496" cy="6318740"/>
          </a:xfrm>
          <a:prstGeom prst="rect">
            <a:avLst/>
          </a:prstGeom>
          <a:noFill/>
          <a:extLst>
            <a:ext uri="{909E8E84-426E-40DD-AFC4-6F175D3DCCD1}">
              <a14:hiddenFill xmlns:a14="http://schemas.microsoft.com/office/drawing/2010/main">
                <a:solidFill>
                  <a:srgbClr val="FFFFFF"/>
                </a:solidFill>
              </a14:hiddenFill>
            </a:ext>
          </a:extLst>
        </p:spPr>
      </p:pic>
      <p:sp>
        <p:nvSpPr>
          <p:cNvPr id="4" name="Nuoli oikealle 3"/>
          <p:cNvSpPr/>
          <p:nvPr/>
        </p:nvSpPr>
        <p:spPr>
          <a:xfrm rot="20547442">
            <a:off x="4023910" y="6129825"/>
            <a:ext cx="1256536" cy="379496"/>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50" dirty="0" smtClean="0">
                <a:solidFill>
                  <a:schemeClr val="tx1"/>
                </a:solidFill>
              </a:rPr>
              <a:t>Toistuvaa</a:t>
            </a:r>
            <a:endParaRPr lang="fi-FI" sz="1050" dirty="0">
              <a:solidFill>
                <a:schemeClr val="tx1"/>
              </a:solidFill>
            </a:endParaRPr>
          </a:p>
        </p:txBody>
      </p:sp>
      <p:grpSp>
        <p:nvGrpSpPr>
          <p:cNvPr id="6" name="Ryhmä 5"/>
          <p:cNvGrpSpPr/>
          <p:nvPr/>
        </p:nvGrpSpPr>
        <p:grpSpPr>
          <a:xfrm>
            <a:off x="6554753" y="3108035"/>
            <a:ext cx="556376" cy="1216041"/>
            <a:chOff x="4139952" y="5501475"/>
            <a:chExt cx="340352" cy="757853"/>
          </a:xfrm>
          <a:solidFill>
            <a:srgbClr val="FFFF00"/>
          </a:solidFill>
        </p:grpSpPr>
        <p:sp>
          <p:nvSpPr>
            <p:cNvPr id="7" name="Puolivapaa piirto 6"/>
            <p:cNvSpPr/>
            <p:nvPr/>
          </p:nvSpPr>
          <p:spPr>
            <a:xfrm>
              <a:off x="4139952" y="5695848"/>
              <a:ext cx="340352" cy="563480"/>
            </a:xfrm>
            <a:custGeom>
              <a:avLst/>
              <a:gdLst>
                <a:gd name="connsiteX0" fmla="*/ 168675 w 337351"/>
                <a:gd name="connsiteY0" fmla="*/ 0 h 807868"/>
                <a:gd name="connsiteX1" fmla="*/ 186431 w 337351"/>
                <a:gd name="connsiteY1" fmla="*/ 577049 h 807868"/>
                <a:gd name="connsiteX2" fmla="*/ 337351 w 337351"/>
                <a:gd name="connsiteY2" fmla="*/ 807868 h 807868"/>
                <a:gd name="connsiteX3" fmla="*/ 159798 w 337351"/>
                <a:gd name="connsiteY3" fmla="*/ 585927 h 807868"/>
                <a:gd name="connsiteX4" fmla="*/ 53266 w 337351"/>
                <a:gd name="connsiteY4" fmla="*/ 772358 h 807868"/>
                <a:gd name="connsiteX5" fmla="*/ 186431 w 337351"/>
                <a:gd name="connsiteY5" fmla="*/ 559294 h 807868"/>
                <a:gd name="connsiteX6" fmla="*/ 168675 w 337351"/>
                <a:gd name="connsiteY6" fmla="*/ 248575 h 807868"/>
                <a:gd name="connsiteX7" fmla="*/ 0 w 337351"/>
                <a:gd name="connsiteY7" fmla="*/ 292963 h 807868"/>
                <a:gd name="connsiteX8" fmla="*/ 168675 w 337351"/>
                <a:gd name="connsiteY8" fmla="*/ 266330 h 807868"/>
                <a:gd name="connsiteX9" fmla="*/ 319596 w 337351"/>
                <a:gd name="connsiteY9" fmla="*/ 88777 h 807868"/>
                <a:gd name="connsiteX10" fmla="*/ 319596 w 337351"/>
                <a:gd name="connsiteY10" fmla="*/ 88777 h 8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7351" h="807868">
                  <a:moveTo>
                    <a:pt x="168675" y="0"/>
                  </a:moveTo>
                  <a:lnTo>
                    <a:pt x="186431" y="577049"/>
                  </a:lnTo>
                  <a:lnTo>
                    <a:pt x="337351" y="807868"/>
                  </a:lnTo>
                  <a:lnTo>
                    <a:pt x="159798" y="585927"/>
                  </a:lnTo>
                  <a:lnTo>
                    <a:pt x="53266" y="772358"/>
                  </a:lnTo>
                  <a:lnTo>
                    <a:pt x="186431" y="559294"/>
                  </a:lnTo>
                  <a:lnTo>
                    <a:pt x="168675" y="248575"/>
                  </a:lnTo>
                  <a:lnTo>
                    <a:pt x="0" y="292963"/>
                  </a:lnTo>
                  <a:lnTo>
                    <a:pt x="168675" y="266330"/>
                  </a:lnTo>
                  <a:lnTo>
                    <a:pt x="319596" y="88777"/>
                  </a:lnTo>
                  <a:lnTo>
                    <a:pt x="319596" y="88777"/>
                  </a:lnTo>
                </a:path>
              </a:pathLst>
            </a:cu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Ellipsi 7"/>
            <p:cNvSpPr/>
            <p:nvPr/>
          </p:nvSpPr>
          <p:spPr>
            <a:xfrm>
              <a:off x="4267710" y="5501475"/>
              <a:ext cx="84836" cy="19798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sp>
        <p:nvSpPr>
          <p:cNvPr id="5" name="Kuvaselitepilvi 4"/>
          <p:cNvSpPr/>
          <p:nvPr/>
        </p:nvSpPr>
        <p:spPr>
          <a:xfrm>
            <a:off x="6406522" y="1772816"/>
            <a:ext cx="1477846" cy="1080120"/>
          </a:xfrm>
          <a:prstGeom prst="cloud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tx1"/>
                </a:solidFill>
              </a:rPr>
              <a:t>Mitä oppilas ajattelee?</a:t>
            </a:r>
            <a:endParaRPr lang="fi-FI" sz="1400" dirty="0">
              <a:solidFill>
                <a:schemeClr val="tx1"/>
              </a:solidFill>
            </a:endParaRPr>
          </a:p>
        </p:txBody>
      </p:sp>
      <p:sp>
        <p:nvSpPr>
          <p:cNvPr id="9" name="Tekstiruutu 8"/>
          <p:cNvSpPr txBox="1"/>
          <p:nvPr/>
        </p:nvSpPr>
        <p:spPr>
          <a:xfrm rot="20004649">
            <a:off x="1968129" y="1620742"/>
            <a:ext cx="1440160" cy="307777"/>
          </a:xfrm>
          <a:prstGeom prst="rect">
            <a:avLst/>
          </a:prstGeom>
          <a:noFill/>
        </p:spPr>
        <p:txBody>
          <a:bodyPr wrap="square" rtlCol="0">
            <a:spAutoFit/>
          </a:bodyPr>
          <a:lstStyle/>
          <a:p>
            <a:r>
              <a:rPr lang="fi-FI" sz="1400" dirty="0" smtClean="0"/>
              <a:t>(Ja  VASTUU ?)</a:t>
            </a:r>
            <a:endParaRPr lang="fi-FI" sz="1400" dirty="0"/>
          </a:p>
        </p:txBody>
      </p:sp>
      <p:sp>
        <p:nvSpPr>
          <p:cNvPr id="11" name="Suorakulmio 10"/>
          <p:cNvSpPr/>
          <p:nvPr/>
        </p:nvSpPr>
        <p:spPr>
          <a:xfrm rot="19668733">
            <a:off x="2600249" y="3145917"/>
            <a:ext cx="1143903" cy="307777"/>
          </a:xfrm>
          <a:prstGeom prst="rect">
            <a:avLst/>
          </a:prstGeom>
        </p:spPr>
        <p:txBody>
          <a:bodyPr wrap="none">
            <a:spAutoFit/>
          </a:bodyPr>
          <a:lstStyle/>
          <a:p>
            <a:r>
              <a:rPr lang="fi-FI" sz="1400" dirty="0" smtClean="0"/>
              <a:t>Puuttuminen</a:t>
            </a:r>
            <a:endParaRPr lang="fi-FI" sz="1400" dirty="0"/>
          </a:p>
        </p:txBody>
      </p:sp>
      <p:sp>
        <p:nvSpPr>
          <p:cNvPr id="13" name="Suorakulmio 12"/>
          <p:cNvSpPr/>
          <p:nvPr/>
        </p:nvSpPr>
        <p:spPr>
          <a:xfrm rot="19944951">
            <a:off x="2144475" y="2550194"/>
            <a:ext cx="1272336" cy="307777"/>
          </a:xfrm>
          <a:prstGeom prst="rect">
            <a:avLst/>
          </a:prstGeom>
        </p:spPr>
        <p:txBody>
          <a:bodyPr wrap="none">
            <a:spAutoFit/>
          </a:bodyPr>
          <a:lstStyle/>
          <a:p>
            <a:r>
              <a:rPr lang="fi-FI" sz="1400" dirty="0" smtClean="0"/>
              <a:t>Havaitseminen</a:t>
            </a:r>
            <a:endParaRPr lang="fi-FI" sz="1400" dirty="0"/>
          </a:p>
        </p:txBody>
      </p:sp>
      <p:grpSp>
        <p:nvGrpSpPr>
          <p:cNvPr id="14" name="Ryhmä 13"/>
          <p:cNvGrpSpPr/>
          <p:nvPr/>
        </p:nvGrpSpPr>
        <p:grpSpPr>
          <a:xfrm>
            <a:off x="3883489" y="4279302"/>
            <a:ext cx="224892" cy="559585"/>
            <a:chOff x="4139952" y="5501475"/>
            <a:chExt cx="340352" cy="757853"/>
          </a:xfrm>
          <a:solidFill>
            <a:srgbClr val="FFFF00"/>
          </a:solidFill>
        </p:grpSpPr>
        <p:sp>
          <p:nvSpPr>
            <p:cNvPr id="15" name="Puolivapaa piirto 14"/>
            <p:cNvSpPr/>
            <p:nvPr/>
          </p:nvSpPr>
          <p:spPr>
            <a:xfrm>
              <a:off x="4139952" y="5695848"/>
              <a:ext cx="340352" cy="563480"/>
            </a:xfrm>
            <a:custGeom>
              <a:avLst/>
              <a:gdLst>
                <a:gd name="connsiteX0" fmla="*/ 168675 w 337351"/>
                <a:gd name="connsiteY0" fmla="*/ 0 h 807868"/>
                <a:gd name="connsiteX1" fmla="*/ 186431 w 337351"/>
                <a:gd name="connsiteY1" fmla="*/ 577049 h 807868"/>
                <a:gd name="connsiteX2" fmla="*/ 337351 w 337351"/>
                <a:gd name="connsiteY2" fmla="*/ 807868 h 807868"/>
                <a:gd name="connsiteX3" fmla="*/ 159798 w 337351"/>
                <a:gd name="connsiteY3" fmla="*/ 585927 h 807868"/>
                <a:gd name="connsiteX4" fmla="*/ 53266 w 337351"/>
                <a:gd name="connsiteY4" fmla="*/ 772358 h 807868"/>
                <a:gd name="connsiteX5" fmla="*/ 186431 w 337351"/>
                <a:gd name="connsiteY5" fmla="*/ 559294 h 807868"/>
                <a:gd name="connsiteX6" fmla="*/ 168675 w 337351"/>
                <a:gd name="connsiteY6" fmla="*/ 248575 h 807868"/>
                <a:gd name="connsiteX7" fmla="*/ 0 w 337351"/>
                <a:gd name="connsiteY7" fmla="*/ 292963 h 807868"/>
                <a:gd name="connsiteX8" fmla="*/ 168675 w 337351"/>
                <a:gd name="connsiteY8" fmla="*/ 266330 h 807868"/>
                <a:gd name="connsiteX9" fmla="*/ 319596 w 337351"/>
                <a:gd name="connsiteY9" fmla="*/ 88777 h 807868"/>
                <a:gd name="connsiteX10" fmla="*/ 319596 w 337351"/>
                <a:gd name="connsiteY10" fmla="*/ 88777 h 807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7351" h="807868">
                  <a:moveTo>
                    <a:pt x="168675" y="0"/>
                  </a:moveTo>
                  <a:lnTo>
                    <a:pt x="186431" y="577049"/>
                  </a:lnTo>
                  <a:lnTo>
                    <a:pt x="337351" y="807868"/>
                  </a:lnTo>
                  <a:lnTo>
                    <a:pt x="159798" y="585927"/>
                  </a:lnTo>
                  <a:lnTo>
                    <a:pt x="53266" y="772358"/>
                  </a:lnTo>
                  <a:lnTo>
                    <a:pt x="186431" y="559294"/>
                  </a:lnTo>
                  <a:lnTo>
                    <a:pt x="168675" y="248575"/>
                  </a:lnTo>
                  <a:lnTo>
                    <a:pt x="0" y="292963"/>
                  </a:lnTo>
                  <a:lnTo>
                    <a:pt x="168675" y="266330"/>
                  </a:lnTo>
                  <a:lnTo>
                    <a:pt x="319596" y="88777"/>
                  </a:lnTo>
                  <a:lnTo>
                    <a:pt x="319596" y="88777"/>
                  </a:lnTo>
                </a:path>
              </a:pathLst>
            </a:cu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Ellipsi 15"/>
            <p:cNvSpPr/>
            <p:nvPr/>
          </p:nvSpPr>
          <p:spPr>
            <a:xfrm>
              <a:off x="4267710" y="5501475"/>
              <a:ext cx="84836" cy="197980"/>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spTree>
    <p:extLst>
      <p:ext uri="{BB962C8B-B14F-4D97-AF65-F5344CB8AC3E}">
        <p14:creationId xmlns:p14="http://schemas.microsoft.com/office/powerpoint/2010/main" val="3673018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06090"/>
          </a:xfrm>
        </p:spPr>
        <p:txBody>
          <a:bodyPr>
            <a:noAutofit/>
          </a:bodyPr>
          <a:lstStyle/>
          <a:p>
            <a:r>
              <a:rPr lang="fi-FI" sz="3200" b="1" dirty="0" smtClean="0"/>
              <a:t>35 a § </a:t>
            </a:r>
            <a:r>
              <a:rPr lang="fi-FI" sz="3200" b="1" dirty="0" smtClean="0">
                <a:hlinkClick r:id="rId2" tooltip="Linkki muutossäädöksen voimaantulotietoihin"/>
              </a:rPr>
              <a:t>(30.12.2013/1267)</a:t>
            </a:r>
            <a:r>
              <a:rPr lang="fi-FI" sz="3200" b="1" dirty="0"/>
              <a:t> </a:t>
            </a:r>
            <a:r>
              <a:rPr lang="fi-FI" sz="3200" b="1" dirty="0" smtClean="0"/>
              <a:t>Kasvatuskeskustelu</a:t>
            </a:r>
            <a:endParaRPr lang="fi-FI" sz="3200" dirty="0"/>
          </a:p>
        </p:txBody>
      </p:sp>
      <p:sp>
        <p:nvSpPr>
          <p:cNvPr id="3" name="Sisällön paikkamerkki 2"/>
          <p:cNvSpPr>
            <a:spLocks noGrp="1"/>
          </p:cNvSpPr>
          <p:nvPr>
            <p:ph idx="1"/>
          </p:nvPr>
        </p:nvSpPr>
        <p:spPr>
          <a:xfrm>
            <a:off x="251520" y="1052736"/>
            <a:ext cx="8784976" cy="5805264"/>
          </a:xfrm>
        </p:spPr>
        <p:txBody>
          <a:bodyPr>
            <a:normAutofit fontScale="62500" lnSpcReduction="20000"/>
          </a:bodyPr>
          <a:lstStyle/>
          <a:p>
            <a:pPr marL="0" indent="0">
              <a:buNone/>
            </a:pPr>
            <a:r>
              <a:rPr lang="fi-FI" sz="3800" dirty="0" smtClean="0"/>
              <a:t>Oppilas, joka </a:t>
            </a:r>
            <a:r>
              <a:rPr lang="fi-FI" sz="3800" b="1" dirty="0" smtClean="0"/>
              <a:t>häiritsee opetusta tai muutoin rikkoo koulun järjestystä, menettelee vilpillisesti tai kohtelee muita oppilaita tai koulun henkilökuntaa epäkunnioittavasti tai heidän ihmisarvoaan loukkaavasti,</a:t>
            </a:r>
            <a:r>
              <a:rPr lang="fi-FI" sz="3800" dirty="0" smtClean="0"/>
              <a:t> voidaan ensisijaisena toimenpiteenä määrätä osallistumaan yhteensä enintään kaksi tuntia kestävään kasvatuskeskusteluun. Kasvatuskeskustelu voidaan järjestää kerralla tai useammassa osassa koulupäivän aikana tai sen ulkopuolella.</a:t>
            </a:r>
          </a:p>
          <a:p>
            <a:pPr marL="0" indent="0">
              <a:buNone/>
            </a:pPr>
            <a:endParaRPr lang="fi-FI" sz="3800" dirty="0" smtClean="0"/>
          </a:p>
          <a:p>
            <a:pPr marL="0" indent="0">
              <a:buNone/>
            </a:pPr>
            <a:r>
              <a:rPr lang="fi-FI" sz="3800" dirty="0" smtClean="0"/>
              <a:t>Kasvatuskeskustelussa yksilöidään toimenpiteeseen johtanut teko tai laiminlyönti yhdessä oppilaan kanssa ja tarvittaessa selvitetään laajemmin käyttäytymisen syyt ja seuraukset sekä keinot koulussa käyttäytymisen ja oppilaan hyvinvoinnin parantamiseksi.</a:t>
            </a:r>
          </a:p>
          <a:p>
            <a:pPr marL="0" indent="0">
              <a:buNone/>
            </a:pPr>
            <a:endParaRPr lang="fi-FI" sz="3800" dirty="0" smtClean="0"/>
          </a:p>
          <a:p>
            <a:pPr marL="0" indent="0">
              <a:buNone/>
            </a:pPr>
            <a:r>
              <a:rPr lang="fi-FI" sz="3800" dirty="0" smtClean="0"/>
              <a:t>Kasvatuskeskusteluun määrää koulun opettaja tai rehtori. Kasvatuskeskustelu tulee kirjata ja siitä tulee ilmoittaa oppilaan huoltajille. Huoltajalle tulee varata mahdollisuus osallistua kasvatuskeskusteluun tai osaan siitä, jos se 2 momentissa esitetty huomioon ottaen katsotaan tarpeelliseksi.</a:t>
            </a:r>
          </a:p>
          <a:p>
            <a:pPr marL="0" indent="0">
              <a:buNone/>
            </a:pPr>
            <a:endParaRPr lang="fi-FI" dirty="0"/>
          </a:p>
        </p:txBody>
      </p:sp>
    </p:spTree>
    <p:extLst>
      <p:ext uri="{BB962C8B-B14F-4D97-AF65-F5344CB8AC3E}">
        <p14:creationId xmlns:p14="http://schemas.microsoft.com/office/powerpoint/2010/main" val="33584698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100" i="1" dirty="0" smtClean="0"/>
              <a:t>Uusia keinoja koulujen työrauhan edistämiseen Kasvatuskeskustelu </a:t>
            </a:r>
            <a:endParaRPr lang="fi-FI" dirty="0"/>
          </a:p>
        </p:txBody>
      </p:sp>
      <p:sp>
        <p:nvSpPr>
          <p:cNvPr id="3" name="Sisällön paikkamerkki 2"/>
          <p:cNvSpPr>
            <a:spLocks noGrp="1"/>
          </p:cNvSpPr>
          <p:nvPr>
            <p:ph idx="1"/>
          </p:nvPr>
        </p:nvSpPr>
        <p:spPr>
          <a:xfrm>
            <a:off x="251520" y="1412776"/>
            <a:ext cx="8640960" cy="5112568"/>
          </a:xfrm>
        </p:spPr>
        <p:txBody>
          <a:bodyPr>
            <a:normAutofit fontScale="62500" lnSpcReduction="20000"/>
          </a:bodyPr>
          <a:lstStyle/>
          <a:p>
            <a:pPr marL="0" indent="0">
              <a:buNone/>
            </a:pPr>
            <a:r>
              <a:rPr lang="fi-FI" dirty="0" err="1" smtClean="0"/>
              <a:t>-Kasvatuskeskustelusta</a:t>
            </a:r>
            <a:r>
              <a:rPr lang="fi-FI" dirty="0" smtClean="0"/>
              <a:t> </a:t>
            </a:r>
            <a:r>
              <a:rPr lang="fi-FI" dirty="0"/>
              <a:t>uusi ja ensisijainen keino puuttua oppilaan häiritsevään ja epäasialliseen käyttäytymiseen </a:t>
            </a:r>
          </a:p>
          <a:p>
            <a:pPr marL="0" indent="0">
              <a:buNone/>
            </a:pPr>
            <a:r>
              <a:rPr lang="fi-FI" dirty="0"/>
              <a:t>–Yksilöidään toimenpiteeseen johtanut käyttäytyminen, selvitetään käyttäytymisen syyt ja seuraukset sekä keinot käyttäytymisen parantamiseksi. </a:t>
            </a:r>
          </a:p>
          <a:p>
            <a:pPr marL="0" indent="0">
              <a:buNone/>
            </a:pPr>
            <a:r>
              <a:rPr lang="fi-FI" dirty="0"/>
              <a:t>–Tavoitteena varhainen puuttuminen häiriökäyttäytymiseen sekä kasvatuksellisten keinojen käyttäminen oppilaan käyttäytymisen parantamiseksi. </a:t>
            </a:r>
          </a:p>
          <a:p>
            <a:pPr marL="0" indent="0">
              <a:buNone/>
            </a:pPr>
            <a:r>
              <a:rPr lang="fi-FI" dirty="0"/>
              <a:t>–Kasvatuskeskustelu voidaan järjestää kerralla tai useammassa osassa koulupäivän aikana tai sen ulkopuolella. Keskustelu on pyrittävä järjestämään mahdollisimman pian tapahtuneen jälkeen. </a:t>
            </a:r>
          </a:p>
          <a:p>
            <a:pPr marL="0" indent="0">
              <a:buNone/>
            </a:pPr>
            <a:r>
              <a:rPr lang="fi-FI" dirty="0"/>
              <a:t>–Kasvatuskeskusteluun määrää koulun opettaja tai rehtori. Keskusteluun voivat kuitenkin osallistua myös muut oppilaan opetukseen tai oppilashuoltoon osallistuvat henkilöt. </a:t>
            </a:r>
          </a:p>
          <a:p>
            <a:pPr marL="0" indent="0">
              <a:buNone/>
            </a:pPr>
            <a:r>
              <a:rPr lang="fi-FI" dirty="0"/>
              <a:t>–Keskustelu tulee kirjata, ja siitä on ilmoitettava oppilaan huoltajille. Huoltajalle tulee varata mahdollisuus osallistua kasvatuskeskusteluun tai osaan siitä, jos se katsotaan tarpeelliseksi esimerkiksi oppilaan käyttäytymisen ja sen syiden selvittämiseksi sekä asian korjaamiseen liittyvien oikeiden keinojen löytämiseksi </a:t>
            </a:r>
          </a:p>
          <a:p>
            <a:pPr marL="0" indent="0">
              <a:buNone/>
            </a:pPr>
            <a:endParaRPr lang="fi-FI" dirty="0"/>
          </a:p>
        </p:txBody>
      </p:sp>
    </p:spTree>
    <p:extLst>
      <p:ext uri="{BB962C8B-B14F-4D97-AF65-F5344CB8AC3E}">
        <p14:creationId xmlns:p14="http://schemas.microsoft.com/office/powerpoint/2010/main" val="2084304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066130"/>
          </a:xfrm>
        </p:spPr>
        <p:txBody>
          <a:bodyPr/>
          <a:lstStyle/>
          <a:p>
            <a:pPr lvl="2" algn="ctr" rtl="0">
              <a:spcBef>
                <a:spcPct val="0"/>
              </a:spcBef>
            </a:pPr>
            <a:r>
              <a:rPr lang="fi-FI" sz="3200" dirty="0" smtClean="0"/>
              <a:t>kuka määrää ja kuka/ketkä pitävät= </a:t>
            </a:r>
            <a:r>
              <a:rPr lang="fi-FI" sz="3600" dirty="0" smtClean="0"/>
              <a:t/>
            </a:r>
            <a:br>
              <a:rPr lang="fi-FI" sz="3600" dirty="0" smtClean="0"/>
            </a:br>
            <a:endParaRPr lang="fi-FI" dirty="0"/>
          </a:p>
        </p:txBody>
      </p:sp>
      <p:sp>
        <p:nvSpPr>
          <p:cNvPr id="3" name="Sisällön paikkamerkki 2"/>
          <p:cNvSpPr>
            <a:spLocks noGrp="1"/>
          </p:cNvSpPr>
          <p:nvPr>
            <p:ph idx="1"/>
          </p:nvPr>
        </p:nvSpPr>
        <p:spPr>
          <a:xfrm>
            <a:off x="323528" y="1124744"/>
            <a:ext cx="8363272" cy="5001419"/>
          </a:xfrm>
        </p:spPr>
        <p:txBody>
          <a:bodyPr>
            <a:normAutofit fontScale="92500"/>
          </a:bodyPr>
          <a:lstStyle/>
          <a:p>
            <a:r>
              <a:rPr lang="fi-FI" dirty="0" smtClean="0"/>
              <a:t>Yksittäinen </a:t>
            </a:r>
            <a:r>
              <a:rPr lang="fi-FI" dirty="0"/>
              <a:t>selkeä tunnilla/välitunnilla tapahtunut esim. Toisten turvallisuutta tai työrauhaa vaarantava teko (esim. Oppilas estää työrauhan tai Mopolla ajo välitunnilla)  =&gt; tapahtuman havainnut opettaja (tieto vastuuopettajalle) TAI </a:t>
            </a:r>
            <a:endParaRPr lang="fi-FI" sz="3000" dirty="0"/>
          </a:p>
          <a:p>
            <a:r>
              <a:rPr lang="fi-FI" dirty="0"/>
              <a:t>pientä, toistuvaa, kasaantuvaa (runsaasta oppitunnin häirintä merkintöjä </a:t>
            </a:r>
            <a:r>
              <a:rPr lang="fi-FI" dirty="0" err="1"/>
              <a:t>Wilmassa</a:t>
            </a:r>
            <a:r>
              <a:rPr lang="fi-FI" dirty="0"/>
              <a:t> tai mukana aloitteen tekijänä useassa saman tyyppisessä </a:t>
            </a:r>
            <a:r>
              <a:rPr lang="fi-FI" dirty="0" err="1"/>
              <a:t>VERSOssa</a:t>
            </a:r>
            <a:r>
              <a:rPr lang="fi-FI" dirty="0"/>
              <a:t>   =&gt; vastuuopettaja + sopiva kaveri tarvittaessa </a:t>
            </a:r>
            <a:r>
              <a:rPr lang="fi-FI" dirty="0" smtClean="0"/>
              <a:t>OK</a:t>
            </a:r>
            <a:endParaRPr lang="fi-FI" sz="3000" dirty="0"/>
          </a:p>
          <a:p>
            <a:pPr marL="0" indent="0">
              <a:buNone/>
            </a:pPr>
            <a:endParaRPr lang="fi-FI" dirty="0"/>
          </a:p>
        </p:txBody>
      </p:sp>
    </p:spTree>
    <p:extLst>
      <p:ext uri="{BB962C8B-B14F-4D97-AF65-F5344CB8AC3E}">
        <p14:creationId xmlns:p14="http://schemas.microsoft.com/office/powerpoint/2010/main" val="2765213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2" algn="ctr" rtl="0">
              <a:spcBef>
                <a:spcPct val="0"/>
              </a:spcBef>
            </a:pPr>
            <a:r>
              <a:rPr lang="fi-FI" sz="3600" dirty="0" smtClean="0"/>
              <a:t>Eihän tule uutta ” </a:t>
            </a:r>
            <a:r>
              <a:rPr lang="fi-FI" sz="3600" dirty="0" err="1" smtClean="0"/>
              <a:t>jälkkäriä</a:t>
            </a:r>
            <a:r>
              <a:rPr lang="fi-FI" sz="3600" dirty="0" smtClean="0"/>
              <a:t>” ryysistä ?</a:t>
            </a:r>
            <a:r>
              <a:rPr lang="fi-FI" sz="4000" dirty="0" smtClean="0"/>
              <a:t/>
            </a:r>
            <a:br>
              <a:rPr lang="fi-FI" sz="4000" dirty="0" smtClean="0"/>
            </a:br>
            <a:endParaRPr lang="fi-FI" dirty="0"/>
          </a:p>
        </p:txBody>
      </p:sp>
      <p:sp>
        <p:nvSpPr>
          <p:cNvPr id="3" name="Sisällön paikkamerkki 2"/>
          <p:cNvSpPr>
            <a:spLocks noGrp="1"/>
          </p:cNvSpPr>
          <p:nvPr>
            <p:ph idx="1"/>
          </p:nvPr>
        </p:nvSpPr>
        <p:spPr/>
        <p:txBody>
          <a:bodyPr/>
          <a:lstStyle/>
          <a:p>
            <a:r>
              <a:rPr lang="fi-FI" dirty="0" smtClean="0"/>
              <a:t>Kauhuskenaario</a:t>
            </a:r>
            <a:r>
              <a:rPr lang="fi-FI" dirty="0"/>
              <a:t>:  </a:t>
            </a:r>
            <a:r>
              <a:rPr lang="fi-FI" dirty="0" err="1"/>
              <a:t>Kake</a:t>
            </a:r>
            <a:r>
              <a:rPr lang="fi-FI" dirty="0"/>
              <a:t> määrät nousevat kuten </a:t>
            </a:r>
            <a:r>
              <a:rPr lang="fi-FI" dirty="0" smtClean="0"/>
              <a:t>jälki-istunnot </a:t>
            </a:r>
            <a:r>
              <a:rPr lang="fi-FI" dirty="0"/>
              <a:t>2000 luvun alussa tai Ope räppää </a:t>
            </a:r>
            <a:r>
              <a:rPr lang="fi-FI" dirty="0" err="1"/>
              <a:t>kaken</a:t>
            </a:r>
            <a:r>
              <a:rPr lang="fi-FI" dirty="0"/>
              <a:t> pikaistuksissaan</a:t>
            </a:r>
            <a:r>
              <a:rPr lang="fi-FI" dirty="0" smtClean="0"/>
              <a:t>.</a:t>
            </a:r>
          </a:p>
          <a:p>
            <a:r>
              <a:rPr lang="fi-FI" dirty="0" smtClean="0"/>
              <a:t>Ei Tule OK</a:t>
            </a:r>
            <a:endParaRPr lang="fi-FI" dirty="0"/>
          </a:p>
        </p:txBody>
      </p:sp>
    </p:spTree>
    <p:extLst>
      <p:ext uri="{BB962C8B-B14F-4D97-AF65-F5344CB8AC3E}">
        <p14:creationId xmlns:p14="http://schemas.microsoft.com/office/powerpoint/2010/main" val="371787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2" algn="ctr" rtl="0">
              <a:spcBef>
                <a:spcPct val="0"/>
              </a:spcBef>
            </a:pPr>
            <a:r>
              <a:rPr lang="fi-FI" sz="3600" dirty="0" smtClean="0"/>
              <a:t>Miten KAKE suhtautuu jälki-istuntoon </a:t>
            </a:r>
            <a:r>
              <a:rPr lang="fi-FI" sz="4000" dirty="0" smtClean="0"/>
              <a:t/>
            </a:r>
            <a:br>
              <a:rPr lang="fi-FI" sz="4000" dirty="0" smtClean="0"/>
            </a:br>
            <a:endParaRPr lang="fi-FI" dirty="0"/>
          </a:p>
        </p:txBody>
      </p:sp>
      <p:sp>
        <p:nvSpPr>
          <p:cNvPr id="3" name="Sisällön paikkamerkki 2"/>
          <p:cNvSpPr>
            <a:spLocks noGrp="1"/>
          </p:cNvSpPr>
          <p:nvPr>
            <p:ph idx="1"/>
          </p:nvPr>
        </p:nvSpPr>
        <p:spPr>
          <a:xfrm>
            <a:off x="457200" y="1124744"/>
            <a:ext cx="8229600" cy="5001419"/>
          </a:xfrm>
        </p:spPr>
        <p:txBody>
          <a:bodyPr/>
          <a:lstStyle/>
          <a:p>
            <a:r>
              <a:rPr lang="fi-FI" dirty="0" smtClean="0"/>
              <a:t>Esim</a:t>
            </a:r>
            <a:r>
              <a:rPr lang="fi-FI" dirty="0"/>
              <a:t>. kaksi kasvatuskeskustelua samasta aiheesta =&gt; rehtori antaa </a:t>
            </a:r>
            <a:r>
              <a:rPr lang="fi-FI" dirty="0" err="1"/>
              <a:t>jälkkäriä</a:t>
            </a:r>
            <a:r>
              <a:rPr lang="fi-FI" dirty="0"/>
              <a:t>)  ja </a:t>
            </a:r>
            <a:endParaRPr lang="fi-FI" sz="3000" dirty="0"/>
          </a:p>
          <a:p>
            <a:r>
              <a:rPr lang="fi-FI" dirty="0"/>
              <a:t>kirjauskoulussa … asiakirjaan voidaan tehdä merkintä Koulun toimen </a:t>
            </a:r>
            <a:r>
              <a:rPr lang="fi-FI" dirty="0" err="1"/>
              <a:t>piteen</a:t>
            </a:r>
            <a:r>
              <a:rPr lang="fi-FI" dirty="0"/>
              <a:t> : ”Kallelle pidettiin tapahtuman johdosta KAKE</a:t>
            </a:r>
            <a:r>
              <a:rPr lang="fi-FI" dirty="0" smtClean="0"/>
              <a:t>”</a:t>
            </a:r>
          </a:p>
          <a:p>
            <a:r>
              <a:rPr lang="fi-FI" sz="3000" dirty="0" smtClean="0">
                <a:solidFill>
                  <a:srgbClr val="FF0000"/>
                </a:solidFill>
              </a:rPr>
              <a:t>Ei kaavamaista, yksilön tilanteen teon huomioiminen, muut tukitoimenpiteet mukaan</a:t>
            </a:r>
          </a:p>
          <a:p>
            <a:pPr lvl="1"/>
            <a:r>
              <a:rPr lang="fi-FI" sz="2600" dirty="0" smtClean="0">
                <a:solidFill>
                  <a:srgbClr val="FF0000"/>
                </a:solidFill>
              </a:rPr>
              <a:t>VS Toisten oppilaiden kokemus epäreiluudesta =&gt; auttaako jos puututaan </a:t>
            </a:r>
          </a:p>
          <a:p>
            <a:pPr lvl="1"/>
            <a:r>
              <a:rPr lang="fi-FI" sz="2600" dirty="0" err="1" smtClean="0">
                <a:solidFill>
                  <a:srgbClr val="FF0000"/>
                </a:solidFill>
              </a:rPr>
              <a:t>Ks</a:t>
            </a:r>
            <a:r>
              <a:rPr lang="fi-FI" sz="2600" dirty="0" smtClean="0">
                <a:solidFill>
                  <a:srgbClr val="FF0000"/>
                </a:solidFill>
              </a:rPr>
              <a:t> R II, suhteutus tekoon</a:t>
            </a:r>
            <a:endParaRPr lang="fi-FI" sz="2600" dirty="0">
              <a:solidFill>
                <a:srgbClr val="FF0000"/>
              </a:solidFill>
            </a:endParaRPr>
          </a:p>
          <a:p>
            <a:pPr marL="0" indent="0">
              <a:buNone/>
            </a:pPr>
            <a:endParaRPr lang="fi-FI" dirty="0"/>
          </a:p>
        </p:txBody>
      </p:sp>
    </p:spTree>
    <p:extLst>
      <p:ext uri="{BB962C8B-B14F-4D97-AF65-F5344CB8AC3E}">
        <p14:creationId xmlns:p14="http://schemas.microsoft.com/office/powerpoint/2010/main" val="1378022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504056"/>
          </a:xfrm>
        </p:spPr>
        <p:txBody>
          <a:bodyPr>
            <a:noAutofit/>
          </a:bodyPr>
          <a:lstStyle/>
          <a:p>
            <a:pPr lvl="2"/>
            <a:r>
              <a:rPr lang="fi-FI" sz="3600" dirty="0" smtClean="0"/>
              <a:t>Lomake</a:t>
            </a:r>
            <a:endParaRPr lang="fi-FI" sz="3600" dirty="0"/>
          </a:p>
        </p:txBody>
      </p:sp>
      <p:sp>
        <p:nvSpPr>
          <p:cNvPr id="3" name="Sisällön paikkamerkki 2"/>
          <p:cNvSpPr>
            <a:spLocks noGrp="1"/>
          </p:cNvSpPr>
          <p:nvPr>
            <p:ph idx="1"/>
          </p:nvPr>
        </p:nvSpPr>
        <p:spPr>
          <a:xfrm>
            <a:off x="179512" y="764704"/>
            <a:ext cx="8784976" cy="5976664"/>
          </a:xfrm>
        </p:spPr>
        <p:txBody>
          <a:bodyPr>
            <a:noAutofit/>
          </a:bodyPr>
          <a:lstStyle/>
          <a:p>
            <a:r>
              <a:rPr lang="fi-FI" sz="1800" dirty="0" smtClean="0"/>
              <a:t>Apinaohjetta ei tarvitse , kun hiotaan lomake sellaiseksi että osaa täyttää (apinakin)</a:t>
            </a:r>
          </a:p>
          <a:p>
            <a:r>
              <a:rPr lang="fi-FI" sz="1800" dirty="0" smtClean="0"/>
              <a:t>R II </a:t>
            </a:r>
            <a:r>
              <a:rPr lang="fi-FI" sz="1800" dirty="0" err="1" smtClean="0"/>
              <a:t>päällekäisyydet</a:t>
            </a:r>
            <a:r>
              <a:rPr lang="fi-FI" sz="1800" dirty="0" smtClean="0"/>
              <a:t> pois + muut stilisoinnit</a:t>
            </a:r>
          </a:p>
          <a:p>
            <a:pPr lvl="1"/>
            <a:r>
              <a:rPr lang="fi-FI" sz="1400" dirty="0" smtClean="0"/>
              <a:t>Oppilaan luokka- kenttä on turha koska luokka näkyy oppilaan nimen perässä</a:t>
            </a:r>
          </a:p>
          <a:p>
            <a:pPr lvl="1"/>
            <a:r>
              <a:rPr lang="fi-FI" sz="1400" dirty="0" smtClean="0"/>
              <a:t>Toimenpiteen syy; valittaviin kenttiin täydennetään =&gt; kaikki laissa mainitut löytyvät eli lisää =&gt; </a:t>
            </a:r>
            <a:r>
              <a:rPr lang="fi-FI" sz="1200" dirty="0" smtClean="0"/>
              <a:t>Vilppi, </a:t>
            </a:r>
            <a:r>
              <a:rPr lang="fi-FI" sz="1200" dirty="0"/>
              <a:t>E</a:t>
            </a:r>
            <a:r>
              <a:rPr lang="fi-FI" sz="1200" dirty="0" smtClean="0"/>
              <a:t>päkunnioittava käytös toista kohtaan, Muu järjestysääntörikkomus </a:t>
            </a:r>
            <a:r>
              <a:rPr lang="fi-FI" sz="1200" dirty="0"/>
              <a:t>(Kysymys: Tarkoittaako laki </a:t>
            </a:r>
            <a:r>
              <a:rPr lang="fi-FI" sz="1200" dirty="0" err="1"/>
              <a:t>KAKEsta</a:t>
            </a:r>
            <a:r>
              <a:rPr lang="fi-FI" sz="1200" dirty="0"/>
              <a:t> sitä että esim. listalla olevat opisk. välineiden puuttuminen tai läksyjen tekemättömyys hoidetaan muulla kun tällä </a:t>
            </a:r>
            <a:r>
              <a:rPr lang="fi-FI" sz="1200" dirty="0" err="1"/>
              <a:t>KAKella</a:t>
            </a:r>
            <a:r>
              <a:rPr lang="fi-FI" sz="1200" dirty="0"/>
              <a:t> (esim. </a:t>
            </a:r>
            <a:r>
              <a:rPr lang="fi-FI" sz="1200"/>
              <a:t>vanhempain vartti )</a:t>
            </a:r>
            <a:endParaRPr lang="fi-FI" sz="1200" dirty="0" smtClean="0"/>
          </a:p>
          <a:p>
            <a:pPr lvl="2"/>
            <a:r>
              <a:rPr lang="fi-FI" sz="1200" dirty="0">
                <a:solidFill>
                  <a:srgbClr val="FF0000"/>
                </a:solidFill>
              </a:rPr>
              <a:t>ON MUUTEN JÄRJESTÄJÄN TILASTOINTIVELVOLLISUUDEN TAKIA ”pakollinen” </a:t>
            </a:r>
            <a:r>
              <a:rPr lang="fi-FI" sz="1200" dirty="0" smtClean="0">
                <a:solidFill>
                  <a:srgbClr val="FF0000"/>
                </a:solidFill>
              </a:rPr>
              <a:t>kenttä =&gt; PITÄÄ OLLA</a:t>
            </a:r>
          </a:p>
          <a:p>
            <a:pPr lvl="1"/>
            <a:r>
              <a:rPr lang="fi-FI" sz="1800" dirty="0" smtClean="0"/>
              <a:t>Lisätiedot laatikko viimeiseksi (huoltajan kuulemisen jälkeen) </a:t>
            </a:r>
          </a:p>
          <a:p>
            <a:pPr lvl="1"/>
            <a:r>
              <a:rPr lang="fi-FI" sz="1800" dirty="0" smtClean="0"/>
              <a:t>Voiko päivämäärä kenttiä karsia? </a:t>
            </a:r>
          </a:p>
          <a:p>
            <a:pPr lvl="2"/>
            <a:r>
              <a:rPr lang="fi-FI" sz="1400" dirty="0" smtClean="0"/>
              <a:t>Toimenpide/ Määrätty suoritus pvm POIS</a:t>
            </a:r>
          </a:p>
          <a:p>
            <a:pPr lvl="1"/>
            <a:r>
              <a:rPr lang="fi-FI" sz="1800" dirty="0" smtClean="0"/>
              <a:t>Oppilaan kuuleminen kohtaan lisätään  ”(= mitä mieltä oppilas itse oli asiasta)”</a:t>
            </a:r>
          </a:p>
          <a:p>
            <a:pPr lvl="1"/>
            <a:r>
              <a:rPr lang="fi-FI" sz="1800" dirty="0" smtClean="0"/>
              <a:t>TOIMENPIDE/ Teon tai </a:t>
            </a:r>
            <a:r>
              <a:rPr lang="fi-FI" sz="1800" dirty="0" err="1" smtClean="0"/>
              <a:t>laiminlöynnin</a:t>
            </a:r>
            <a:r>
              <a:rPr lang="fi-FI" sz="1800" dirty="0" smtClean="0"/>
              <a:t> yksilöinti :lisätään ”( Kuvaus </a:t>
            </a:r>
            <a:r>
              <a:rPr lang="fi-FI" sz="1800" dirty="0" err="1" smtClean="0"/>
              <a:t>tapahtuneest</a:t>
            </a:r>
            <a:r>
              <a:rPr lang="fi-FI" sz="1800" dirty="0" smtClean="0"/>
              <a:t>)” =&gt; KASVATUSKESKUSTELUA../Toimenpiteeseen johtanut teko:  voidaan poistaa</a:t>
            </a:r>
          </a:p>
          <a:p>
            <a:pPr lvl="1"/>
            <a:r>
              <a:rPr lang="fi-FI" sz="1800" dirty="0" smtClean="0"/>
              <a:t>Seurannassa ilmenneet… lisätään </a:t>
            </a:r>
            <a:r>
              <a:rPr lang="fi-FI" sz="1800" b="1" i="1" dirty="0" smtClean="0"/>
              <a:t>tarvittaessa  Ei vielä tätä muutosta Elisa</a:t>
            </a:r>
            <a:r>
              <a:rPr lang="fi-FI" sz="1800" dirty="0" smtClean="0"/>
              <a:t>??? </a:t>
            </a:r>
            <a:r>
              <a:rPr lang="fi-FI" sz="1800" dirty="0" smtClean="0">
                <a:solidFill>
                  <a:srgbClr val="FF0000"/>
                </a:solidFill>
              </a:rPr>
              <a:t>Tätä aloin miettimään nyt kirjauksia tehtäessä Ottakaa Johtotiimi kantaa seuraavaan</a:t>
            </a:r>
            <a:r>
              <a:rPr lang="fi-FI" sz="1800" dirty="0" smtClean="0"/>
              <a:t>; Pitäisikö kuitenkin vaikuttavuuden kannalta varmistaa että asiaan palataan =&gt; Jos oppilas </a:t>
            </a:r>
            <a:r>
              <a:rPr lang="fi-FI" sz="1800" dirty="0" err="1" smtClean="0"/>
              <a:t>KAKEssa</a:t>
            </a:r>
            <a:r>
              <a:rPr lang="fi-FI" sz="1800" dirty="0" smtClean="0"/>
              <a:t>, on kyseessä </a:t>
            </a:r>
            <a:r>
              <a:rPr lang="fi-FI" sz="1800" dirty="0" err="1" smtClean="0"/>
              <a:t>suht</a:t>
            </a:r>
            <a:r>
              <a:rPr lang="fi-FI" sz="1800" dirty="0" smtClean="0"/>
              <a:t>. vakava juttu, jolloin on jo tehty paljon työtä =&gt; varmistaisiko pieni ”lisävaiva” (=seuranta) maaliin pääsemisen eli muutoksen käyttäytymiseen? Itselläni on sellainen tunne että ”Kirjaus koulussa tapahtuneessa…” työkalulla ei päästy tuloksiin kun siinä ei ollut ”Sopimus”-kohtaa=&gt; ei ollut mitä seurataan. Villen esitys: lisätään ” (= Miten sovitut toimenpiteet ovat toteutuneet)” </a:t>
            </a:r>
          </a:p>
        </p:txBody>
      </p:sp>
    </p:spTree>
    <p:extLst>
      <p:ext uri="{BB962C8B-B14F-4D97-AF65-F5344CB8AC3E}">
        <p14:creationId xmlns:p14="http://schemas.microsoft.com/office/powerpoint/2010/main" val="3981887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2" algn="ctr" rtl="0">
              <a:spcBef>
                <a:spcPct val="0"/>
              </a:spcBef>
            </a:pPr>
            <a:r>
              <a:rPr lang="fi-FI" sz="3200" dirty="0" smtClean="0"/>
              <a:t>Muita opetushenkilöstön huomioita </a:t>
            </a:r>
            <a:r>
              <a:rPr lang="fi-FI" sz="3200" dirty="0" err="1" smtClean="0"/>
              <a:t>KAKEen</a:t>
            </a:r>
            <a:r>
              <a:rPr lang="fi-FI" sz="3600" dirty="0" smtClean="0"/>
              <a:t/>
            </a:r>
            <a:br>
              <a:rPr lang="fi-FI" sz="3600" dirty="0" smtClean="0"/>
            </a:br>
            <a:endParaRPr lang="fi-FI" dirty="0"/>
          </a:p>
        </p:txBody>
      </p:sp>
      <p:sp>
        <p:nvSpPr>
          <p:cNvPr id="3" name="Sisällön paikkamerkki 2"/>
          <p:cNvSpPr>
            <a:spLocks noGrp="1"/>
          </p:cNvSpPr>
          <p:nvPr>
            <p:ph idx="1"/>
          </p:nvPr>
        </p:nvSpPr>
        <p:spPr/>
        <p:txBody>
          <a:bodyPr>
            <a:normAutofit fontScale="92500" lnSpcReduction="20000"/>
          </a:bodyPr>
          <a:lstStyle/>
          <a:p>
            <a:r>
              <a:rPr lang="fi-FI" dirty="0" smtClean="0"/>
              <a:t>Lomakkeen </a:t>
            </a:r>
            <a:r>
              <a:rPr lang="fi-FI" dirty="0"/>
              <a:t>kehittäminen </a:t>
            </a:r>
            <a:endParaRPr lang="fi-FI" dirty="0" smtClean="0"/>
          </a:p>
          <a:p>
            <a:r>
              <a:rPr lang="fi-FI" sz="3000" dirty="0" smtClean="0"/>
              <a:t>R II </a:t>
            </a:r>
            <a:r>
              <a:rPr lang="fi-FI" sz="3000" dirty="0" err="1" smtClean="0"/>
              <a:t>Wilman</a:t>
            </a:r>
            <a:r>
              <a:rPr lang="fi-FI" sz="3000" dirty="0" smtClean="0"/>
              <a:t> yleinen positiivinen kehittäminen</a:t>
            </a:r>
          </a:p>
          <a:p>
            <a:pPr lvl="1"/>
            <a:r>
              <a:rPr lang="fi-FI" sz="2600" dirty="0" err="1" smtClean="0"/>
              <a:t>Huom</a:t>
            </a:r>
            <a:r>
              <a:rPr lang="fi-FI" sz="2600" dirty="0" smtClean="0"/>
              <a:t> </a:t>
            </a:r>
            <a:r>
              <a:rPr lang="fi-FI" sz="2600" dirty="0" err="1" smtClean="0"/>
              <a:t>Wilma</a:t>
            </a:r>
            <a:r>
              <a:rPr lang="fi-FI" sz="2600" dirty="0" smtClean="0"/>
              <a:t> Ei ole +/ - lista vaan  se on tiedotuskanava ja työväline</a:t>
            </a:r>
          </a:p>
          <a:p>
            <a:r>
              <a:rPr lang="fi-FI" sz="3000" dirty="0" smtClean="0"/>
              <a:t>R IV raja epäselvin puhuttelun ja KAKEN välillä ?</a:t>
            </a:r>
          </a:p>
          <a:p>
            <a:r>
              <a:rPr lang="fi-FI" sz="2800" dirty="0"/>
              <a:t>R V jalkapallo tuomarikortit systeemi alakouluun , vrt. liikenne valot =&gt; yksilöllinen tukikeino, ”kuuri luontoisesti”,  </a:t>
            </a:r>
            <a:r>
              <a:rPr lang="fi-FI" sz="2800" dirty="0">
                <a:solidFill>
                  <a:srgbClr val="FF0000"/>
                </a:solidFill>
              </a:rPr>
              <a:t>Keskustelu jatkuu koska </a:t>
            </a:r>
            <a:r>
              <a:rPr lang="fi-FI" sz="2800" dirty="0" smtClean="0">
                <a:solidFill>
                  <a:srgbClr val="FF0000"/>
                </a:solidFill>
              </a:rPr>
              <a:t>sitoutumista kaikkia </a:t>
            </a:r>
            <a:r>
              <a:rPr lang="fi-FI" sz="2800" dirty="0">
                <a:solidFill>
                  <a:srgbClr val="FF0000"/>
                </a:solidFill>
              </a:rPr>
              <a:t>1-6 luokkia koskevaan käytäntöön ei voida varmistaa</a:t>
            </a:r>
            <a:r>
              <a:rPr lang="fi-FI" sz="2800" dirty="0"/>
              <a:t>…</a:t>
            </a:r>
            <a:r>
              <a:rPr lang="fi-FI" sz="700" dirty="0"/>
              <a:t/>
            </a:r>
            <a:br>
              <a:rPr lang="fi-FI" sz="700" dirty="0"/>
            </a:br>
            <a:endParaRPr lang="fi-FI" sz="1600" dirty="0"/>
          </a:p>
          <a:p>
            <a:r>
              <a:rPr lang="fi-FI" sz="3000" dirty="0" smtClean="0"/>
              <a:t> </a:t>
            </a:r>
            <a:endParaRPr lang="fi-FI" sz="3000" dirty="0"/>
          </a:p>
          <a:p>
            <a:pPr marL="0" indent="0">
              <a:buNone/>
            </a:pPr>
            <a:endParaRPr lang="fi-FI" dirty="0"/>
          </a:p>
        </p:txBody>
      </p:sp>
    </p:spTree>
    <p:extLst>
      <p:ext uri="{BB962C8B-B14F-4D97-AF65-F5344CB8AC3E}">
        <p14:creationId xmlns:p14="http://schemas.microsoft.com/office/powerpoint/2010/main" val="2411482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743</Words>
  <Application>Microsoft Office PowerPoint</Application>
  <PresentationFormat>Näytössä katseltava diaesitys (4:3)</PresentationFormat>
  <Paragraphs>55</Paragraphs>
  <Slides>9</Slides>
  <Notes>0</Notes>
  <HiddenSlides>0</HiddenSlides>
  <MMClips>0</MMClips>
  <ScaleCrop>false</ScaleCrop>
  <HeadingPairs>
    <vt:vector size="4" baseType="variant">
      <vt:variant>
        <vt:lpstr>Teema</vt:lpstr>
      </vt:variant>
      <vt:variant>
        <vt:i4>1</vt:i4>
      </vt:variant>
      <vt:variant>
        <vt:lpstr>Dian otsikot</vt:lpstr>
      </vt:variant>
      <vt:variant>
        <vt:i4>9</vt:i4>
      </vt:variant>
    </vt:vector>
  </HeadingPairs>
  <TitlesOfParts>
    <vt:vector size="10" baseType="lpstr">
      <vt:lpstr>Office-teema</vt:lpstr>
      <vt:lpstr>KAKE Kasvatuskeskustelu Nilakan yhtenäiskoulussa</vt:lpstr>
      <vt:lpstr>PowerPoint-esitys</vt:lpstr>
      <vt:lpstr>35 a § (30.12.2013/1267) Kasvatuskeskustelu</vt:lpstr>
      <vt:lpstr>Uusia keinoja koulujen työrauhan edistämiseen Kasvatuskeskustelu </vt:lpstr>
      <vt:lpstr>kuka määrää ja kuka/ketkä pitävät=  </vt:lpstr>
      <vt:lpstr>Eihän tule uutta ” jälkkäriä” ryysistä ? </vt:lpstr>
      <vt:lpstr>Miten KAKE suhtautuu jälki-istuntoon  </vt:lpstr>
      <vt:lpstr>Lomake</vt:lpstr>
      <vt:lpstr>Muita opetushenkilöstön huomioita KAKEen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KAKE Kasvatuskeskustelu Nilakan yhtenäiskoulussa</dc:title>
  <dc:creator>Ahonen Ville</dc:creator>
  <cp:lastModifiedBy>Ahonen Ville</cp:lastModifiedBy>
  <cp:revision>29</cp:revision>
  <dcterms:created xsi:type="dcterms:W3CDTF">2015-01-13T12:52:48Z</dcterms:created>
  <dcterms:modified xsi:type="dcterms:W3CDTF">2015-01-19T11:07:33Z</dcterms:modified>
</cp:coreProperties>
</file>