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99120" y="427356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66776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331776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5936760" y="224820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69912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331776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5936760" y="4273560"/>
            <a:ext cx="249372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688320" y="570240"/>
            <a:ext cx="7755840" cy="488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387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667760" y="427356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9912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667760" y="2248200"/>
            <a:ext cx="377928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99120" y="4273560"/>
            <a:ext cx="7745040" cy="184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6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gradFill rotWithShape="0">
            <a:gsLst>
              <a:gs pos="0">
                <a:srgbClr val="ffffff">
                  <a:alpha val="11372"/>
                </a:srgbClr>
              </a:gs>
              <a:gs pos="100000">
                <a:srgbClr val="d1ca75">
                  <a:alpha val="23137"/>
                </a:srgbClr>
              </a:gs>
            </a:gsLst>
            <a:path path="rect">
              <a:fillToRect l="50000" t="50000" r="50000" b="50000"/>
            </a:path>
          </a:gradFill>
          <a:ln w="1908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432000" indent="-3240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Muokkaa tekstin perustyylejä napsauttamalla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lvl="1" marL="864000" indent="-32400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2200" spc="-1" strike="noStrike">
                <a:solidFill>
                  <a:srgbClr val="262626"/>
                </a:solidFill>
                <a:latin typeface="Book Antiqua"/>
              </a:rPr>
              <a:t>toinen taso</a:t>
            </a:r>
            <a:endParaRPr b="0" lang="fi-FI" sz="2200" spc="-1" strike="noStrike">
              <a:solidFill>
                <a:srgbClr val="262626"/>
              </a:solidFill>
              <a:latin typeface="Book Antiqua"/>
            </a:endParaRPr>
          </a:p>
          <a:p>
            <a:pPr lvl="2" marL="1296000" indent="-2880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000" spc="-1" strike="noStrike">
                <a:solidFill>
                  <a:srgbClr val="262626"/>
                </a:solidFill>
                <a:latin typeface="Book Antiqua"/>
              </a:rPr>
              <a:t>kolmas taso</a:t>
            </a:r>
            <a:endParaRPr b="0" lang="fi-FI" sz="2000" spc="-1" strike="noStrike">
              <a:solidFill>
                <a:srgbClr val="262626"/>
              </a:solidFill>
              <a:latin typeface="Book Antiqua"/>
            </a:endParaRPr>
          </a:p>
          <a:p>
            <a:pPr lvl="3" marL="1728000" indent="-2160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1800" spc="-1" strike="noStrike">
                <a:solidFill>
                  <a:srgbClr val="262626"/>
                </a:solidFill>
                <a:latin typeface="Book Antiqua"/>
              </a:rPr>
              <a:t>neljäs taso</a:t>
            </a:r>
            <a:endParaRPr b="0" lang="fi-FI" sz="1800" spc="-1" strike="noStrike">
              <a:solidFill>
                <a:srgbClr val="262626"/>
              </a:solidFill>
              <a:latin typeface="Book Antiqua"/>
            </a:endParaRPr>
          </a:p>
          <a:p>
            <a:pPr lvl="4" marL="2160000" indent="-2160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1600" spc="-1" strike="noStrike">
                <a:solidFill>
                  <a:srgbClr val="262626"/>
                </a:solidFill>
                <a:latin typeface="Book Antiqua"/>
              </a:rPr>
              <a:t>viides taso</a:t>
            </a:r>
            <a:endParaRPr b="0" lang="fi-FI" sz="16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/>
          </p:nvPr>
        </p:nvSpPr>
        <p:spPr>
          <a:xfrm>
            <a:off x="360360" y="616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F6B31602-A40F-466E-BB01-A4460F195861}" type="datetime">
              <a:rPr b="0" lang="fi-FI" sz="1200" spc="-1" strike="noStrike">
                <a:solidFill>
                  <a:srgbClr val="895d1d"/>
                </a:solidFill>
                <a:latin typeface="Book Antiqua"/>
              </a:rPr>
              <a:t>8.1.2023</a:t>
            </a:fld>
            <a:endParaRPr b="0" lang="fi-FI" sz="12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/>
          </p:nvPr>
        </p:nvSpPr>
        <p:spPr>
          <a:xfrm>
            <a:off x="3124080" y="616140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i-FI" sz="2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6639120" y="616140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803A39E2-721A-480E-9FE2-9E4F86ABB2AA}" type="slidenum">
              <a:rPr b="0" lang="fi-FI" sz="1200" spc="-1" strike="noStrike">
                <a:solidFill>
                  <a:srgbClr val="895d1d"/>
                </a:solidFill>
                <a:latin typeface="Book Antiqua"/>
              </a:rPr>
              <a:t>&lt;numero&gt;</a:t>
            </a:fld>
            <a:endParaRPr b="0" lang="fi-FI" sz="1200" spc="-1" strike="noStrike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i-FI" sz="5400" spc="-1" strike="noStrike">
                <a:solidFill>
                  <a:srgbClr val="895d1d"/>
                </a:solidFill>
                <a:latin typeface="Book Antiqua"/>
              </a:rPr>
              <a:t>Muokkaa perustyyl. napsautt.</a:t>
            </a:r>
            <a:endParaRPr b="0" lang="fi-FI" sz="5400" spc="-1" strike="noStrike">
              <a:solidFill>
                <a:srgbClr val="000000"/>
              </a:solidFill>
              <a:latin typeface="Book Antiqua"/>
            </a:endParaRPr>
          </a:p>
        </p:txBody>
      </p:sp>
      <p:grpSp>
        <p:nvGrpSpPr>
          <p:cNvPr id="6" name="Group 11"/>
          <p:cNvGrpSpPr/>
          <p:nvPr/>
        </p:nvGrpSpPr>
        <p:grpSpPr>
          <a:xfrm>
            <a:off x="1172520" y="1392120"/>
            <a:ext cx="6779160" cy="913320"/>
            <a:chOff x="1172520" y="1392120"/>
            <a:chExt cx="6779160" cy="913320"/>
          </a:xfrm>
        </p:grpSpPr>
        <p:sp>
          <p:nvSpPr>
            <p:cNvPr id="7" name="TextBox 12"/>
            <p:cNvSpPr/>
            <p:nvPr/>
          </p:nvSpPr>
          <p:spPr>
            <a:xfrm>
              <a:off x="4152240" y="1392120"/>
              <a:ext cx="866880" cy="913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>
                <a:lnSpc>
                  <a:spcPct val="100000"/>
                </a:lnSpc>
                <a:buNone/>
              </a:pPr>
              <a:r>
                <a:rPr b="0" lang="fi-FI" sz="5400" spc="-1" strike="noStrike">
                  <a:solidFill>
                    <a:srgbClr val="dba455"/>
                  </a:solidFill>
                  <a:latin typeface="Wingdings"/>
                </a:rPr>
                <a:t></a:t>
              </a:r>
              <a:endParaRPr b="0" lang="fi-FI" sz="5400" spc="-1" strike="noStrike">
                <a:latin typeface="Arial"/>
              </a:endParaRPr>
            </a:p>
          </p:txBody>
        </p:sp>
        <p:sp>
          <p:nvSpPr>
            <p:cNvPr id="8" name="Straight Connector 13"/>
            <p:cNvSpPr/>
            <p:nvPr/>
          </p:nvSpPr>
          <p:spPr>
            <a:xfrm flipH="1" flipV="1">
              <a:off x="1172520" y="1936080"/>
              <a:ext cx="3119760" cy="1800"/>
            </a:xfrm>
            <a:prstGeom prst="line">
              <a:avLst/>
            </a:prstGeom>
            <a:ln w="12600">
              <a:solidFill>
                <a:srgbClr val="dba455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Straight Connector 14"/>
            <p:cNvSpPr/>
            <p:nvPr/>
          </p:nvSpPr>
          <p:spPr>
            <a:xfrm flipH="1" flipV="1">
              <a:off x="4831920" y="1933200"/>
              <a:ext cx="3119760" cy="1440"/>
            </a:xfrm>
            <a:prstGeom prst="line">
              <a:avLst/>
            </a:prstGeom>
            <a:ln w="12600">
              <a:solidFill>
                <a:srgbClr val="dba455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/>
          </p:nvPr>
        </p:nvSpPr>
        <p:spPr>
          <a:xfrm>
            <a:off x="699120" y="2248200"/>
            <a:ext cx="7745040" cy="3877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I </a:t>
            </a:r>
            <a:r>
              <a:rPr b="0" lang="fi-FI" sz="2400" spc="-1" strike="noStrike" u="sng">
                <a:solidFill>
                  <a:srgbClr val="262626"/>
                </a:solidFill>
                <a:uFillTx/>
                <a:latin typeface="Book Antiqua"/>
              </a:rPr>
              <a:t>Millainen oli Suomen sodan tausta?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Napoleon yritti kukistaa Englannin mannemaansulkemuksella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Tilsitin sopimuksessa 1807 Napoleon ja Aleksanteri sopivat että Venäjä pakottaa Ruotsin mannermaansulkemukseen uhkaamalla valloittaa Suomen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Ruotsi kieltäytyi ja 1808 Venäjä hyökkäsi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i-FI" sz="5400" spc="-1" strike="noStrike" u="sng">
                <a:solidFill>
                  <a:srgbClr val="895d1d"/>
                </a:solidFill>
                <a:uFillTx/>
                <a:latin typeface="Book Antiqua"/>
              </a:rPr>
              <a:t>Suomen sota</a:t>
            </a:r>
            <a:r>
              <a:rPr b="0" lang="fi-FI" sz="5400" spc="-1" strike="noStrike">
                <a:solidFill>
                  <a:srgbClr val="895d1d"/>
                </a:solidFill>
                <a:latin typeface="Book Antiqua"/>
              </a:rPr>
              <a:t> </a:t>
            </a:r>
            <a:endParaRPr b="0" lang="fi-FI" sz="5400" spc="-1" strike="noStrike">
              <a:solidFill>
                <a:srgbClr val="000000"/>
              </a:solidFill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/>
          </p:nvPr>
        </p:nvSpPr>
        <p:spPr>
          <a:xfrm>
            <a:off x="395640" y="260640"/>
            <a:ext cx="8290800" cy="5865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65760" indent="-365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II </a:t>
            </a:r>
            <a:r>
              <a:rPr b="0" lang="fi-FI" sz="2400" spc="-1" strike="noStrike" u="sng">
                <a:solidFill>
                  <a:srgbClr val="262626"/>
                </a:solidFill>
                <a:uFillTx/>
                <a:latin typeface="Book Antiqua"/>
              </a:rPr>
              <a:t>Sotatapahtumat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Suomen puolustussuunnitelma: armeija vetäytyy Pohjanmaalle odottamaan apujoukkoja Ruotsista, joiden maihinnousun turvaavat Viapori ja Svartholma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Venäläiset hyökkäsivät helmikuussa 1808 Kymijoella ja Savossa ja etenivät Pojanmaalle suomalaisten vetäytyessä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Siikajoella saavutetun voiton jälkeen suomalaiset ajoivat venäläiset Savoon asti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Sodan ratkaisu tuli toukokuussa kun Viapori ja Svartholma antautuivat venäläisille, jolloin Ruotsista oli mahdotonta saada apua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>
                <p:childTnLst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/>
          </p:nvPr>
        </p:nvSpPr>
        <p:spPr>
          <a:xfrm>
            <a:off x="467640" y="260640"/>
            <a:ext cx="8218800" cy="5865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14.9 tappio Oravaisissa ja uusi perääntyminen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Wingdings" charset="2"/>
              <a:buChar char=""/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Aselepo Olkijoella marraskuussa 1808: Suomi venäläisille ja sotajoukot Ruotsin puolelle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1" dur="indefinite" restart="never" nodeType="tmRoot">
          <p:childTnLst>
            <p:seq>
              <p:cTn id="42" dur="indefinite" nodeType="mainSeq">
                <p:childTnLst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/>
          </p:nvPr>
        </p:nvSpPr>
        <p:spPr>
          <a:xfrm>
            <a:off x="467640" y="260640"/>
            <a:ext cx="8218800" cy="5865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III </a:t>
            </a:r>
            <a:r>
              <a:rPr b="0" lang="fi-FI" sz="2400" spc="-1" strike="noStrike" u="sng">
                <a:solidFill>
                  <a:srgbClr val="262626"/>
                </a:solidFill>
                <a:uFillTx/>
                <a:latin typeface="Book Antiqua"/>
              </a:rPr>
              <a:t>Sodan seuraukset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Porvoon valtiopäivät maaliskuussa 1809, jossa Aleksanteri I antoi hallitsijanvakuutuksen ja säädyt vannoivat keisarille uskollisuutta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Suomi sai autonomian eli sisäisen itsehallinnon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Suomea alettiin kutsua autonomiseksi suuriruhtinaskunnaksi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Haminan rauha syyskuussa 1809 jossa Suomi luovutettiin Venäjälle  Tornion- ja Muonionjokea  sekä Ahvenanmaata myöten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Yli 600-vuotinen yhteys Suomen ja Ruotsin välillä katkesi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1" dur="indefinite" restart="never" nodeType="tmRoot">
          <p:childTnLst>
            <p:seq>
              <p:cTn id="52" dur="indefinite" nodeType="mainSeq">
                <p:childTnLst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/>
          </p:nvPr>
        </p:nvSpPr>
        <p:spPr>
          <a:xfrm>
            <a:off x="467640" y="260640"/>
            <a:ext cx="8218800" cy="5865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 u="sng">
                <a:solidFill>
                  <a:srgbClr val="262626"/>
                </a:solidFill>
                <a:uFillTx/>
                <a:latin typeface="Book Antiqua"/>
              </a:rPr>
              <a:t>IV Mikä Suomessa muuttui?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514440" indent="-51408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StarSymbol"/>
              <a:buAutoNum type="alphaLcParenR"/>
              <a:tabLst>
                <a:tab algn="l" pos="0"/>
              </a:tabLst>
            </a:pPr>
            <a:r>
              <a:rPr b="0" lang="fi-FI" sz="2400" spc="-1" strike="noStrike" u="sng">
                <a:solidFill>
                  <a:srgbClr val="262626"/>
                </a:solidFill>
                <a:uFillTx/>
                <a:latin typeface="Book Antiqua"/>
              </a:rPr>
              <a:t>Taloudelliset muutokset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514440" indent="-51408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Verot Suomesta Suomen tarpeisiin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514440" indent="-51408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Tulliraja ulkomaita vastaan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514440" indent="-51408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Oma budjetti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514440" indent="-51408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Rupla rahaksi Ruotsin rahan rinnalle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7" dur="indefinite" restart="never" nodeType="tmRoot">
          <p:childTnLst>
            <p:seq>
              <p:cTn id="78" dur="indefinite" nodeType="mainSeq">
                <p:childTnLst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/>
          </p:nvPr>
        </p:nvSpPr>
        <p:spPr>
          <a:xfrm>
            <a:off x="395640" y="260640"/>
            <a:ext cx="8290800" cy="5865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65760" indent="-3654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fi-FI" sz="2400" spc="-1" strike="noStrike" u="sng">
                <a:solidFill>
                  <a:srgbClr val="262626"/>
                </a:solidFill>
                <a:uFillTx/>
                <a:latin typeface="Book Antiqua"/>
              </a:rPr>
              <a:t>b) Hallinnolliset muutokset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Oma keskushallinto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Valta suomalaisille virkamiehille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Ei asevelvollisuutta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Vanha Suomi liitettiin Suomeen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  <a:p>
            <a:pPr marL="365760" indent="-365400">
              <a:lnSpc>
                <a:spcPct val="100000"/>
              </a:lnSpc>
              <a:spcBef>
                <a:spcPts val="479"/>
              </a:spcBef>
              <a:buClr>
                <a:srgbClr val="873624"/>
              </a:buClr>
              <a:buFont typeface="Arial"/>
              <a:buChar char="•"/>
              <a:tabLst>
                <a:tab algn="l" pos="0"/>
              </a:tabLst>
            </a:pPr>
            <a:r>
              <a:rPr b="0" lang="fi-FI" sz="2400" spc="-1" strike="noStrike">
                <a:solidFill>
                  <a:srgbClr val="262626"/>
                </a:solidFill>
                <a:latin typeface="Book Antiqua"/>
              </a:rPr>
              <a:t>Helsingistä pääkaupunki</a:t>
            </a:r>
            <a:endParaRPr b="0" lang="fi-FI" sz="2400" spc="-1" strike="noStrike">
              <a:solidFill>
                <a:srgbClr val="262626"/>
              </a:solidFill>
              <a:latin typeface="Book Antiqua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title"/>
          </p:nvPr>
        </p:nvSpPr>
        <p:spPr>
          <a:xfrm>
            <a:off x="688320" y="570240"/>
            <a:ext cx="7755840" cy="105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fi-FI" sz="1800" spc="-1" strike="noStrike">
              <a:solidFill>
                <a:srgbClr val="000000"/>
              </a:solidFill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03" dur="indefinite" restart="never" nodeType="tmRoot">
          <p:childTnLst>
            <p:seq>
              <p:cTn id="104" dur="indefinite" nodeType="mainSeq">
                <p:childTnLst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32</TotalTime>
  <Application>LibreOffice/7.2.7.2$Windows_X86_64 LibreOffice_project/8d71d29d553c0f7dcbfa38fbfda25ee34cce99a2</Application>
  <AppVersion>15.0000</AppVersion>
  <Company>Aajärven kaupunki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2013-02-18T12:40:09Z</dcterms:created>
  <dc:creator>Opettaja</dc:creator>
  <dc:description/>
  <dc:language>fi-FI</dc:language>
  <cp:lastModifiedBy/>
  <cp:lastPrinted>2018-01-08T08:56:50Z</cp:lastPrinted>
  <dcterms:modified xsi:type="dcterms:W3CDTF">2023-01-08T15:09:21Z</dcterms:modified>
  <cp:revision>20</cp:revision>
  <dc:subject/>
  <dc:title>Suomen sota s. 15-23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r8>0</vt:r8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r8>0</vt:r8>
  </property>
  <property fmtid="{D5CDD505-2E9C-101B-9397-08002B2CF9AE}" pid="6" name="Notes">
    <vt:r8>0</vt:r8>
  </property>
  <property fmtid="{D5CDD505-2E9C-101B-9397-08002B2CF9AE}" pid="7" name="PresentationFormat">
    <vt:lpwstr>On-screen Show (4:3)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r8>6</vt:r8>
  </property>
</Properties>
</file>