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5"/>
  </p:notesMasterIdLst>
  <p:sldIdLst>
    <p:sldId id="256" r:id="rId2"/>
    <p:sldId id="279" r:id="rId3"/>
    <p:sldId id="278" r:id="rId4"/>
    <p:sldId id="283" r:id="rId5"/>
    <p:sldId id="282" r:id="rId6"/>
    <p:sldId id="313" r:id="rId7"/>
    <p:sldId id="311" r:id="rId8"/>
    <p:sldId id="319" r:id="rId9"/>
    <p:sldId id="284" r:id="rId10"/>
    <p:sldId id="281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300" r:id="rId21"/>
    <p:sldId id="294" r:id="rId22"/>
    <p:sldId id="295" r:id="rId23"/>
    <p:sldId id="296" r:id="rId24"/>
    <p:sldId id="314" r:id="rId25"/>
    <p:sldId id="297" r:id="rId26"/>
    <p:sldId id="315" r:id="rId27"/>
    <p:sldId id="316" r:id="rId28"/>
    <p:sldId id="320" r:id="rId29"/>
    <p:sldId id="298" r:id="rId30"/>
    <p:sldId id="280" r:id="rId31"/>
    <p:sldId id="302" r:id="rId32"/>
    <p:sldId id="303" r:id="rId33"/>
    <p:sldId id="301" r:id="rId34"/>
    <p:sldId id="317" r:id="rId35"/>
    <p:sldId id="318" r:id="rId36"/>
    <p:sldId id="321" r:id="rId37"/>
    <p:sldId id="322" r:id="rId38"/>
    <p:sldId id="323" r:id="rId39"/>
    <p:sldId id="324" r:id="rId40"/>
    <p:sldId id="305" r:id="rId41"/>
    <p:sldId id="306" r:id="rId42"/>
    <p:sldId id="273" r:id="rId43"/>
    <p:sldId id="299" r:id="rId44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45"/>
    <p:restoredTop sz="92329"/>
  </p:normalViewPr>
  <p:slideViewPr>
    <p:cSldViewPr snapToGrid="0" snapToObjects="1">
      <p:cViewPr varScale="1">
        <p:scale>
          <a:sx n="117" d="100"/>
          <a:sy n="117" d="100"/>
        </p:scale>
        <p:origin x="20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CA865-325E-D64B-AE57-82710B8A3E20}" type="datetimeFigureOut">
              <a:rPr lang="fi-FI" smtClean="0"/>
              <a:t>12.8.2025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B8047-1724-924D-87A0-B4AEB4C995A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12254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uistiinpanoj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B8047-1724-924D-87A0-B4AEB4C995A3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3259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uistiinpanoj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B8047-1724-924D-87A0-B4AEB4C995A3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3504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uistiinpanoj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B8047-1724-924D-87A0-B4AEB4C995A3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8518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uistiinpanoj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B8047-1724-924D-87A0-B4AEB4C995A3}" type="slidenum">
              <a:rPr lang="fi-FI" smtClean="0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70744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uistiinpanoj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B8047-1724-924D-87A0-B4AEB4C995A3}" type="slidenum">
              <a:rPr lang="fi-FI" smtClean="0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29257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uistiinpanoj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B8047-1724-924D-87A0-B4AEB4C995A3}" type="slidenum">
              <a:rPr lang="fi-FI" smtClean="0"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8623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12.8.2025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923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12.8.2025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324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12.8.2025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113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12.8.2025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263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12.8.2025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759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12.8.2025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55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12.8.2025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237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12.8.2025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238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12.8.2025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531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12.8.2025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821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12.8.2025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113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068CD-6312-3D41-9969-91C46E1C8889}" type="datetimeFigureOut">
              <a:rPr lang="fi-FI" smtClean="0"/>
              <a:t>12.8.2025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726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youtube.com/watch?v=yfRVCaA5o18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socscistatistics.com/tests/pearson/" TargetMode="Externa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youtube.com/watch?v=ZKaDWu2zFG0" TargetMode="Externa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/>
              <a:t>PSYCHOLOGY AS A SCIENCE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err="1"/>
              <a:t>Pre</a:t>
            </a:r>
            <a:r>
              <a:rPr lang="fi-FI"/>
              <a:t>-IB </a:t>
            </a:r>
            <a:r>
              <a:rPr lang="fi-FI" err="1"/>
              <a:t>Psychology</a:t>
            </a:r>
            <a:r>
              <a:rPr lang="fi-FI"/>
              <a:t> LAJM</a:t>
            </a:r>
          </a:p>
        </p:txBody>
      </p:sp>
    </p:spTree>
    <p:extLst>
      <p:ext uri="{BB962C8B-B14F-4D97-AF65-F5344CB8AC3E}">
        <p14:creationId xmlns:p14="http://schemas.microsoft.com/office/powerpoint/2010/main" val="1580088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Overview of psychological </a:t>
            </a:r>
            <a:br>
              <a:rPr lang="en-GB" dirty="0"/>
            </a:br>
            <a:r>
              <a:rPr lang="en-GB" dirty="0"/>
              <a:t>research process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/>
              <a:t>(1) Research question</a:t>
            </a:r>
          </a:p>
          <a:p>
            <a:pPr lvl="1"/>
            <a:r>
              <a:rPr lang="en-GB" dirty="0"/>
              <a:t>Formulating hypothesis (based on theory)</a:t>
            </a:r>
          </a:p>
          <a:p>
            <a:r>
              <a:rPr lang="en-GB" b="1" dirty="0"/>
              <a:t>(2) Choice of methods</a:t>
            </a:r>
          </a:p>
          <a:p>
            <a:pPr lvl="1"/>
            <a:r>
              <a:rPr lang="en-GB" dirty="0"/>
              <a:t>Who are being studied and by what methods?</a:t>
            </a:r>
          </a:p>
          <a:p>
            <a:r>
              <a:rPr lang="en-GB" b="1" dirty="0"/>
              <a:t>(3) Implementing the research</a:t>
            </a:r>
          </a:p>
          <a:p>
            <a:pPr lvl="1"/>
            <a:r>
              <a:rPr lang="en-GB" dirty="0"/>
              <a:t>Did the hypothesis get support or was it falsified?</a:t>
            </a:r>
          </a:p>
          <a:p>
            <a:r>
              <a:rPr lang="en-GB" b="1" dirty="0"/>
              <a:t>(4) Conclusions</a:t>
            </a:r>
          </a:p>
          <a:p>
            <a:pPr lvl="1"/>
            <a:r>
              <a:rPr lang="en-GB" dirty="0"/>
              <a:t>Did the research have an effect on the theory and/or practise?</a:t>
            </a:r>
          </a:p>
        </p:txBody>
      </p:sp>
    </p:spTree>
    <p:extLst>
      <p:ext uri="{BB962C8B-B14F-4D97-AF65-F5344CB8AC3E}">
        <p14:creationId xmlns:p14="http://schemas.microsoft.com/office/powerpoint/2010/main" val="79256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Research</a:t>
            </a:r>
            <a:r>
              <a:rPr lang="fi-FI" dirty="0"/>
              <a:t> design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The way how the research is conducted</a:t>
            </a:r>
          </a:p>
          <a:p>
            <a:pPr lvl="1"/>
            <a:r>
              <a:rPr lang="en-GB" dirty="0"/>
              <a:t>Principles of the psychologist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88381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739351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1. </a:t>
            </a:r>
            <a:r>
              <a:rPr lang="fi-FI" dirty="0" err="1"/>
              <a:t>Experimental</a:t>
            </a:r>
            <a:r>
              <a:rPr lang="fi-FI" dirty="0"/>
              <a:t> </a:t>
            </a:r>
            <a:r>
              <a:rPr lang="fi-FI" dirty="0" err="1"/>
              <a:t>study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Aims to establish a </a:t>
            </a:r>
            <a:r>
              <a:rPr lang="en-GB" i="1" dirty="0"/>
              <a:t>cause-and-effect relationship </a:t>
            </a:r>
            <a:r>
              <a:rPr lang="en-GB" dirty="0"/>
              <a:t>between two </a:t>
            </a:r>
            <a:r>
              <a:rPr lang="en-GB" b="1" dirty="0"/>
              <a:t>variables</a:t>
            </a:r>
          </a:p>
          <a:p>
            <a:r>
              <a:rPr lang="en-GB" dirty="0"/>
              <a:t>Manipulation of the </a:t>
            </a:r>
            <a:r>
              <a:rPr lang="en-GB" i="1" dirty="0"/>
              <a:t>independent variable </a:t>
            </a:r>
            <a:r>
              <a:rPr lang="en-GB" dirty="0"/>
              <a:t>influences the </a:t>
            </a:r>
            <a:r>
              <a:rPr lang="en-GB" i="1" dirty="0"/>
              <a:t>dependant variable </a:t>
            </a:r>
          </a:p>
        </p:txBody>
      </p:sp>
      <p:pic>
        <p:nvPicPr>
          <p:cNvPr id="6" name="Sisällön paikkamerkki 4" descr="causality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2491" b="-82491"/>
          <a:stretch>
            <a:fillRect/>
          </a:stretch>
        </p:blipFill>
        <p:spPr>
          <a:xfrm>
            <a:off x="4648197" y="1600200"/>
            <a:ext cx="4038605" cy="4525963"/>
          </a:xfrm>
        </p:spPr>
      </p:pic>
    </p:spTree>
    <p:extLst>
      <p:ext uri="{BB962C8B-B14F-4D97-AF65-F5344CB8AC3E}">
        <p14:creationId xmlns:p14="http://schemas.microsoft.com/office/powerpoint/2010/main" val="1955470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Which one is </a:t>
            </a:r>
            <a:r>
              <a:rPr lang="en-GB" i="1" dirty="0"/>
              <a:t>independent variable </a:t>
            </a:r>
            <a:r>
              <a:rPr lang="en-GB" dirty="0"/>
              <a:t>and </a:t>
            </a:r>
            <a:r>
              <a:rPr lang="en-GB" i="1" dirty="0"/>
              <a:t>dependant variable</a:t>
            </a:r>
            <a:r>
              <a:rPr lang="en-GB" dirty="0"/>
              <a:t>?</a:t>
            </a:r>
          </a:p>
          <a:p>
            <a:pPr lvl="1"/>
            <a:r>
              <a:rPr lang="en-GB" dirty="0"/>
              <a:t>Driving a car and being drunk</a:t>
            </a:r>
          </a:p>
          <a:p>
            <a:pPr lvl="1"/>
            <a:r>
              <a:rPr lang="en-GB" dirty="0"/>
              <a:t>Rest and success in an examination</a:t>
            </a:r>
          </a:p>
          <a:p>
            <a:pPr lvl="1"/>
            <a:r>
              <a:rPr lang="en-GB" dirty="0"/>
              <a:t>Noise and number of words recalled</a:t>
            </a:r>
          </a:p>
          <a:p>
            <a:pPr lvl="1"/>
            <a:r>
              <a:rPr lang="en-GB" dirty="0"/>
              <a:t>Success in a task and number of repeats</a:t>
            </a:r>
          </a:p>
          <a:p>
            <a:pPr lvl="1"/>
            <a:r>
              <a:rPr lang="en-GB" dirty="0"/>
              <a:t>Amount of light and the level of vitality</a:t>
            </a:r>
          </a:p>
        </p:txBody>
      </p:sp>
    </p:spTree>
    <p:extLst>
      <p:ext uri="{BB962C8B-B14F-4D97-AF65-F5344CB8AC3E}">
        <p14:creationId xmlns:p14="http://schemas.microsoft.com/office/powerpoint/2010/main" val="50610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1. </a:t>
            </a:r>
            <a:r>
              <a:rPr lang="fi-FI" dirty="0" err="1"/>
              <a:t>Experimental</a:t>
            </a:r>
            <a:r>
              <a:rPr lang="fi-FI" dirty="0"/>
              <a:t> </a:t>
            </a:r>
            <a:r>
              <a:rPr lang="fi-FI" dirty="0" err="1"/>
              <a:t>study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Variables need to be </a:t>
            </a:r>
            <a:r>
              <a:rPr lang="en-GB" b="1" dirty="0"/>
              <a:t>operationalized</a:t>
            </a:r>
            <a:r>
              <a:rPr lang="en-GB" dirty="0"/>
              <a:t> into </a:t>
            </a:r>
            <a:r>
              <a:rPr lang="en-GB" i="1" dirty="0"/>
              <a:t>measurable</a:t>
            </a:r>
            <a:r>
              <a:rPr lang="en-GB" dirty="0"/>
              <a:t> form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70935"/>
            <a:ext cx="4038600" cy="2274486"/>
          </a:xfrm>
        </p:spPr>
      </p:pic>
    </p:spTree>
    <p:extLst>
      <p:ext uri="{BB962C8B-B14F-4D97-AF65-F5344CB8AC3E}">
        <p14:creationId xmlns:p14="http://schemas.microsoft.com/office/powerpoint/2010/main" val="203318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How can these variables be </a:t>
            </a:r>
            <a:r>
              <a:rPr lang="en-GB" i="1" dirty="0"/>
              <a:t>operationalized</a:t>
            </a:r>
            <a:r>
              <a:rPr lang="en-GB" dirty="0"/>
              <a:t>?</a:t>
            </a:r>
          </a:p>
          <a:p>
            <a:pPr lvl="1"/>
            <a:r>
              <a:rPr lang="en-GB" dirty="0"/>
              <a:t>Driving a car and being drunk</a:t>
            </a:r>
          </a:p>
          <a:p>
            <a:pPr lvl="1"/>
            <a:r>
              <a:rPr lang="en-GB" dirty="0"/>
              <a:t>Rest and success in an examination</a:t>
            </a:r>
          </a:p>
          <a:p>
            <a:pPr lvl="1"/>
            <a:r>
              <a:rPr lang="en-GB" dirty="0"/>
              <a:t>Noise and number of words recalled</a:t>
            </a:r>
          </a:p>
          <a:p>
            <a:pPr lvl="1"/>
            <a:r>
              <a:rPr lang="en-GB" dirty="0"/>
              <a:t>Success in a task and number of repeats</a:t>
            </a:r>
          </a:p>
          <a:p>
            <a:pPr lvl="1"/>
            <a:r>
              <a:rPr lang="en-GB" dirty="0"/>
              <a:t>Amount of light and the level of vitality</a:t>
            </a:r>
          </a:p>
        </p:txBody>
      </p:sp>
    </p:spTree>
    <p:extLst>
      <p:ext uri="{BB962C8B-B14F-4D97-AF65-F5344CB8AC3E}">
        <p14:creationId xmlns:p14="http://schemas.microsoft.com/office/powerpoint/2010/main" val="105995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1. </a:t>
            </a:r>
            <a:r>
              <a:rPr lang="fi-FI" dirty="0" err="1"/>
              <a:t>Experimental</a:t>
            </a:r>
            <a:r>
              <a:rPr lang="fi-FI" dirty="0"/>
              <a:t> </a:t>
            </a:r>
            <a:r>
              <a:rPr lang="fi-FI" dirty="0" err="1"/>
              <a:t>study</a:t>
            </a:r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i="1" dirty="0"/>
              <a:t>Participant</a:t>
            </a:r>
          </a:p>
          <a:p>
            <a:pPr lvl="1"/>
            <a:r>
              <a:rPr lang="en-GB" dirty="0"/>
              <a:t>A person who takes part in an experiment</a:t>
            </a:r>
          </a:p>
          <a:p>
            <a:r>
              <a:rPr lang="en-GB" i="1" dirty="0"/>
              <a:t>Experimental group</a:t>
            </a:r>
          </a:p>
          <a:p>
            <a:pPr lvl="1"/>
            <a:r>
              <a:rPr lang="en-GB" dirty="0"/>
              <a:t>Participants who are exposed to the influence of the independent variable </a:t>
            </a:r>
            <a:endParaRPr lang="en-GB" i="1" dirty="0"/>
          </a:p>
          <a:p>
            <a:r>
              <a:rPr lang="en-GB" i="1" dirty="0"/>
              <a:t>Control group</a:t>
            </a:r>
          </a:p>
          <a:p>
            <a:pPr lvl="1"/>
            <a:r>
              <a:rPr lang="en-GB" dirty="0"/>
              <a:t>Participants who have the same experimental setting, but WITHOUT the influence of the independent variable</a:t>
            </a:r>
          </a:p>
        </p:txBody>
      </p:sp>
    </p:spTree>
    <p:extLst>
      <p:ext uri="{BB962C8B-B14F-4D97-AF65-F5344CB8AC3E}">
        <p14:creationId xmlns:p14="http://schemas.microsoft.com/office/powerpoint/2010/main" val="44809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1. </a:t>
            </a:r>
            <a:r>
              <a:rPr lang="fi-FI" dirty="0" err="1"/>
              <a:t>Experimental</a:t>
            </a:r>
            <a:r>
              <a:rPr lang="fi-FI" dirty="0"/>
              <a:t> </a:t>
            </a:r>
            <a:r>
              <a:rPr lang="fi-FI" dirty="0" err="1"/>
              <a:t>study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Controlling the circumstances and the participants is vital in order to block the effect of undesired </a:t>
            </a:r>
            <a:r>
              <a:rPr lang="en-GB" i="1" dirty="0"/>
              <a:t>confounding variables</a:t>
            </a:r>
          </a:p>
        </p:txBody>
      </p:sp>
      <p:pic>
        <p:nvPicPr>
          <p:cNvPr id="5" name="Sisällön paikkamerkki 4" descr="corr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948" b="-7948"/>
          <a:stretch>
            <a:fillRect/>
          </a:stretch>
        </p:blipFill>
        <p:spPr>
          <a:xfrm>
            <a:off x="4648199" y="1600200"/>
            <a:ext cx="4038601" cy="4525963"/>
          </a:xfrm>
        </p:spPr>
      </p:pic>
    </p:spTree>
    <p:extLst>
      <p:ext uri="{BB962C8B-B14F-4D97-AF65-F5344CB8AC3E}">
        <p14:creationId xmlns:p14="http://schemas.microsoft.com/office/powerpoint/2010/main" val="79158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What could be </a:t>
            </a:r>
            <a:r>
              <a:rPr lang="en-GB" i="1" dirty="0"/>
              <a:t>confounding variables </a:t>
            </a:r>
            <a:r>
              <a:rPr lang="en-GB" dirty="0"/>
              <a:t>in the following research questions? </a:t>
            </a:r>
          </a:p>
          <a:p>
            <a:pPr lvl="1"/>
            <a:r>
              <a:rPr lang="en-GB" dirty="0"/>
              <a:t>Does being drunk effect one’s driving ability?</a:t>
            </a:r>
          </a:p>
          <a:p>
            <a:pPr lvl="1"/>
            <a:r>
              <a:rPr lang="en-GB" dirty="0"/>
              <a:t>How important is rest for success in examinations?</a:t>
            </a:r>
          </a:p>
          <a:p>
            <a:pPr lvl="1"/>
            <a:r>
              <a:rPr lang="en-GB" dirty="0"/>
              <a:t>Does noise effect memory functions?</a:t>
            </a:r>
          </a:p>
          <a:p>
            <a:pPr lvl="1"/>
            <a:r>
              <a:rPr lang="en-GB" dirty="0"/>
              <a:t>How important is repetition for learning?</a:t>
            </a:r>
          </a:p>
          <a:p>
            <a:pPr lvl="1"/>
            <a:r>
              <a:rPr lang="en-GB" dirty="0"/>
              <a:t>Does the amount of light have an effect on the level of vitality?</a:t>
            </a:r>
          </a:p>
        </p:txBody>
      </p:sp>
    </p:spTree>
    <p:extLst>
      <p:ext uri="{BB962C8B-B14F-4D97-AF65-F5344CB8AC3E}">
        <p14:creationId xmlns:p14="http://schemas.microsoft.com/office/powerpoint/2010/main" val="20528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1. </a:t>
            </a:r>
            <a:r>
              <a:rPr lang="fi-FI" dirty="0" err="1"/>
              <a:t>Experimental</a:t>
            </a:r>
            <a:r>
              <a:rPr lang="fi-FI" dirty="0"/>
              <a:t> </a:t>
            </a:r>
            <a:r>
              <a:rPr lang="fi-FI" dirty="0" err="1"/>
              <a:t>study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i="1" dirty="0"/>
              <a:t>Placebo-effect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An effect based on beliefs and presuppositions, </a:t>
            </a:r>
            <a:br>
              <a:rPr lang="en-GB" dirty="0"/>
            </a:br>
            <a:r>
              <a:rPr lang="en-GB" dirty="0"/>
              <a:t>not changes in the independent variable</a:t>
            </a:r>
          </a:p>
        </p:txBody>
      </p:sp>
      <p:pic>
        <p:nvPicPr>
          <p:cNvPr id="5" name="Sisällön paikkamerkki 4" descr="placebo-effect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162" b="-241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2291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543563"/>
            <a:ext cx="4038600" cy="4639235"/>
          </a:xfrm>
        </p:spPr>
        <p:txBody>
          <a:bodyPr>
            <a:normAutofit/>
          </a:bodyPr>
          <a:lstStyle/>
          <a:p>
            <a:r>
              <a:rPr lang="en-GB" dirty="0"/>
              <a:t>If psychology is the </a:t>
            </a:r>
            <a:r>
              <a:rPr lang="en-GB" b="1" dirty="0"/>
              <a:t>scientific study of mind and behaviour</a:t>
            </a:r>
            <a:r>
              <a:rPr lang="en-GB" dirty="0"/>
              <a:t>, what does </a:t>
            </a:r>
            <a:r>
              <a:rPr lang="en-GB" i="1" dirty="0"/>
              <a:t>scientific</a:t>
            </a:r>
            <a:r>
              <a:rPr lang="en-GB" dirty="0"/>
              <a:t> mean?</a:t>
            </a:r>
          </a:p>
          <a:p>
            <a:r>
              <a:rPr lang="en-GB" dirty="0"/>
              <a:t>Form pairs and/or small groups and compile a mind map on the meaning of </a:t>
            </a:r>
            <a:r>
              <a:rPr lang="en-GB" i="1" dirty="0"/>
              <a:t>scientific</a:t>
            </a:r>
            <a:r>
              <a:rPr lang="en-GB" dirty="0"/>
              <a:t> </a:t>
            </a:r>
          </a:p>
          <a:p>
            <a:r>
              <a:rPr lang="en-GB" i="1" dirty="0"/>
              <a:t>Don’t use any assistive devices!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78939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1. </a:t>
            </a:r>
            <a:r>
              <a:rPr lang="fi-FI" dirty="0" err="1"/>
              <a:t>Experimental</a:t>
            </a:r>
            <a:r>
              <a:rPr lang="fi-FI" dirty="0"/>
              <a:t> </a:t>
            </a:r>
            <a:r>
              <a:rPr lang="fi-FI" dirty="0" err="1"/>
              <a:t>study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8739" cy="4525963"/>
          </a:xfrm>
        </p:spPr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Watch </a:t>
            </a:r>
            <a:r>
              <a:rPr lang="en-GB" dirty="0">
                <a:hlinkClick r:id="rId2"/>
              </a:rPr>
              <a:t>this educational video</a:t>
            </a:r>
            <a:r>
              <a:rPr lang="en-GB" dirty="0"/>
              <a:t> on </a:t>
            </a:r>
            <a:r>
              <a:rPr lang="en-GB" b="1" dirty="0"/>
              <a:t>placebo-effect</a:t>
            </a:r>
          </a:p>
        </p:txBody>
      </p:sp>
      <p:pic>
        <p:nvPicPr>
          <p:cNvPr id="5" name="Sisällön paikkamerkki 4" descr="placebo-effect1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4162" b="-24162"/>
          <a:stretch>
            <a:fillRect/>
          </a:stretch>
        </p:blipFill>
        <p:spPr/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DEDF2BC1-7C61-E641-9B9D-8DE742232498}"/>
              </a:ext>
            </a:extLst>
          </p:cNvPr>
          <p:cNvSpPr txBox="1"/>
          <p:nvPr/>
        </p:nvSpPr>
        <p:spPr>
          <a:xfrm>
            <a:off x="1096930" y="3953074"/>
            <a:ext cx="2749278" cy="156966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400" b="1" dirty="0"/>
              <a:t>HOW TO AVOID THE</a:t>
            </a:r>
          </a:p>
          <a:p>
            <a:pPr algn="ctr"/>
            <a:r>
              <a:rPr lang="fi-FI" sz="2400" b="1" dirty="0"/>
              <a:t>PLACEBO EFFECT IN</a:t>
            </a:r>
            <a:br>
              <a:rPr lang="fi-FI" sz="2400" b="1" dirty="0"/>
            </a:br>
            <a:r>
              <a:rPr lang="fi-FI" sz="2400" b="1" dirty="0"/>
              <a:t>PSYCHOLOGICAL</a:t>
            </a:r>
            <a:br>
              <a:rPr lang="fi-FI" sz="2400" b="1" dirty="0"/>
            </a:br>
            <a:r>
              <a:rPr lang="fi-FI" sz="2400" b="1" dirty="0"/>
              <a:t>RESEARCH?</a:t>
            </a:r>
          </a:p>
        </p:txBody>
      </p:sp>
    </p:spTree>
    <p:extLst>
      <p:ext uri="{BB962C8B-B14F-4D97-AF65-F5344CB8AC3E}">
        <p14:creationId xmlns:p14="http://schemas.microsoft.com/office/powerpoint/2010/main" val="1136236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1. </a:t>
            </a:r>
            <a:r>
              <a:rPr lang="fi-FI" dirty="0" err="1"/>
              <a:t>Experimental</a:t>
            </a:r>
            <a:r>
              <a:rPr lang="fi-FI" dirty="0"/>
              <a:t> </a:t>
            </a:r>
            <a:r>
              <a:rPr lang="fi-FI" dirty="0" err="1"/>
              <a:t>study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Blind test:</a:t>
            </a:r>
          </a:p>
          <a:p>
            <a:pPr lvl="1"/>
            <a:r>
              <a:rPr lang="en-GB" dirty="0"/>
              <a:t>Participants don’t know whether they are in the experimental group or in the control group</a:t>
            </a:r>
          </a:p>
          <a:p>
            <a:r>
              <a:rPr lang="en-GB" dirty="0"/>
              <a:t>Double blind test</a:t>
            </a:r>
          </a:p>
          <a:p>
            <a:pPr lvl="1"/>
            <a:r>
              <a:rPr lang="en-GB" dirty="0"/>
              <a:t>In addition to participants, the researchers don’t know which group the participants belong</a:t>
            </a:r>
          </a:p>
        </p:txBody>
      </p:sp>
      <p:pic>
        <p:nvPicPr>
          <p:cNvPr id="5" name="Sisällön paikkamerkki 4" descr="double-blind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93" b="-64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989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What kind of problems and limitations might experiments have in psychological research? </a:t>
            </a:r>
          </a:p>
        </p:txBody>
      </p:sp>
      <p:pic>
        <p:nvPicPr>
          <p:cNvPr id="5" name="Sisällön paikkamerkki 4" descr="DoubleBlind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051" b="-280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423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2. </a:t>
            </a:r>
            <a:r>
              <a:rPr lang="fi-FI" dirty="0" err="1"/>
              <a:t>Correlational</a:t>
            </a:r>
            <a:r>
              <a:rPr lang="fi-FI" dirty="0"/>
              <a:t> </a:t>
            </a:r>
            <a:r>
              <a:rPr lang="fi-FI" dirty="0" err="1"/>
              <a:t>study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Two variables are measured to see how they are </a:t>
            </a:r>
            <a:r>
              <a:rPr lang="en-GB" i="1" dirty="0"/>
              <a:t>related</a:t>
            </a:r>
            <a:endParaRPr lang="en-GB" i="1" dirty="0">
              <a:solidFill>
                <a:srgbClr val="FF0000"/>
              </a:solidFill>
            </a:endParaRPr>
          </a:p>
          <a:p>
            <a:r>
              <a:rPr lang="en-GB" dirty="0"/>
              <a:t>NO manipulation of variables</a:t>
            </a:r>
            <a:endParaRPr lang="en-GB" b="1" dirty="0"/>
          </a:p>
          <a:p>
            <a:r>
              <a:rPr lang="en-GB" dirty="0"/>
              <a:t>CANNOT determine the cause-and-effect relationship</a:t>
            </a:r>
          </a:p>
        </p:txBody>
      </p:sp>
      <p:pic>
        <p:nvPicPr>
          <p:cNvPr id="5" name="Sisällön paikkamerkki 4" descr="types-of-correlation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141" b="-1314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88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001ADE8-543C-6244-83E8-81F33241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97DFC5-6690-2347-AA01-657964ECA0A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Play around with </a:t>
            </a:r>
            <a:r>
              <a:rPr lang="en-GB" dirty="0">
                <a:hlinkClick r:id="rId2"/>
              </a:rPr>
              <a:t>Pearson Correlation Coefficient Calculator</a:t>
            </a:r>
            <a:endParaRPr lang="en-GB" dirty="0"/>
          </a:p>
          <a:p>
            <a:endParaRPr lang="en-GB" dirty="0"/>
          </a:p>
          <a:p>
            <a:r>
              <a:rPr lang="en-GB" dirty="0"/>
              <a:t>You can use random numbers or real </a:t>
            </a:r>
            <a:r>
              <a:rPr lang="en-GB"/>
              <a:t>sets </a:t>
            </a:r>
            <a:br>
              <a:rPr lang="en-GB"/>
            </a:br>
            <a:r>
              <a:rPr lang="en-GB"/>
              <a:t>of </a:t>
            </a:r>
            <a:r>
              <a:rPr lang="en-GB" dirty="0"/>
              <a:t>data</a:t>
            </a:r>
          </a:p>
        </p:txBody>
      </p:sp>
      <p:pic>
        <p:nvPicPr>
          <p:cNvPr id="6" name="Sisällön paikkamerkki 5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72E8E5B5-4FE4-8149-9655-5AC7B386125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282633" y="2002188"/>
            <a:ext cx="4722470" cy="3541853"/>
          </a:xfrm>
        </p:spPr>
      </p:pic>
    </p:spTree>
    <p:extLst>
      <p:ext uri="{BB962C8B-B14F-4D97-AF65-F5344CB8AC3E}">
        <p14:creationId xmlns:p14="http://schemas.microsoft.com/office/powerpoint/2010/main" val="66546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3. </a:t>
            </a:r>
            <a:r>
              <a:rPr lang="fi-FI" dirty="0" err="1"/>
              <a:t>Descriptive</a:t>
            </a:r>
            <a:r>
              <a:rPr lang="fi-FI" dirty="0"/>
              <a:t> </a:t>
            </a:r>
            <a:r>
              <a:rPr lang="fi-FI" dirty="0" err="1"/>
              <a:t>study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Aims to describe phenomena without investigating relationships between different variables</a:t>
            </a:r>
          </a:p>
          <a:p>
            <a:pPr lvl="1"/>
            <a:r>
              <a:rPr lang="en-GB" dirty="0"/>
              <a:t>Prevalence of a feature within a population</a:t>
            </a:r>
          </a:p>
          <a:p>
            <a:pPr lvl="1"/>
            <a:r>
              <a:rPr lang="en-GB" dirty="0"/>
              <a:t>A </a:t>
            </a:r>
            <a:r>
              <a:rPr lang="en-GB" b="1" dirty="0"/>
              <a:t>sample </a:t>
            </a:r>
            <a:r>
              <a:rPr lang="en-GB" dirty="0"/>
              <a:t>needs to be taken from the population</a:t>
            </a:r>
            <a:endParaRPr lang="en-GB" b="1" dirty="0"/>
          </a:p>
        </p:txBody>
      </p:sp>
      <p:pic>
        <p:nvPicPr>
          <p:cNvPr id="5" name="Sisällön paikkamerkki 4" descr="population_hi.pn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34" b="-60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882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A4F24F-A889-1849-A193-434544556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0E44E8-5AF0-D84E-9079-6AA70AF3B6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What makes a good sample?</a:t>
            </a:r>
          </a:p>
          <a:p>
            <a:pPr lvl="1"/>
            <a:r>
              <a:rPr lang="en-GB" dirty="0"/>
              <a:t>What needs to be taken into consideration when a sample is taken from the target population?</a:t>
            </a:r>
          </a:p>
        </p:txBody>
      </p:sp>
      <p:pic>
        <p:nvPicPr>
          <p:cNvPr id="6" name="Sisällön paikkamerkki 5" descr="Kuva, joka sisältää kohteen laite&#10;&#10;Kuvaus luotu automaattisesti">
            <a:extLst>
              <a:ext uri="{FF2B5EF4-FFF2-40B4-BE49-F238E27FC236}">
                <a16:creationId xmlns:a16="http://schemas.microsoft.com/office/drawing/2014/main" id="{8114C722-A50B-6149-8160-92DB86D87D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2" y="1892346"/>
            <a:ext cx="3859190" cy="3766570"/>
          </a:xfrm>
        </p:spPr>
      </p:pic>
    </p:spTree>
    <p:extLst>
      <p:ext uri="{BB962C8B-B14F-4D97-AF65-F5344CB8AC3E}">
        <p14:creationId xmlns:p14="http://schemas.microsoft.com/office/powerpoint/2010/main" val="397484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A4F24F-A889-1849-A193-434544556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3. </a:t>
            </a:r>
            <a:r>
              <a:rPr lang="fi-FI" dirty="0" err="1"/>
              <a:t>Descriptive</a:t>
            </a:r>
            <a:r>
              <a:rPr lang="fi-FI" dirty="0"/>
              <a:t> </a:t>
            </a:r>
            <a:r>
              <a:rPr lang="fi-FI" dirty="0" err="1"/>
              <a:t>study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40E44E8-5AF0-D84E-9079-6AA70AF3B6B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A good sample:</a:t>
            </a:r>
          </a:p>
          <a:p>
            <a:pPr lvl="1"/>
            <a:r>
              <a:rPr lang="en-GB" b="1" dirty="0"/>
              <a:t>Represents</a:t>
            </a:r>
            <a:r>
              <a:rPr lang="en-GB" dirty="0"/>
              <a:t> the target population</a:t>
            </a:r>
          </a:p>
          <a:p>
            <a:pPr lvl="1"/>
            <a:r>
              <a:rPr lang="en-GB" dirty="0"/>
              <a:t>Allows reliable </a:t>
            </a:r>
            <a:r>
              <a:rPr lang="en-GB" b="1" dirty="0"/>
              <a:t>generalizations</a:t>
            </a:r>
          </a:p>
        </p:txBody>
      </p:sp>
      <p:pic>
        <p:nvPicPr>
          <p:cNvPr id="6" name="Sisällön paikkamerkki 5" descr="Kuva, joka sisältää kohteen laite&#10;&#10;Kuvaus luotu automaattisesti">
            <a:extLst>
              <a:ext uri="{FF2B5EF4-FFF2-40B4-BE49-F238E27FC236}">
                <a16:creationId xmlns:a16="http://schemas.microsoft.com/office/drawing/2014/main" id="{8114C722-A50B-6149-8160-92DB86D87D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2" y="1892346"/>
            <a:ext cx="3859190" cy="3766570"/>
          </a:xfrm>
        </p:spPr>
      </p:pic>
    </p:spTree>
    <p:extLst>
      <p:ext uri="{BB962C8B-B14F-4D97-AF65-F5344CB8AC3E}">
        <p14:creationId xmlns:p14="http://schemas.microsoft.com/office/powerpoint/2010/main" val="212220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741848-D32E-7E1F-6F26-3FD14D4A4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3. </a:t>
            </a:r>
            <a:r>
              <a:rPr lang="fi-FI" dirty="0" err="1"/>
              <a:t>Descriptive</a:t>
            </a:r>
            <a:r>
              <a:rPr lang="fi-FI" dirty="0"/>
              <a:t> </a:t>
            </a:r>
            <a:r>
              <a:rPr lang="fi-FI" dirty="0" err="1"/>
              <a:t>study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C8F6E3-F9E0-D35C-44CF-05A9263867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A phenomenon called WEIRD is a challenge in psychological research</a:t>
            </a:r>
          </a:p>
          <a:p>
            <a:pPr lvl="1"/>
            <a:r>
              <a:rPr lang="en-GB" dirty="0"/>
              <a:t>Majority of psychological data is gathered in North America and Europe</a:t>
            </a:r>
          </a:p>
        </p:txBody>
      </p:sp>
      <p:pic>
        <p:nvPicPr>
          <p:cNvPr id="5" name="Sisällön paikkamerkki 5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A8AC54D7-8ED9-6B3A-72AB-396740F247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52844"/>
            <a:ext cx="4038600" cy="3020674"/>
          </a:xfr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343BBDE6-B693-2102-A8C8-23B247FB3446}"/>
              </a:ext>
            </a:extLst>
          </p:cNvPr>
          <p:cNvSpPr txBox="1"/>
          <p:nvPr/>
        </p:nvSpPr>
        <p:spPr>
          <a:xfrm>
            <a:off x="541611" y="4925834"/>
            <a:ext cx="3869777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400" b="1" dirty="0"/>
              <a:t>HOW DOES THIS EFFECT THE </a:t>
            </a:r>
            <a:br>
              <a:rPr lang="fi-FI" sz="2400" b="1" dirty="0"/>
            </a:br>
            <a:r>
              <a:rPr lang="fi-FI" sz="2400" b="1" dirty="0"/>
              <a:t>CREDIBILITY OF </a:t>
            </a:r>
            <a:br>
              <a:rPr lang="fi-FI" sz="2400" b="1" dirty="0"/>
            </a:br>
            <a:r>
              <a:rPr lang="fi-FI" sz="2400" b="1" dirty="0"/>
              <a:t>PSYCHOLOGICAL RESEARCH?</a:t>
            </a:r>
          </a:p>
        </p:txBody>
      </p:sp>
    </p:spTree>
    <p:extLst>
      <p:ext uri="{BB962C8B-B14F-4D97-AF65-F5344CB8AC3E}">
        <p14:creationId xmlns:p14="http://schemas.microsoft.com/office/powerpoint/2010/main" val="50597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4. Case </a:t>
            </a:r>
            <a:r>
              <a:rPr lang="fi-FI" dirty="0" err="1"/>
              <a:t>study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85447"/>
          </a:xfrm>
        </p:spPr>
        <p:txBody>
          <a:bodyPr>
            <a:normAutofit/>
          </a:bodyPr>
          <a:lstStyle/>
          <a:p>
            <a:r>
              <a:rPr lang="en-GB" dirty="0"/>
              <a:t>Researches one case</a:t>
            </a:r>
          </a:p>
          <a:p>
            <a:pPr lvl="1"/>
            <a:r>
              <a:rPr lang="en-GB" dirty="0"/>
              <a:t>E.g. an individual, a group of people or an event</a:t>
            </a:r>
          </a:p>
          <a:p>
            <a:r>
              <a:rPr lang="en-GB" dirty="0"/>
              <a:t>Common in neuropsychology and abnormal psychology</a:t>
            </a:r>
          </a:p>
          <a:p>
            <a:r>
              <a:rPr lang="en-GB" dirty="0"/>
              <a:t>Aims to understand and help individuals</a:t>
            </a:r>
          </a:p>
          <a:p>
            <a:r>
              <a:rPr lang="en-GB" dirty="0"/>
              <a:t>Results are not generalizable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11215"/>
            <a:ext cx="4038600" cy="2503932"/>
          </a:xfrm>
        </p:spPr>
      </p:pic>
    </p:spTree>
    <p:extLst>
      <p:ext uri="{BB962C8B-B14F-4D97-AF65-F5344CB8AC3E}">
        <p14:creationId xmlns:p14="http://schemas.microsoft.com/office/powerpoint/2010/main" val="144349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/>
              <a:t>Common</a:t>
            </a:r>
            <a:r>
              <a:rPr lang="fi-FI" dirty="0"/>
              <a:t> </a:t>
            </a:r>
            <a:r>
              <a:rPr lang="fi-FI" dirty="0" err="1"/>
              <a:t>criteria</a:t>
            </a:r>
            <a:r>
              <a:rPr lang="fi-FI" dirty="0"/>
              <a:t> </a:t>
            </a:r>
            <a:br>
              <a:rPr lang="fi-FI" dirty="0"/>
            </a:br>
            <a:r>
              <a:rPr lang="fi-FI" dirty="0"/>
              <a:t>for </a:t>
            </a:r>
            <a:r>
              <a:rPr lang="fi-FI" dirty="0" err="1"/>
              <a:t>scientific</a:t>
            </a:r>
            <a:r>
              <a:rPr lang="fi-FI" dirty="0"/>
              <a:t> </a:t>
            </a:r>
            <a:r>
              <a:rPr lang="fi-FI" dirty="0" err="1"/>
              <a:t>knowledge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r>
              <a:rPr lang="en-GB" dirty="0"/>
              <a:t>Progressivity</a:t>
            </a:r>
          </a:p>
          <a:p>
            <a:r>
              <a:rPr lang="en-GB" dirty="0"/>
              <a:t>Criticality</a:t>
            </a:r>
          </a:p>
          <a:p>
            <a:r>
              <a:rPr lang="en-GB" dirty="0"/>
              <a:t>Trustworthy methods</a:t>
            </a:r>
          </a:p>
          <a:p>
            <a:r>
              <a:rPr lang="en-GB" dirty="0"/>
              <a:t>Publicity</a:t>
            </a:r>
          </a:p>
          <a:p>
            <a:r>
              <a:rPr lang="en-GB" dirty="0"/>
              <a:t>Generalizability</a:t>
            </a:r>
          </a:p>
          <a:p>
            <a:r>
              <a:rPr lang="en-GB" dirty="0"/>
              <a:t>Objectivity</a:t>
            </a:r>
          </a:p>
          <a:p>
            <a:r>
              <a:rPr lang="en-GB" dirty="0"/>
              <a:t>Ethicality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1383" y="1600200"/>
            <a:ext cx="3619048" cy="4171429"/>
          </a:xfr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9881D93E-4DE4-E049-9BBE-11CAAE020537}"/>
              </a:ext>
            </a:extLst>
          </p:cNvPr>
          <p:cNvSpPr txBox="1"/>
          <p:nvPr/>
        </p:nvSpPr>
        <p:spPr>
          <a:xfrm>
            <a:off x="709597" y="5864553"/>
            <a:ext cx="7730834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fi-FI" sz="2800" b="1" dirty="0"/>
              <a:t>COMPARE YOUR MIND MAP WITH THESE CRITERIA</a:t>
            </a:r>
          </a:p>
        </p:txBody>
      </p:sp>
    </p:spTree>
    <p:extLst>
      <p:ext uri="{BB962C8B-B14F-4D97-AF65-F5344CB8AC3E}">
        <p14:creationId xmlns:p14="http://schemas.microsoft.com/office/powerpoint/2010/main" val="95636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4. Case </a:t>
            </a:r>
            <a:r>
              <a:rPr lang="fi-FI" dirty="0" err="1"/>
              <a:t>study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Watch </a:t>
            </a:r>
            <a:r>
              <a:rPr lang="en-GB" dirty="0">
                <a:hlinkClick r:id="rId2"/>
              </a:rPr>
              <a:t>this educational video</a:t>
            </a:r>
            <a:r>
              <a:rPr lang="en-GB" dirty="0"/>
              <a:t> on the story of </a:t>
            </a:r>
            <a:r>
              <a:rPr lang="en-GB"/>
              <a:t>Phineas Gage</a:t>
            </a:r>
            <a:endParaRPr lang="en-GB" dirty="0"/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11215"/>
            <a:ext cx="4038600" cy="2503932"/>
          </a:xfrm>
        </p:spPr>
      </p:pic>
    </p:spTree>
    <p:extLst>
      <p:ext uri="{BB962C8B-B14F-4D97-AF65-F5344CB8AC3E}">
        <p14:creationId xmlns:p14="http://schemas.microsoft.com/office/powerpoint/2010/main" val="70225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/>
          <p:cNvSpPr txBox="1"/>
          <p:nvPr/>
        </p:nvSpPr>
        <p:spPr>
          <a:xfrm>
            <a:off x="906888" y="4830097"/>
            <a:ext cx="7379745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CASE STUDIES</a:t>
            </a:r>
          </a:p>
          <a:p>
            <a:pPr algn="ctr"/>
            <a:r>
              <a:rPr lang="en-GB" sz="2000" dirty="0"/>
              <a:t>- New research ideas and hypothesis</a:t>
            </a:r>
          </a:p>
        </p:txBody>
      </p:sp>
      <p:sp>
        <p:nvSpPr>
          <p:cNvPr id="3" name="Tekstiruutu 2"/>
          <p:cNvSpPr txBox="1"/>
          <p:nvPr/>
        </p:nvSpPr>
        <p:spPr>
          <a:xfrm>
            <a:off x="1514695" y="3670245"/>
            <a:ext cx="616413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DESCRIPTIVE STUDIES</a:t>
            </a:r>
          </a:p>
          <a:p>
            <a:pPr algn="ctr"/>
            <a:r>
              <a:rPr lang="en-GB" sz="2000" dirty="0"/>
              <a:t>- Reliable generalizations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1998789" y="2510393"/>
            <a:ext cx="5195944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/>
              <a:t>CORRELATIONAL </a:t>
            </a:r>
            <a:r>
              <a:rPr lang="en-GB" sz="2000" b="1" dirty="0"/>
              <a:t>STUDIES</a:t>
            </a:r>
          </a:p>
          <a:p>
            <a:pPr algn="ctr"/>
            <a:r>
              <a:rPr lang="en-GB" sz="2000" dirty="0"/>
              <a:t>- Relationships between phenomena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2843494" y="1042764"/>
            <a:ext cx="3506536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/>
              <a:t>EXPERIMENTS</a:t>
            </a:r>
          </a:p>
          <a:p>
            <a:pPr algn="ctr"/>
            <a:r>
              <a:rPr lang="en-GB" sz="2000" dirty="0"/>
              <a:t>- Cause and effect relationships </a:t>
            </a:r>
            <a:br>
              <a:rPr lang="en-GB" sz="2000" dirty="0"/>
            </a:br>
            <a:r>
              <a:rPr lang="en-GB" sz="2000" dirty="0"/>
              <a:t>between phenomena</a:t>
            </a:r>
          </a:p>
        </p:txBody>
      </p:sp>
    </p:spTree>
    <p:extLst>
      <p:ext uri="{BB962C8B-B14F-4D97-AF65-F5344CB8AC3E}">
        <p14:creationId xmlns:p14="http://schemas.microsoft.com/office/powerpoint/2010/main" val="109344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Research</a:t>
            </a:r>
            <a:r>
              <a:rPr lang="fi-FI" dirty="0"/>
              <a:t> </a:t>
            </a:r>
            <a:r>
              <a:rPr lang="fi-FI" dirty="0" err="1"/>
              <a:t>setting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Where the research is conducted</a:t>
            </a:r>
          </a:p>
          <a:p>
            <a:r>
              <a:rPr lang="en-GB" i="1" dirty="0"/>
              <a:t>Laboratory study</a:t>
            </a:r>
          </a:p>
          <a:p>
            <a:pPr lvl="1"/>
            <a:r>
              <a:rPr lang="en-GB" dirty="0"/>
              <a:t>Carefully controlled environment</a:t>
            </a:r>
          </a:p>
          <a:p>
            <a:r>
              <a:rPr lang="en-GB" i="1" dirty="0"/>
              <a:t>Field study</a:t>
            </a:r>
          </a:p>
          <a:p>
            <a:pPr lvl="1"/>
            <a:r>
              <a:rPr lang="en-GB" dirty="0"/>
              <a:t>Natural environment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785" y="2555081"/>
            <a:ext cx="3200400" cy="2616200"/>
          </a:xfrm>
        </p:spPr>
      </p:pic>
    </p:spTree>
    <p:extLst>
      <p:ext uri="{BB962C8B-B14F-4D97-AF65-F5344CB8AC3E}">
        <p14:creationId xmlns:p14="http://schemas.microsoft.com/office/powerpoint/2010/main" val="36692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Data-</a:t>
            </a:r>
            <a:r>
              <a:rPr lang="fi-FI" dirty="0" err="1"/>
              <a:t>collecting</a:t>
            </a:r>
            <a:r>
              <a:rPr lang="fi-FI" dirty="0"/>
              <a:t> </a:t>
            </a:r>
            <a:r>
              <a:rPr lang="fi-FI"/>
              <a:t>methods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How information is gathered</a:t>
            </a:r>
          </a:p>
          <a:p>
            <a:pPr lvl="1"/>
            <a:r>
              <a:rPr lang="en-GB" dirty="0"/>
              <a:t>Tools of the psychologist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104272"/>
            <a:ext cx="4038600" cy="3044483"/>
          </a:xfrm>
        </p:spPr>
      </p:pic>
    </p:spTree>
    <p:extLst>
      <p:ext uri="{BB962C8B-B14F-4D97-AF65-F5344CB8AC3E}">
        <p14:creationId xmlns:p14="http://schemas.microsoft.com/office/powerpoint/2010/main" val="48307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554E39-C99F-1F42-82C4-E6C82E0C1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Data-</a:t>
            </a:r>
            <a:r>
              <a:rPr lang="fi-FI" dirty="0" err="1"/>
              <a:t>collecting</a:t>
            </a:r>
            <a:r>
              <a:rPr lang="fi-FI" dirty="0"/>
              <a:t> </a:t>
            </a:r>
            <a:r>
              <a:rPr lang="fi-FI" dirty="0" err="1"/>
              <a:t>methods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736FBA-AF40-CA44-AF08-92141AF122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b="1" dirty="0"/>
          </a:p>
          <a:p>
            <a:r>
              <a:rPr lang="en-GB" b="1" dirty="0"/>
              <a:t>Quantitative research</a:t>
            </a:r>
          </a:p>
          <a:p>
            <a:pPr lvl="1"/>
            <a:r>
              <a:rPr lang="en-GB" dirty="0"/>
              <a:t>Studies relationships, cause-effect and correlation</a:t>
            </a:r>
          </a:p>
          <a:p>
            <a:pPr lvl="1"/>
            <a:r>
              <a:rPr lang="en-GB" dirty="0"/>
              <a:t>Uses large samples</a:t>
            </a:r>
          </a:p>
          <a:p>
            <a:pPr lvl="1"/>
            <a:r>
              <a:rPr lang="en-GB" dirty="0"/>
              <a:t>Statistical analysis of numerical data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43DB019-9360-254C-AC97-0698C778E6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b="1" dirty="0"/>
          </a:p>
          <a:p>
            <a:r>
              <a:rPr lang="en-GB" b="1" dirty="0"/>
              <a:t>Qualitative research</a:t>
            </a:r>
          </a:p>
          <a:p>
            <a:pPr lvl="1"/>
            <a:r>
              <a:rPr lang="en-GB" dirty="0"/>
              <a:t>Examines phenomena as it is, rich in detail</a:t>
            </a:r>
          </a:p>
          <a:p>
            <a:pPr lvl="1"/>
            <a:r>
              <a:rPr lang="en-GB" dirty="0"/>
              <a:t>Uses small samples</a:t>
            </a:r>
          </a:p>
          <a:p>
            <a:pPr lvl="1"/>
            <a:r>
              <a:rPr lang="en-GB" dirty="0"/>
              <a:t>Narrative description and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266210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uiExpand="1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841182-08D4-7044-B701-DC598A207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008DFE-6CAC-4648-9DFF-05996B5271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191000" cy="4563094"/>
          </a:xfrm>
        </p:spPr>
        <p:txBody>
          <a:bodyPr>
            <a:normAutofit/>
          </a:bodyPr>
          <a:lstStyle/>
          <a:p>
            <a:r>
              <a:rPr lang="en-GB" dirty="0"/>
              <a:t>Pick a phenomenon from the list on the right or choose one of your own</a:t>
            </a:r>
          </a:p>
          <a:p>
            <a:r>
              <a:rPr lang="en-GB" dirty="0"/>
              <a:t>How can you examine this phenomenon from both </a:t>
            </a:r>
            <a:r>
              <a:rPr lang="en-GB" i="1" dirty="0"/>
              <a:t>quantitative</a:t>
            </a:r>
            <a:r>
              <a:rPr lang="en-GB" dirty="0"/>
              <a:t> and </a:t>
            </a:r>
            <a:r>
              <a:rPr lang="en-GB" i="1" dirty="0"/>
              <a:t>qualitative</a:t>
            </a:r>
            <a:r>
              <a:rPr lang="en-GB" dirty="0"/>
              <a:t> perspectives?</a:t>
            </a:r>
          </a:p>
          <a:p>
            <a:pPr lvl="1"/>
            <a:r>
              <a:rPr lang="en-GB" dirty="0"/>
              <a:t>What kind of </a:t>
            </a:r>
            <a:r>
              <a:rPr lang="en-GB" b="1" dirty="0"/>
              <a:t>data-collecting methods</a:t>
            </a:r>
            <a:r>
              <a:rPr lang="en-GB" dirty="0"/>
              <a:t> should you use?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49977C5-A23E-014E-BEE8-4E04539EFF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24220" y="1799333"/>
            <a:ext cx="2516660" cy="3799703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GB" dirty="0"/>
              <a:t>Happiness</a:t>
            </a:r>
          </a:p>
          <a:p>
            <a:r>
              <a:rPr lang="en-GB" dirty="0"/>
              <a:t>Love</a:t>
            </a:r>
          </a:p>
          <a:p>
            <a:r>
              <a:rPr lang="en-GB" dirty="0"/>
              <a:t>Aggression</a:t>
            </a:r>
          </a:p>
          <a:p>
            <a:r>
              <a:rPr lang="en-GB" dirty="0"/>
              <a:t>Stress</a:t>
            </a:r>
          </a:p>
          <a:p>
            <a:r>
              <a:rPr lang="en-GB" dirty="0"/>
              <a:t>Addiction</a:t>
            </a:r>
          </a:p>
          <a:p>
            <a:r>
              <a:rPr lang="en-GB" dirty="0"/>
              <a:t>Learning</a:t>
            </a:r>
          </a:p>
          <a:p>
            <a:r>
              <a:rPr lang="en-GB" dirty="0"/>
              <a:t>Memory</a:t>
            </a:r>
          </a:p>
          <a:p>
            <a:endParaRPr lang="en-GB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F3E5C07A-6199-3A8A-8F68-44AFE968B8F5}"/>
              </a:ext>
            </a:extLst>
          </p:cNvPr>
          <p:cNvSpPr txBox="1"/>
          <p:nvPr/>
        </p:nvSpPr>
        <p:spPr>
          <a:xfrm>
            <a:off x="2327548" y="5900762"/>
            <a:ext cx="4455002" cy="46166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400" b="1" dirty="0"/>
              <a:t>COMPILE A MINI RESEARCH PLAN</a:t>
            </a:r>
          </a:p>
        </p:txBody>
      </p:sp>
    </p:spTree>
    <p:extLst>
      <p:ext uri="{BB962C8B-B14F-4D97-AF65-F5344CB8AC3E}">
        <p14:creationId xmlns:p14="http://schemas.microsoft.com/office/powerpoint/2010/main" val="3778240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554E39-C99F-1F42-82C4-E6C82E0C1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Data-</a:t>
            </a:r>
            <a:r>
              <a:rPr lang="fi-FI" dirty="0" err="1"/>
              <a:t>collecting</a:t>
            </a:r>
            <a:r>
              <a:rPr lang="fi-FI" dirty="0"/>
              <a:t> </a:t>
            </a:r>
            <a:r>
              <a:rPr lang="fi-FI" dirty="0" err="1"/>
              <a:t>methods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A736FBA-AF40-CA44-AF08-92141AF122E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b="1" dirty="0"/>
          </a:p>
          <a:p>
            <a:r>
              <a:rPr lang="en-GB" b="1" dirty="0"/>
              <a:t>Quantitative research</a:t>
            </a:r>
          </a:p>
          <a:p>
            <a:pPr lvl="1"/>
            <a:r>
              <a:rPr lang="en-GB" dirty="0"/>
              <a:t>Survey / Questionnaire</a:t>
            </a:r>
          </a:p>
          <a:p>
            <a:pPr lvl="1"/>
            <a:r>
              <a:rPr lang="en-GB" dirty="0"/>
              <a:t>Quantitative observation</a:t>
            </a:r>
          </a:p>
          <a:p>
            <a:pPr lvl="1"/>
            <a:r>
              <a:rPr lang="en-GB" dirty="0"/>
              <a:t>Experiment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43DB019-9360-254C-AC97-0698C778E63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b="1" dirty="0"/>
          </a:p>
          <a:p>
            <a:r>
              <a:rPr lang="en-GB" b="1" dirty="0"/>
              <a:t>Qualitative research</a:t>
            </a:r>
          </a:p>
          <a:p>
            <a:pPr lvl="1"/>
            <a:r>
              <a:rPr lang="en-GB" dirty="0"/>
              <a:t>Interview</a:t>
            </a:r>
          </a:p>
          <a:p>
            <a:pPr lvl="1"/>
            <a:r>
              <a:rPr lang="en-GB" dirty="0"/>
              <a:t>Qualitative observation</a:t>
            </a:r>
          </a:p>
          <a:p>
            <a:pPr lvl="1"/>
            <a:r>
              <a:rPr lang="en-GB" dirty="0"/>
              <a:t>Content analysis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2AC14549-7BF1-BE8E-1831-9F294529A919}"/>
              </a:ext>
            </a:extLst>
          </p:cNvPr>
          <p:cNvSpPr txBox="1"/>
          <p:nvPr/>
        </p:nvSpPr>
        <p:spPr>
          <a:xfrm>
            <a:off x="297015" y="4320178"/>
            <a:ext cx="8549969" cy="120032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pPr algn="ctr"/>
            <a:r>
              <a:rPr lang="fi-FI" sz="2400" b="1" dirty="0"/>
              <a:t>THESE TWO APPROACHES SHOULD NOT BE SEEN AS COMPETING, </a:t>
            </a:r>
            <a:br>
              <a:rPr lang="fi-FI" sz="2400" b="1" dirty="0"/>
            </a:br>
            <a:r>
              <a:rPr lang="fi-FI" sz="2400" b="1" dirty="0"/>
              <a:t>BUT AS </a:t>
            </a:r>
            <a:r>
              <a:rPr lang="fi-FI" sz="2400" b="1" i="1" dirty="0"/>
              <a:t>COMPLEMENTARY</a:t>
            </a:r>
            <a:r>
              <a:rPr lang="fi-FI" sz="2400" b="1" dirty="0"/>
              <a:t> TO DIFFERENT TYPES OF</a:t>
            </a:r>
            <a:br>
              <a:rPr lang="fi-FI" sz="2400" b="1" dirty="0"/>
            </a:br>
            <a:r>
              <a:rPr lang="fi-FI" sz="2400" b="1" dirty="0"/>
              <a:t>RESEARCH QUESTIONS</a:t>
            </a:r>
          </a:p>
        </p:txBody>
      </p:sp>
    </p:spTree>
    <p:extLst>
      <p:ext uri="{BB962C8B-B14F-4D97-AF65-F5344CB8AC3E}">
        <p14:creationId xmlns:p14="http://schemas.microsoft.com/office/powerpoint/2010/main" val="19382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uiExpand="1" build="p" bldLvl="2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7D99E08-73EC-C410-4173-442717335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Data-</a:t>
            </a:r>
            <a:r>
              <a:rPr lang="fi-FI" dirty="0" err="1"/>
              <a:t>collecting</a:t>
            </a:r>
            <a:r>
              <a:rPr lang="fi-FI" dirty="0"/>
              <a:t> </a:t>
            </a:r>
            <a:r>
              <a:rPr lang="fi-FI" dirty="0" err="1"/>
              <a:t>methods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56C4419-8AD7-D83B-C1CD-974248F182F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noProof="0" dirty="0"/>
          </a:p>
          <a:p>
            <a:endParaRPr lang="en-GB" noProof="0" dirty="0"/>
          </a:p>
          <a:p>
            <a:r>
              <a:rPr lang="en-GB" noProof="0" dirty="0"/>
              <a:t>Interview</a:t>
            </a:r>
          </a:p>
          <a:p>
            <a:pPr lvl="1"/>
            <a:r>
              <a:rPr lang="en-GB" noProof="0" dirty="0"/>
              <a:t>Structured</a:t>
            </a:r>
          </a:p>
          <a:p>
            <a:pPr lvl="1"/>
            <a:r>
              <a:rPr lang="en-GB" noProof="0" dirty="0"/>
              <a:t>Semi-structured</a:t>
            </a:r>
          </a:p>
          <a:p>
            <a:pPr lvl="1"/>
            <a:r>
              <a:rPr lang="en-GB" noProof="0" dirty="0"/>
              <a:t>Narrative</a:t>
            </a:r>
          </a:p>
          <a:p>
            <a:pPr lvl="1"/>
            <a:r>
              <a:rPr lang="en-GB" noProof="0" dirty="0"/>
              <a:t>Focus group</a:t>
            </a:r>
          </a:p>
          <a:p>
            <a:pPr marL="0" indent="0">
              <a:buNone/>
            </a:pPr>
            <a:endParaRPr lang="en-GB" noProof="0" dirty="0"/>
          </a:p>
        </p:txBody>
      </p:sp>
      <p:pic>
        <p:nvPicPr>
          <p:cNvPr id="6" name="Sisällön paikkamerkki 5" descr="Kuva, joka sisältää kohteen huonekalu, tuoli, clipart, kuvitus&#10;&#10;Tekoälyllä luotu sisältö voi olla virheellistä.">
            <a:extLst>
              <a:ext uri="{FF2B5EF4-FFF2-40B4-BE49-F238E27FC236}">
                <a16:creationId xmlns:a16="http://schemas.microsoft.com/office/drawing/2014/main" id="{921851CF-290E-8111-0724-A31606FF116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69230" y="1843882"/>
            <a:ext cx="4038598" cy="4038598"/>
          </a:xfrm>
        </p:spPr>
      </p:pic>
    </p:spTree>
    <p:extLst>
      <p:ext uri="{BB962C8B-B14F-4D97-AF65-F5344CB8AC3E}">
        <p14:creationId xmlns:p14="http://schemas.microsoft.com/office/powerpoint/2010/main" val="315666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0116D2A-7E75-388D-CC26-ED9CF4AEA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Data-</a:t>
            </a:r>
            <a:r>
              <a:rPr lang="fi-FI" dirty="0" err="1"/>
              <a:t>collecting</a:t>
            </a:r>
            <a:r>
              <a:rPr lang="fi-FI" dirty="0"/>
              <a:t> </a:t>
            </a:r>
            <a:r>
              <a:rPr lang="fi-FI" dirty="0" err="1"/>
              <a:t>methods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AC5811-93CC-A5E0-1F59-D455410940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noProof="0" dirty="0"/>
          </a:p>
          <a:p>
            <a:endParaRPr lang="en-GB" noProof="0" dirty="0"/>
          </a:p>
          <a:p>
            <a:r>
              <a:rPr lang="en-GB" noProof="0" dirty="0"/>
              <a:t>Survey / questionnaire</a:t>
            </a:r>
          </a:p>
          <a:p>
            <a:pPr lvl="1"/>
            <a:r>
              <a:rPr lang="en-GB" noProof="0" dirty="0"/>
              <a:t>Standardised set of questions</a:t>
            </a:r>
          </a:p>
          <a:p>
            <a:pPr lvl="1"/>
            <a:r>
              <a:rPr lang="en-GB" noProof="0" dirty="0"/>
              <a:t>Fixed scales / narrative responses</a:t>
            </a:r>
          </a:p>
        </p:txBody>
      </p:sp>
      <p:pic>
        <p:nvPicPr>
          <p:cNvPr id="6" name="Sisällön paikkamerkki 5" descr="Kuva, joka sisältää kohteen vaate, teksti, henkilö, muotoilu&#10;&#10;Tekoälyllä luotu sisältö voi olla virheellistä.">
            <a:extLst>
              <a:ext uri="{FF2B5EF4-FFF2-40B4-BE49-F238E27FC236}">
                <a16:creationId xmlns:a16="http://schemas.microsoft.com/office/drawing/2014/main" id="{EE158BF8-9D0E-11A3-5D91-65E71549CF0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23657" y="2607273"/>
            <a:ext cx="4649225" cy="2389270"/>
          </a:xfrm>
        </p:spPr>
      </p:pic>
    </p:spTree>
    <p:extLst>
      <p:ext uri="{BB962C8B-B14F-4D97-AF65-F5344CB8AC3E}">
        <p14:creationId xmlns:p14="http://schemas.microsoft.com/office/powerpoint/2010/main" val="2926541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460F531-BA03-FDF7-49DB-862D55F14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Data-</a:t>
            </a:r>
            <a:r>
              <a:rPr lang="fi-FI" dirty="0" err="1"/>
              <a:t>collecting</a:t>
            </a:r>
            <a:r>
              <a:rPr lang="fi-FI" dirty="0"/>
              <a:t> </a:t>
            </a:r>
            <a:r>
              <a:rPr lang="fi-FI" dirty="0" err="1"/>
              <a:t>methods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B357B5E-2FD9-D10D-30E8-FAA4DAA85F1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noProof="0" dirty="0"/>
          </a:p>
          <a:p>
            <a:endParaRPr lang="en-GB" noProof="0" dirty="0"/>
          </a:p>
          <a:p>
            <a:r>
              <a:rPr lang="en-GB" noProof="0" dirty="0"/>
              <a:t>Observation</a:t>
            </a:r>
          </a:p>
          <a:p>
            <a:pPr lvl="1"/>
            <a:r>
              <a:rPr lang="en-GB" noProof="0" dirty="0"/>
              <a:t>Naturalistic / controlled</a:t>
            </a:r>
          </a:p>
          <a:p>
            <a:pPr lvl="1"/>
            <a:r>
              <a:rPr lang="en-GB" noProof="0" dirty="0"/>
              <a:t>Overt / covert</a:t>
            </a:r>
          </a:p>
          <a:p>
            <a:pPr lvl="1"/>
            <a:r>
              <a:rPr lang="en-GB" noProof="0" dirty="0"/>
              <a:t>Participant / </a:t>
            </a:r>
            <a:br>
              <a:rPr lang="en-GB" noProof="0" dirty="0"/>
            </a:br>
            <a:r>
              <a:rPr lang="en-GB" noProof="0" dirty="0"/>
              <a:t>non-participant</a:t>
            </a:r>
          </a:p>
        </p:txBody>
      </p:sp>
      <p:pic>
        <p:nvPicPr>
          <p:cNvPr id="6" name="Sisällön paikkamerkki 5" descr="Kuva, joka sisältää kohteen Lapsitaide, Värikkyys, taide&#10;&#10;Tekoälyllä luotu sisältö voi olla virheellistä.">
            <a:extLst>
              <a:ext uri="{FF2B5EF4-FFF2-40B4-BE49-F238E27FC236}">
                <a16:creationId xmlns:a16="http://schemas.microsoft.com/office/drawing/2014/main" id="{ED53CEFD-AE47-56ED-4272-B8AF7AF03D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5274"/>
          <a:stretch>
            <a:fillRect/>
          </a:stretch>
        </p:blipFill>
        <p:spPr>
          <a:xfrm>
            <a:off x="4571999" y="2230323"/>
            <a:ext cx="4301729" cy="3027477"/>
          </a:xfrm>
        </p:spPr>
      </p:pic>
    </p:spTree>
    <p:extLst>
      <p:ext uri="{BB962C8B-B14F-4D97-AF65-F5344CB8AC3E}">
        <p14:creationId xmlns:p14="http://schemas.microsoft.com/office/powerpoint/2010/main" val="20670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Give examples of </a:t>
            </a:r>
            <a:r>
              <a:rPr lang="en-GB" i="1" dirty="0"/>
              <a:t>scientific theories</a:t>
            </a:r>
          </a:p>
          <a:p>
            <a:r>
              <a:rPr lang="en-GB" dirty="0"/>
              <a:t>What is meant by </a:t>
            </a:r>
            <a:r>
              <a:rPr lang="en-GB" i="1" dirty="0"/>
              <a:t>scientific theory</a:t>
            </a:r>
            <a:r>
              <a:rPr lang="en-GB" dirty="0"/>
              <a:t>?</a:t>
            </a:r>
          </a:p>
          <a:p>
            <a:r>
              <a:rPr lang="en-GB" i="1" dirty="0"/>
              <a:t>Don’t use any assistive devices!</a:t>
            </a:r>
          </a:p>
        </p:txBody>
      </p:sp>
      <p:pic>
        <p:nvPicPr>
          <p:cNvPr id="5" name="Sisällön paikkamerkki 4" descr="1448928208616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034" b="-6034"/>
          <a:stretch>
            <a:fillRect/>
          </a:stretch>
        </p:blipFill>
        <p:spPr>
          <a:xfrm>
            <a:off x="4762500" y="1417638"/>
            <a:ext cx="3810000" cy="4269791"/>
          </a:xfrm>
        </p:spPr>
      </p:pic>
    </p:spTree>
    <p:extLst>
      <p:ext uri="{BB962C8B-B14F-4D97-AF65-F5344CB8AC3E}">
        <p14:creationId xmlns:p14="http://schemas.microsoft.com/office/powerpoint/2010/main" val="171423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How participants </a:t>
            </a:r>
            <a:br>
              <a:rPr lang="en-GB" dirty="0"/>
            </a:br>
            <a:r>
              <a:rPr lang="en-GB" dirty="0"/>
              <a:t>should be treated in psychological research?</a:t>
            </a:r>
          </a:p>
          <a:p>
            <a:pPr lvl="1"/>
            <a:r>
              <a:rPr lang="en-GB" dirty="0"/>
              <a:t>Compile a list of ethical guidelines for treating participants</a:t>
            </a:r>
          </a:p>
          <a:p>
            <a:r>
              <a:rPr lang="en-GB" dirty="0"/>
              <a:t>Skim pages 37–40</a:t>
            </a:r>
          </a:p>
          <a:p>
            <a:pPr lvl="1"/>
            <a:r>
              <a:rPr lang="en-GB" dirty="0"/>
              <a:t>How similar were your thoughts compared to the course book?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214" y="1756845"/>
            <a:ext cx="3463962" cy="4066390"/>
          </a:xfrm>
        </p:spPr>
      </p:pic>
    </p:spTree>
    <p:extLst>
      <p:ext uri="{BB962C8B-B14F-4D97-AF65-F5344CB8AC3E}">
        <p14:creationId xmlns:p14="http://schemas.microsoft.com/office/powerpoint/2010/main" val="208339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How should test animals be treated in psychological research?</a:t>
            </a:r>
          </a:p>
          <a:p>
            <a:endParaRPr lang="en-GB" dirty="0"/>
          </a:p>
          <a:p>
            <a:r>
              <a:rPr lang="en-GB" dirty="0"/>
              <a:t>What kind of arguments </a:t>
            </a:r>
            <a:r>
              <a:rPr lang="en-GB"/>
              <a:t>can we have </a:t>
            </a:r>
            <a:r>
              <a:rPr lang="en-GB" dirty="0"/>
              <a:t>for and against the use of test animals in psychology?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2334948"/>
            <a:ext cx="4191000" cy="2949222"/>
          </a:xfrm>
        </p:spPr>
      </p:pic>
    </p:spTree>
    <p:extLst>
      <p:ext uri="{BB962C8B-B14F-4D97-AF65-F5344CB8AC3E}">
        <p14:creationId xmlns:p14="http://schemas.microsoft.com/office/powerpoint/2010/main" val="156517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Picture </a:t>
            </a:r>
            <a:r>
              <a:rPr lang="fi-FI" err="1"/>
              <a:t>sources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fi-FI" dirty="0" err="1"/>
              <a:t>Mind</a:t>
            </a:r>
            <a:r>
              <a:rPr lang="fi-FI" dirty="0"/>
              <a:t> </a:t>
            </a:r>
            <a:r>
              <a:rPr lang="fi-FI" dirty="0" err="1"/>
              <a:t>map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www.fillthefunnel.com</a:t>
            </a:r>
            <a:r>
              <a:rPr lang="fi-FI" dirty="0"/>
              <a:t>/</a:t>
            </a:r>
            <a:r>
              <a:rPr lang="fi-FI" dirty="0" err="1"/>
              <a:t>mind</a:t>
            </a:r>
            <a:r>
              <a:rPr lang="fi-FI" dirty="0"/>
              <a:t>-</a:t>
            </a:r>
            <a:r>
              <a:rPr lang="fi-FI" dirty="0" err="1"/>
              <a:t>mapping</a:t>
            </a:r>
            <a:r>
              <a:rPr lang="fi-FI" dirty="0"/>
              <a:t>-</a:t>
            </a:r>
            <a:r>
              <a:rPr lang="fi-FI" dirty="0" err="1"/>
              <a:t>the</a:t>
            </a:r>
            <a:r>
              <a:rPr lang="fi-FI" dirty="0"/>
              <a:t>-</a:t>
            </a:r>
            <a:r>
              <a:rPr lang="fi-FI" dirty="0" err="1"/>
              <a:t>foundation</a:t>
            </a:r>
            <a:r>
              <a:rPr lang="fi-FI" dirty="0"/>
              <a:t>-to-</a:t>
            </a:r>
            <a:r>
              <a:rPr lang="fi-FI" dirty="0" err="1"/>
              <a:t>breakout</a:t>
            </a:r>
            <a:r>
              <a:rPr lang="fi-FI" dirty="0"/>
              <a:t>-</a:t>
            </a:r>
            <a:r>
              <a:rPr lang="fi-FI" dirty="0" err="1"/>
              <a:t>thinking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25th of </a:t>
            </a:r>
            <a:r>
              <a:rPr lang="fi-FI" dirty="0" err="1"/>
              <a:t>September</a:t>
            </a:r>
            <a:r>
              <a:rPr lang="fi-FI" dirty="0"/>
              <a:t> 2017.</a:t>
            </a:r>
          </a:p>
          <a:p>
            <a:r>
              <a:rPr lang="fi-FI" dirty="0"/>
              <a:t>Open </a:t>
            </a:r>
            <a:r>
              <a:rPr lang="fi-FI" dirty="0" err="1"/>
              <a:t>mind</a:t>
            </a:r>
            <a:r>
              <a:rPr lang="fi-FI" dirty="0"/>
              <a:t> &lt;http://</a:t>
            </a:r>
            <a:r>
              <a:rPr lang="fi-FI" dirty="0" err="1"/>
              <a:t>cbtcentre.com.au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25th of </a:t>
            </a:r>
            <a:r>
              <a:rPr lang="fi-FI" dirty="0" err="1"/>
              <a:t>September</a:t>
            </a:r>
            <a:r>
              <a:rPr lang="fi-FI" dirty="0"/>
              <a:t> 2017.</a:t>
            </a:r>
          </a:p>
          <a:p>
            <a:r>
              <a:rPr lang="fi-FI" dirty="0"/>
              <a:t>Science &lt;http://</a:t>
            </a:r>
            <a:r>
              <a:rPr lang="fi-FI" dirty="0" err="1"/>
              <a:t>www.brstf.org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11th of October 2015.</a:t>
            </a:r>
          </a:p>
          <a:p>
            <a:r>
              <a:rPr lang="fi-FI" dirty="0" err="1"/>
              <a:t>Sherloc</a:t>
            </a:r>
            <a:r>
              <a:rPr lang="fi-FI" dirty="0"/>
              <a:t> Holmes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rubyskyepi.com</a:t>
            </a:r>
            <a:r>
              <a:rPr lang="fi-FI" dirty="0"/>
              <a:t>/</a:t>
            </a:r>
            <a:r>
              <a:rPr lang="fi-FI" dirty="0" err="1"/>
              <a:t>features</a:t>
            </a:r>
            <a:r>
              <a:rPr lang="fi-FI" dirty="0"/>
              <a:t>/</a:t>
            </a:r>
            <a:r>
              <a:rPr lang="fi-FI" dirty="0" err="1"/>
              <a:t>be</a:t>
            </a:r>
            <a:r>
              <a:rPr lang="fi-FI" dirty="0"/>
              <a:t>-a-</a:t>
            </a:r>
            <a:r>
              <a:rPr lang="fi-FI" dirty="0" err="1"/>
              <a:t>detective</a:t>
            </a:r>
            <a:r>
              <a:rPr lang="fi-FI" dirty="0"/>
              <a:t>/</a:t>
            </a:r>
            <a:r>
              <a:rPr lang="fi-FI" dirty="0" err="1"/>
              <a:t>pi-observation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8th of </a:t>
            </a:r>
            <a:r>
              <a:rPr lang="fi-FI" dirty="0" err="1"/>
              <a:t>May</a:t>
            </a:r>
            <a:r>
              <a:rPr lang="fi-FI" dirty="0"/>
              <a:t> 2018.</a:t>
            </a:r>
          </a:p>
          <a:p>
            <a:r>
              <a:rPr lang="fi-FI" dirty="0"/>
              <a:t>Group </a:t>
            </a:r>
            <a:r>
              <a:rPr lang="fi-FI" dirty="0" err="1"/>
              <a:t>under</a:t>
            </a:r>
            <a:r>
              <a:rPr lang="fi-FI" dirty="0"/>
              <a:t> </a:t>
            </a:r>
            <a:r>
              <a:rPr lang="fi-FI" dirty="0" err="1"/>
              <a:t>observations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www.freepik.com</a:t>
            </a:r>
            <a:r>
              <a:rPr lang="fi-FI" dirty="0"/>
              <a:t>/</a:t>
            </a:r>
            <a:r>
              <a:rPr lang="fi-FI" dirty="0" err="1"/>
              <a:t>free-vector</a:t>
            </a:r>
            <a:r>
              <a:rPr lang="fi-FI" dirty="0"/>
              <a:t>/qa-tester-developmental-kit-analyzing-binary-code-close-inspection-coding-checking-open-script-website-administration-reaffirming-quality-vector-isolated-concept-metaphor-illustration_11668619.htm#query=</a:t>
            </a:r>
            <a:r>
              <a:rPr lang="fi-FI" dirty="0" err="1"/>
              <a:t>observation&amp;position</a:t>
            </a:r>
            <a:r>
              <a:rPr lang="fi-FI" dirty="0"/>
              <a:t>=21&amp;from_view=</a:t>
            </a:r>
            <a:r>
              <a:rPr lang="fi-FI" dirty="0" err="1"/>
              <a:t>search&amp;track</a:t>
            </a:r>
            <a:r>
              <a:rPr lang="fi-FI" dirty="0"/>
              <a:t>=</a:t>
            </a:r>
            <a:r>
              <a:rPr lang="fi-FI" dirty="0" err="1"/>
              <a:t>sph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8th of </a:t>
            </a:r>
            <a:r>
              <a:rPr lang="fi-FI" dirty="0" err="1"/>
              <a:t>May</a:t>
            </a:r>
            <a:r>
              <a:rPr lang="fi-FI" dirty="0"/>
              <a:t> 2018.</a:t>
            </a:r>
          </a:p>
          <a:p>
            <a:r>
              <a:rPr lang="fi-FI" dirty="0" err="1"/>
              <a:t>Kid</a:t>
            </a:r>
            <a:r>
              <a:rPr lang="fi-FI" dirty="0"/>
              <a:t> </a:t>
            </a:r>
            <a:r>
              <a:rPr lang="fi-FI" dirty="0" err="1"/>
              <a:t>reading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www.freepik.com</a:t>
            </a:r>
            <a:r>
              <a:rPr lang="fi-FI" dirty="0"/>
              <a:t>/</a:t>
            </a:r>
            <a:r>
              <a:rPr lang="fi-FI" dirty="0" err="1"/>
              <a:t>premium-vector</a:t>
            </a:r>
            <a:r>
              <a:rPr lang="fi-FI" dirty="0"/>
              <a:t>/cute-kid-reading-book-children-day-illustration-sticker-kid-sitting-ground-read_44955609.htm&gt; </a:t>
            </a:r>
            <a:r>
              <a:rPr lang="fi-FI" dirty="0" err="1"/>
              <a:t>Accessed</a:t>
            </a:r>
            <a:r>
              <a:rPr lang="fi-FI" dirty="0"/>
              <a:t> 10th of August 2023.</a:t>
            </a:r>
          </a:p>
          <a:p>
            <a:r>
              <a:rPr lang="fi-FI" dirty="0" err="1"/>
              <a:t>Astrology</a:t>
            </a:r>
            <a:r>
              <a:rPr lang="fi-FI" dirty="0"/>
              <a:t> &lt;http://</a:t>
            </a:r>
            <a:r>
              <a:rPr lang="fi-FI" dirty="0" err="1"/>
              <a:t>netchanting.com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25th of </a:t>
            </a:r>
            <a:r>
              <a:rPr lang="fi-FI" dirty="0" err="1"/>
              <a:t>September</a:t>
            </a:r>
            <a:r>
              <a:rPr lang="fi-FI" dirty="0"/>
              <a:t> 2017.</a:t>
            </a:r>
          </a:p>
          <a:p>
            <a:r>
              <a:rPr lang="fi-FI" dirty="0" err="1"/>
              <a:t>Research</a:t>
            </a:r>
            <a:r>
              <a:rPr lang="fi-FI" dirty="0"/>
              <a:t> &lt;http://</a:t>
            </a:r>
            <a:r>
              <a:rPr lang="fi-FI" dirty="0" err="1"/>
              <a:t>research.southwales.ac.uk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25th of </a:t>
            </a:r>
            <a:r>
              <a:rPr lang="fi-FI" dirty="0" err="1"/>
              <a:t>September</a:t>
            </a:r>
            <a:r>
              <a:rPr lang="fi-FI" dirty="0"/>
              <a:t> 2017.</a:t>
            </a:r>
          </a:p>
          <a:p>
            <a:r>
              <a:rPr lang="fi-FI" dirty="0"/>
              <a:t>X and Y &lt;http://</a:t>
            </a:r>
            <a:r>
              <a:rPr lang="fi-FI" dirty="0" err="1"/>
              <a:t>ieet.org</a:t>
            </a:r>
            <a:r>
              <a:rPr lang="fi-FI" dirty="0"/>
              <a:t>/</a:t>
            </a:r>
            <a:r>
              <a:rPr lang="fi-FI" dirty="0" err="1"/>
              <a:t>index.php</a:t>
            </a:r>
            <a:r>
              <a:rPr lang="fi-FI" dirty="0"/>
              <a:t>/IEET/</a:t>
            </a:r>
            <a:r>
              <a:rPr lang="fi-FI" dirty="0" err="1"/>
              <a:t>more</a:t>
            </a:r>
            <a:r>
              <a:rPr lang="fi-FI" dirty="0"/>
              <a:t>/goertzel20100207&gt; </a:t>
            </a:r>
            <a:r>
              <a:rPr lang="fi-FI" dirty="0" err="1"/>
              <a:t>Accessed</a:t>
            </a:r>
            <a:r>
              <a:rPr lang="fi-FI" dirty="0"/>
              <a:t> 11th of October 2015.</a:t>
            </a:r>
          </a:p>
          <a:p>
            <a:r>
              <a:rPr lang="fi-FI" dirty="0" err="1"/>
              <a:t>Heart</a:t>
            </a:r>
            <a:r>
              <a:rPr lang="fi-FI" dirty="0"/>
              <a:t> </a:t>
            </a:r>
            <a:r>
              <a:rPr lang="fi-FI" dirty="0" err="1"/>
              <a:t>tree</a:t>
            </a:r>
            <a:r>
              <a:rPr lang="fi-FI" dirty="0"/>
              <a:t> &lt;http://</a:t>
            </a:r>
            <a:r>
              <a:rPr lang="fi-FI" dirty="0" err="1"/>
              <a:t>www.loveimagesdownload.com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11th of October 2015.</a:t>
            </a:r>
          </a:p>
          <a:p>
            <a:r>
              <a:rPr lang="fi-FI" dirty="0" err="1"/>
              <a:t>Placebo-effect</a:t>
            </a:r>
            <a:r>
              <a:rPr lang="fi-FI" dirty="0"/>
              <a:t> &lt;http://</a:t>
            </a:r>
            <a:r>
              <a:rPr lang="fi-FI" dirty="0" err="1"/>
              <a:t>www.theemotionmachine.com</a:t>
            </a:r>
            <a:r>
              <a:rPr lang="fi-FI" dirty="0"/>
              <a:t>/</a:t>
            </a:r>
            <a:r>
              <a:rPr lang="fi-FI" dirty="0" err="1"/>
              <a:t>how</a:t>
            </a:r>
            <a:r>
              <a:rPr lang="fi-FI" dirty="0"/>
              <a:t>-to-</a:t>
            </a:r>
            <a:r>
              <a:rPr lang="fi-FI" dirty="0" err="1"/>
              <a:t>create</a:t>
            </a:r>
            <a:r>
              <a:rPr lang="fi-FI" dirty="0"/>
              <a:t>-</a:t>
            </a:r>
            <a:r>
              <a:rPr lang="fi-FI" dirty="0" err="1"/>
              <a:t>your-own-placebo-pills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11th of October 2015.</a:t>
            </a:r>
          </a:p>
          <a:p>
            <a:r>
              <a:rPr lang="fi-FI" dirty="0" err="1"/>
              <a:t>Double</a:t>
            </a:r>
            <a:r>
              <a:rPr lang="fi-FI" dirty="0"/>
              <a:t> </a:t>
            </a:r>
            <a:r>
              <a:rPr lang="fi-FI" dirty="0" err="1"/>
              <a:t>blind</a:t>
            </a:r>
            <a:r>
              <a:rPr lang="fi-FI" dirty="0"/>
              <a:t> </a:t>
            </a:r>
            <a:r>
              <a:rPr lang="fi-FI" dirty="0" err="1"/>
              <a:t>test</a:t>
            </a:r>
            <a:r>
              <a:rPr lang="fi-FI" dirty="0"/>
              <a:t> 1 &lt;http://</a:t>
            </a:r>
            <a:r>
              <a:rPr lang="fi-FI" dirty="0" err="1"/>
              <a:t>www.chrisasbury.com</a:t>
            </a:r>
            <a:r>
              <a:rPr lang="fi-FI" dirty="0"/>
              <a:t>/?p=373&gt; </a:t>
            </a:r>
            <a:r>
              <a:rPr lang="fi-FI" dirty="0" err="1"/>
              <a:t>Accessed</a:t>
            </a:r>
            <a:r>
              <a:rPr lang="fi-FI" dirty="0"/>
              <a:t> 11th of October 2015.</a:t>
            </a:r>
          </a:p>
          <a:p>
            <a:r>
              <a:rPr lang="fi-FI" dirty="0" err="1"/>
              <a:t>Double</a:t>
            </a:r>
            <a:r>
              <a:rPr lang="fi-FI" dirty="0"/>
              <a:t> </a:t>
            </a:r>
            <a:r>
              <a:rPr lang="fi-FI" dirty="0" err="1"/>
              <a:t>blind</a:t>
            </a:r>
            <a:r>
              <a:rPr lang="fi-FI" dirty="0"/>
              <a:t> </a:t>
            </a:r>
            <a:r>
              <a:rPr lang="fi-FI" dirty="0" err="1"/>
              <a:t>test</a:t>
            </a:r>
            <a:r>
              <a:rPr lang="fi-FI" dirty="0"/>
              <a:t> 2 &lt;http://</a:t>
            </a:r>
            <a:r>
              <a:rPr lang="fi-FI" dirty="0" err="1"/>
              <a:t>www.tychosnose.com</a:t>
            </a:r>
            <a:r>
              <a:rPr lang="fi-FI" dirty="0"/>
              <a:t>/</a:t>
            </a:r>
            <a:r>
              <a:rPr lang="fi-FI" dirty="0" err="1"/>
              <a:t>natures-newest-secrets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11th of October 2015.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0175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Picture </a:t>
            </a:r>
            <a:r>
              <a:rPr lang="fi-FI" dirty="0" err="1"/>
              <a:t>sources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i-FI" dirty="0" err="1"/>
              <a:t>Correlation</a:t>
            </a:r>
            <a:r>
              <a:rPr lang="fi-FI" dirty="0"/>
              <a:t> 1 &lt;http://</a:t>
            </a:r>
            <a:r>
              <a:rPr lang="fi-FI" dirty="0" err="1"/>
              <a:t>math.tutorvista.com</a:t>
            </a:r>
            <a:r>
              <a:rPr lang="fi-FI" dirty="0"/>
              <a:t>/</a:t>
            </a:r>
            <a:r>
              <a:rPr lang="fi-FI" dirty="0" err="1"/>
              <a:t>statistics</a:t>
            </a:r>
            <a:r>
              <a:rPr lang="fi-FI" dirty="0"/>
              <a:t>/</a:t>
            </a:r>
            <a:r>
              <a:rPr lang="fi-FI" dirty="0" err="1"/>
              <a:t>correlation</a:t>
            </a:r>
            <a:r>
              <a:rPr lang="fi-FI" dirty="0"/>
              <a:t>-and-</a:t>
            </a:r>
            <a:r>
              <a:rPr lang="fi-FI" dirty="0" err="1"/>
              <a:t>regression.html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16th of August 2015</a:t>
            </a:r>
          </a:p>
          <a:p>
            <a:r>
              <a:rPr lang="fi-FI" dirty="0" err="1"/>
              <a:t>Correlation</a:t>
            </a:r>
            <a:r>
              <a:rPr lang="fi-FI" dirty="0"/>
              <a:t> 2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machinelearningmastery.com</a:t>
            </a:r>
            <a:r>
              <a:rPr lang="fi-FI" dirty="0"/>
              <a:t>/how-to-use-correlation-to-understand-the-relationship-between-variables/&gt; </a:t>
            </a:r>
            <a:r>
              <a:rPr lang="fi-FI" dirty="0" err="1"/>
              <a:t>Accessed</a:t>
            </a:r>
            <a:r>
              <a:rPr lang="fi-FI" dirty="0"/>
              <a:t> 25th of August 2020</a:t>
            </a:r>
          </a:p>
          <a:p>
            <a:r>
              <a:rPr lang="fi-FI" dirty="0"/>
              <a:t>Group of </a:t>
            </a:r>
            <a:r>
              <a:rPr lang="fi-FI" dirty="0" err="1"/>
              <a:t>people</a:t>
            </a:r>
            <a:r>
              <a:rPr lang="fi-FI" dirty="0"/>
              <a:t> 1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www.cedars-sinai.edu</a:t>
            </a:r>
            <a:r>
              <a:rPr lang="fi-FI" dirty="0"/>
              <a:t>/</a:t>
            </a:r>
            <a:r>
              <a:rPr lang="fi-FI" dirty="0" err="1"/>
              <a:t>Patients</a:t>
            </a:r>
            <a:r>
              <a:rPr lang="fi-FI" dirty="0"/>
              <a:t>/</a:t>
            </a:r>
            <a:r>
              <a:rPr lang="fi-FI" dirty="0" err="1"/>
              <a:t>Programs</a:t>
            </a:r>
            <a:r>
              <a:rPr lang="fi-FI" dirty="0"/>
              <a:t>-and-Services/</a:t>
            </a:r>
            <a:r>
              <a:rPr lang="fi-FI" dirty="0" err="1"/>
              <a:t>Neurology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16th of August 2015</a:t>
            </a:r>
          </a:p>
          <a:p>
            <a:r>
              <a:rPr lang="fi-FI" dirty="0" err="1"/>
              <a:t>Sample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www.simplypsychology.org</a:t>
            </a:r>
            <a:r>
              <a:rPr lang="fi-FI" dirty="0"/>
              <a:t>/</a:t>
            </a:r>
            <a:r>
              <a:rPr lang="fi-FI" dirty="0" err="1"/>
              <a:t>sampling.html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25th of August 2020.</a:t>
            </a:r>
          </a:p>
          <a:p>
            <a:r>
              <a:rPr lang="fi-FI" dirty="0" err="1"/>
              <a:t>Phineas</a:t>
            </a:r>
            <a:r>
              <a:rPr lang="fi-FI" dirty="0"/>
              <a:t> </a:t>
            </a:r>
            <a:r>
              <a:rPr lang="fi-FI" dirty="0" err="1"/>
              <a:t>Gage</a:t>
            </a:r>
            <a:r>
              <a:rPr lang="fi-FI" dirty="0"/>
              <a:t> &lt;http://</a:t>
            </a:r>
            <a:r>
              <a:rPr lang="fi-FI" dirty="0" err="1"/>
              <a:t>onlinestorybank.com</a:t>
            </a:r>
            <a:r>
              <a:rPr lang="fi-FI" dirty="0"/>
              <a:t>/2014/03/</a:t>
            </a:r>
            <a:r>
              <a:rPr lang="fi-FI" dirty="0" err="1"/>
              <a:t>the</a:t>
            </a:r>
            <a:r>
              <a:rPr lang="fi-FI" dirty="0"/>
              <a:t>-</a:t>
            </a:r>
            <a:r>
              <a:rPr lang="fi-FI" dirty="0" err="1"/>
              <a:t>strange</a:t>
            </a:r>
            <a:r>
              <a:rPr lang="fi-FI" dirty="0"/>
              <a:t>-case-of-</a:t>
            </a:r>
            <a:r>
              <a:rPr lang="fi-FI" dirty="0" err="1"/>
              <a:t>mr</a:t>
            </a:r>
            <a:r>
              <a:rPr lang="fi-FI" dirty="0"/>
              <a:t>-</a:t>
            </a:r>
            <a:r>
              <a:rPr lang="fi-FI" dirty="0" err="1"/>
              <a:t>phineas-gage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17th of August 2017</a:t>
            </a:r>
          </a:p>
          <a:p>
            <a:r>
              <a:rPr lang="fi-FI" dirty="0"/>
              <a:t>People in </a:t>
            </a:r>
            <a:r>
              <a:rPr lang="fi-FI" dirty="0" err="1"/>
              <a:t>train</a:t>
            </a:r>
            <a:r>
              <a:rPr lang="fi-FI" dirty="0"/>
              <a:t> &lt;http://</a:t>
            </a:r>
            <a:r>
              <a:rPr lang="fi-FI" dirty="0" err="1"/>
              <a:t>www.slate.com</a:t>
            </a:r>
            <a:r>
              <a:rPr lang="fi-FI" dirty="0"/>
              <a:t>/</a:t>
            </a:r>
            <a:r>
              <a:rPr lang="fi-FI" dirty="0" err="1"/>
              <a:t>articles</a:t>
            </a:r>
            <a:r>
              <a:rPr lang="fi-FI" dirty="0"/>
              <a:t>/life/transport/2009/11/</a:t>
            </a:r>
            <a:r>
              <a:rPr lang="fi-FI" dirty="0" err="1"/>
              <a:t>underground_psychology.html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18th of August</a:t>
            </a:r>
          </a:p>
          <a:p>
            <a:r>
              <a:rPr lang="fi-FI" dirty="0" err="1"/>
              <a:t>Interview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blogs.oregonstate.edu</a:t>
            </a:r>
            <a:r>
              <a:rPr lang="fi-FI" dirty="0"/>
              <a:t>/</a:t>
            </a:r>
            <a:r>
              <a:rPr lang="fi-FI" dirty="0" err="1"/>
              <a:t>whatsinaninterview</a:t>
            </a:r>
            <a:r>
              <a:rPr lang="fi-FI" dirty="0"/>
              <a:t>/2024/10/31/</a:t>
            </a:r>
            <a:r>
              <a:rPr lang="fi-FI" dirty="0" err="1"/>
              <a:t>hello-world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13th of August 2025 </a:t>
            </a:r>
          </a:p>
          <a:p>
            <a:r>
              <a:rPr lang="fi-FI" dirty="0" err="1"/>
              <a:t>Survey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yourcx.io</a:t>
            </a:r>
            <a:r>
              <a:rPr lang="fi-FI" dirty="0"/>
              <a:t>/en/</a:t>
            </a:r>
            <a:r>
              <a:rPr lang="fi-FI" dirty="0" err="1"/>
              <a:t>blog</a:t>
            </a:r>
            <a:r>
              <a:rPr lang="fi-FI" dirty="0"/>
              <a:t>/2025/01/reasons-why-well-designed-survey-questions-matter-in-feedback-collection/&gt; </a:t>
            </a:r>
            <a:r>
              <a:rPr lang="fi-FI" dirty="0" err="1"/>
              <a:t>Accessed</a:t>
            </a:r>
            <a:r>
              <a:rPr lang="fi-FI" dirty="0"/>
              <a:t> 13th of August 2025 </a:t>
            </a:r>
          </a:p>
          <a:p>
            <a:r>
              <a:rPr lang="fi-FI" dirty="0" err="1"/>
              <a:t>Observation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westernsydney.pressbooks.pub</a:t>
            </a:r>
            <a:r>
              <a:rPr lang="fi-FI" dirty="0"/>
              <a:t>/</a:t>
            </a:r>
            <a:r>
              <a:rPr lang="fi-FI" dirty="0" err="1"/>
              <a:t>customerinsights</a:t>
            </a:r>
            <a:r>
              <a:rPr lang="fi-FI" dirty="0"/>
              <a:t>/</a:t>
            </a:r>
            <a:r>
              <a:rPr lang="fi-FI" dirty="0" err="1"/>
              <a:t>chapter</a:t>
            </a:r>
            <a:r>
              <a:rPr lang="fi-FI" dirty="0"/>
              <a:t>/chapter-8-observational-research/&gt; </a:t>
            </a:r>
            <a:r>
              <a:rPr lang="fi-FI" dirty="0" err="1"/>
              <a:t>Accessed</a:t>
            </a:r>
            <a:r>
              <a:rPr lang="fi-FI" dirty="0"/>
              <a:t> 13th of August 2025 </a:t>
            </a:r>
          </a:p>
          <a:p>
            <a:r>
              <a:rPr lang="fi-FI" dirty="0" err="1"/>
              <a:t>Participants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www.penserv.com</a:t>
            </a:r>
            <a:r>
              <a:rPr lang="fi-FI" dirty="0"/>
              <a:t>/</a:t>
            </a:r>
            <a:r>
              <a:rPr lang="fi-FI" dirty="0" err="1"/>
              <a:t>login</a:t>
            </a:r>
            <a:r>
              <a:rPr lang="fi-FI" dirty="0"/>
              <a:t>/&gt; </a:t>
            </a:r>
            <a:r>
              <a:rPr lang="fi-FI" dirty="0" err="1"/>
              <a:t>Accessed</a:t>
            </a:r>
            <a:r>
              <a:rPr lang="fi-FI" dirty="0"/>
              <a:t> 26th of </a:t>
            </a:r>
            <a:r>
              <a:rPr lang="fi-FI" dirty="0" err="1"/>
              <a:t>September</a:t>
            </a:r>
            <a:r>
              <a:rPr lang="fi-FI" dirty="0"/>
              <a:t> 2017.</a:t>
            </a:r>
          </a:p>
          <a:p>
            <a:r>
              <a:rPr lang="fi-FI" dirty="0" err="1"/>
              <a:t>Test</a:t>
            </a:r>
            <a:r>
              <a:rPr lang="fi-FI" dirty="0"/>
              <a:t> </a:t>
            </a:r>
            <a:r>
              <a:rPr lang="fi-FI" dirty="0" err="1"/>
              <a:t>animals</a:t>
            </a:r>
            <a:r>
              <a:rPr lang="fi-FI" dirty="0"/>
              <a:t> &lt;</a:t>
            </a:r>
            <a:r>
              <a:rPr lang="fi-FI" dirty="0" err="1"/>
              <a:t>https</a:t>
            </a:r>
            <a:r>
              <a:rPr lang="fi-FI" dirty="0"/>
              <a:t>://</a:t>
            </a:r>
            <a:r>
              <a:rPr lang="fi-FI" dirty="0" err="1"/>
              <a:t>www.crueltyfreeinternational.org</a:t>
            </a:r>
            <a:r>
              <a:rPr lang="fi-FI" dirty="0"/>
              <a:t>/</a:t>
            </a:r>
            <a:r>
              <a:rPr lang="fi-FI" dirty="0" err="1"/>
              <a:t>DrugTesting</a:t>
            </a:r>
            <a:r>
              <a:rPr lang="fi-FI" dirty="0"/>
              <a:t>&gt; </a:t>
            </a:r>
            <a:r>
              <a:rPr lang="fi-FI" dirty="0" err="1"/>
              <a:t>Accessed</a:t>
            </a:r>
            <a:r>
              <a:rPr lang="fi-FI" dirty="0"/>
              <a:t> 26th of </a:t>
            </a:r>
            <a:r>
              <a:rPr lang="fi-FI" dirty="0" err="1"/>
              <a:t>September</a:t>
            </a:r>
            <a:r>
              <a:rPr lang="fi-FI" dirty="0"/>
              <a:t> 2017.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6661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Scientific</a:t>
            </a:r>
            <a:r>
              <a:rPr lang="fi-FI" dirty="0"/>
              <a:t> </a:t>
            </a:r>
            <a:r>
              <a:rPr lang="fi-FI" dirty="0" err="1"/>
              <a:t>theory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i="1" dirty="0"/>
              <a:t>Systematic body of knowledge</a:t>
            </a:r>
          </a:p>
          <a:p>
            <a:r>
              <a:rPr lang="en-GB" i="1" dirty="0"/>
              <a:t>Explanation</a:t>
            </a:r>
            <a:r>
              <a:rPr lang="en-GB" dirty="0"/>
              <a:t> that explains observations and their relationships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  <a:p>
            <a:r>
              <a:rPr lang="en-GB" b="1" dirty="0"/>
              <a:t>Hypothesis</a:t>
            </a:r>
          </a:p>
          <a:p>
            <a:pPr lvl="1"/>
            <a:r>
              <a:rPr lang="en-GB" i="1" dirty="0"/>
              <a:t>Prediction</a:t>
            </a:r>
            <a:r>
              <a:rPr lang="en-GB" dirty="0"/>
              <a:t> that is derived from a theory</a:t>
            </a:r>
          </a:p>
          <a:p>
            <a:pPr lvl="1"/>
            <a:r>
              <a:rPr lang="en-GB" i="1" dirty="0"/>
              <a:t>Assumption</a:t>
            </a:r>
            <a:r>
              <a:rPr lang="en-GB" dirty="0"/>
              <a:t> that is being tested</a:t>
            </a:r>
          </a:p>
        </p:txBody>
      </p:sp>
    </p:spTree>
    <p:extLst>
      <p:ext uri="{BB962C8B-B14F-4D97-AF65-F5344CB8AC3E}">
        <p14:creationId xmlns:p14="http://schemas.microsoft.com/office/powerpoint/2010/main" val="177269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Give examples of </a:t>
            </a:r>
            <a:r>
              <a:rPr lang="en-GB" i="1" dirty="0"/>
              <a:t>empirical studies</a:t>
            </a:r>
          </a:p>
          <a:p>
            <a:r>
              <a:rPr lang="en-GB" dirty="0"/>
              <a:t>What is meant by </a:t>
            </a:r>
            <a:r>
              <a:rPr lang="en-GB" i="1" dirty="0"/>
              <a:t>empirical study</a:t>
            </a:r>
            <a:r>
              <a:rPr lang="en-GB" dirty="0"/>
              <a:t>?</a:t>
            </a:r>
          </a:p>
          <a:p>
            <a:r>
              <a:rPr lang="en-GB" i="1" dirty="0"/>
              <a:t>Don’t use any assistive devices!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4940D3C8-EF29-A740-8221-9063264B675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66872" y="1845567"/>
            <a:ext cx="3460426" cy="3326040"/>
          </a:xfrm>
        </p:spPr>
      </p:pic>
    </p:spTree>
    <p:extLst>
      <p:ext uri="{BB962C8B-B14F-4D97-AF65-F5344CB8AC3E}">
        <p14:creationId xmlns:p14="http://schemas.microsoft.com/office/powerpoint/2010/main" val="170439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47CD71-30F0-FC4B-94B4-A30723742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Empirical</a:t>
            </a:r>
            <a:r>
              <a:rPr lang="fi-FI" dirty="0"/>
              <a:t> </a:t>
            </a:r>
            <a:r>
              <a:rPr lang="fi-FI" dirty="0" err="1"/>
              <a:t>study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758DF86-A92A-F945-A687-63596AFB4B3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Activity that includes the </a:t>
            </a:r>
            <a:r>
              <a:rPr lang="en-GB" i="1" dirty="0"/>
              <a:t>systematic collection</a:t>
            </a:r>
            <a:r>
              <a:rPr lang="en-GB" dirty="0"/>
              <a:t> and </a:t>
            </a:r>
            <a:r>
              <a:rPr lang="en-GB" i="1" dirty="0"/>
              <a:t>analysis</a:t>
            </a:r>
            <a:r>
              <a:rPr lang="en-GB" dirty="0"/>
              <a:t> of </a:t>
            </a:r>
            <a:r>
              <a:rPr lang="en-GB" b="1" dirty="0"/>
              <a:t>empirical data</a:t>
            </a:r>
          </a:p>
          <a:p>
            <a:pPr lvl="1"/>
            <a:r>
              <a:rPr lang="en-GB" dirty="0"/>
              <a:t>Information that is</a:t>
            </a:r>
            <a:br>
              <a:rPr lang="en-GB" dirty="0"/>
            </a:br>
            <a:r>
              <a:rPr lang="en-GB" dirty="0"/>
              <a:t>based on </a:t>
            </a:r>
            <a:r>
              <a:rPr lang="en-GB" i="1" dirty="0"/>
              <a:t>observations</a:t>
            </a:r>
            <a:r>
              <a:rPr lang="en-GB" dirty="0"/>
              <a:t> or </a:t>
            </a:r>
            <a:r>
              <a:rPr lang="en-GB" i="1" dirty="0"/>
              <a:t>experience</a:t>
            </a:r>
          </a:p>
          <a:p>
            <a:endParaRPr lang="en-GB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C6863291-42BE-1B41-A657-877424627C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242905"/>
            <a:ext cx="4038600" cy="3240553"/>
          </a:xfrm>
        </p:spPr>
      </p:pic>
    </p:spTree>
    <p:extLst>
      <p:ext uri="{BB962C8B-B14F-4D97-AF65-F5344CB8AC3E}">
        <p14:creationId xmlns:p14="http://schemas.microsoft.com/office/powerpoint/2010/main" val="371749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97F6AF-EFC1-530C-9D46-0FFD90B35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0E42B6-342C-D2C1-2980-4988EBA5CD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Read the teacher’s extra material on psychological theories and empirical studies </a:t>
            </a:r>
            <a:r>
              <a:rPr lang="en-GB"/>
              <a:t>in psychology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6" name="Sisällön paikkamerkki 5" descr="Kuva, joka sisältää kohteen animaatio, piirros, clipart, Animoidut lastenohjelmat&#10;&#10;Kuvaus luotu automaattisesti">
            <a:extLst>
              <a:ext uri="{FF2B5EF4-FFF2-40B4-BE49-F238E27FC236}">
                <a16:creationId xmlns:a16="http://schemas.microsoft.com/office/drawing/2014/main" id="{AF3F52C8-54E9-7F88-7821-D586066B37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302278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TASK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What kind of </a:t>
            </a:r>
            <a:r>
              <a:rPr lang="en-GB" b="1" dirty="0"/>
              <a:t>non-scientific</a:t>
            </a:r>
            <a:r>
              <a:rPr lang="en-GB" dirty="0"/>
              <a:t> ways to study the human mind and behaviour do you know?</a:t>
            </a:r>
          </a:p>
          <a:p>
            <a:pPr lvl="1"/>
            <a:r>
              <a:rPr lang="en-GB" dirty="0"/>
              <a:t>How do they not meet the criteria for psychological research?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296205"/>
            <a:ext cx="4038600" cy="3133953"/>
          </a:xfrm>
        </p:spPr>
      </p:pic>
    </p:spTree>
    <p:extLst>
      <p:ext uri="{BB962C8B-B14F-4D97-AF65-F5344CB8AC3E}">
        <p14:creationId xmlns:p14="http://schemas.microsoft.com/office/powerpoint/2010/main" val="1955559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8995</TotalTime>
  <Words>1608</Words>
  <Application>Microsoft Macintosh PowerPoint</Application>
  <PresentationFormat>Näytössä katseltava diaesitys (4:3)</PresentationFormat>
  <Paragraphs>282</Paragraphs>
  <Slides>43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43</vt:i4>
      </vt:variant>
    </vt:vector>
  </HeadingPairs>
  <TitlesOfParts>
    <vt:vector size="46" baseType="lpstr">
      <vt:lpstr>Arial</vt:lpstr>
      <vt:lpstr>Calibri</vt:lpstr>
      <vt:lpstr>Office-teema</vt:lpstr>
      <vt:lpstr>PSYCHOLOGY AS A SCIENCE</vt:lpstr>
      <vt:lpstr>TASK</vt:lpstr>
      <vt:lpstr>Common criteria  for scientific knowledge</vt:lpstr>
      <vt:lpstr>TASK</vt:lpstr>
      <vt:lpstr>Scientific theory</vt:lpstr>
      <vt:lpstr>TASK</vt:lpstr>
      <vt:lpstr>Empirical study</vt:lpstr>
      <vt:lpstr>TASK</vt:lpstr>
      <vt:lpstr>TASK</vt:lpstr>
      <vt:lpstr>Overview of psychological  research process</vt:lpstr>
      <vt:lpstr>Research design</vt:lpstr>
      <vt:lpstr>1. Experimental study</vt:lpstr>
      <vt:lpstr>TASK</vt:lpstr>
      <vt:lpstr>1. Experimental study</vt:lpstr>
      <vt:lpstr>TASK</vt:lpstr>
      <vt:lpstr>1. Experimental study</vt:lpstr>
      <vt:lpstr>1. Experimental study</vt:lpstr>
      <vt:lpstr>TASK</vt:lpstr>
      <vt:lpstr>1. Experimental study</vt:lpstr>
      <vt:lpstr>1. Experimental study</vt:lpstr>
      <vt:lpstr>1. Experimental study</vt:lpstr>
      <vt:lpstr>TASK</vt:lpstr>
      <vt:lpstr>2. Correlational study</vt:lpstr>
      <vt:lpstr>TASK</vt:lpstr>
      <vt:lpstr>3. Descriptive study</vt:lpstr>
      <vt:lpstr>TASK</vt:lpstr>
      <vt:lpstr>3. Descriptive study</vt:lpstr>
      <vt:lpstr>3. Descriptive study</vt:lpstr>
      <vt:lpstr>4. Case study</vt:lpstr>
      <vt:lpstr>4. Case study</vt:lpstr>
      <vt:lpstr>PowerPoint-esitys</vt:lpstr>
      <vt:lpstr>Research setting</vt:lpstr>
      <vt:lpstr>Data-collecting methods</vt:lpstr>
      <vt:lpstr>Data-collecting methods</vt:lpstr>
      <vt:lpstr>TASK</vt:lpstr>
      <vt:lpstr>Data-collecting methods</vt:lpstr>
      <vt:lpstr>Data-collecting methods</vt:lpstr>
      <vt:lpstr>Data-collecting methods</vt:lpstr>
      <vt:lpstr>Data-collecting methods</vt:lpstr>
      <vt:lpstr>TASK</vt:lpstr>
      <vt:lpstr>TASK</vt:lpstr>
      <vt:lpstr>Picture sources</vt:lpstr>
      <vt:lpstr>Picture sources</vt:lpstr>
    </vt:vector>
  </TitlesOfParts>
  <Company>Voionmaa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TARKKAAVAISUUS</dc:title>
  <dc:creator>Markus Lajunen</dc:creator>
  <cp:lastModifiedBy>Lajunen Markus</cp:lastModifiedBy>
  <cp:revision>188</cp:revision>
  <dcterms:created xsi:type="dcterms:W3CDTF">2016-01-27T06:20:57Z</dcterms:created>
  <dcterms:modified xsi:type="dcterms:W3CDTF">2025-08-13T07:52:00Z</dcterms:modified>
</cp:coreProperties>
</file>