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7" r:id="rId4"/>
    <p:sldMasterId id="214748366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361a5a7218_0_8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g1361a5a7218_0_83:notes"/>
          <p:cNvSpPr/>
          <p:nvPr>
            <p:ph idx="2" type="sldImg"/>
          </p:nvPr>
        </p:nvSpPr>
        <p:spPr>
          <a:xfrm>
            <a:off x="423017" y="1143000"/>
            <a:ext cx="6012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361a5a7218_0_1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361a5a7218_0_1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7a994a411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7a994a411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7a633ebb7b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7a633ebb7b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b="1" sz="36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b="1" sz="25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Image Half Full">
  <p:cSld name="17_Image Half Full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4" name="Google Shape;64;p15"/>
          <p:cNvSpPr/>
          <p:nvPr>
            <p:ph idx="2" type="pic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/>
          <p:nvPr>
            <p:ph idx="3" type="body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6" name="Google Shape;66;p15"/>
          <p:cNvSpPr/>
          <p:nvPr>
            <p:ph idx="4" type="pic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/>
          <p:nvPr>
            <p:ph idx="5" type="body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8" name="Google Shape;68;p15"/>
          <p:cNvSpPr/>
          <p:nvPr>
            <p:ph idx="6" type="pic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Image Half Full">
  <p:cSld name="18_Image Half Full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74" name="Google Shape;74;p16"/>
          <p:cNvSpPr/>
          <p:nvPr>
            <p:ph idx="2" type="pic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2" type="sldNum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/>
        </p:nvSpPr>
        <p:spPr>
          <a:xfrm>
            <a:off x="346425" y="4503375"/>
            <a:ext cx="4360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000">
                <a:latin typeface="Calibri"/>
                <a:ea typeface="Calibri"/>
                <a:cs typeface="Calibri"/>
                <a:sym typeface="Calibri"/>
              </a:rPr>
              <a:t>Forum Historia 6, Luku 26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6" name="Google Shape;86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2" type="body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2" type="sldNum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1" name="Google Shape;91;p18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/>
          <p:nvPr>
            <p:ph idx="2" type="pic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Google Shape;94;p19"/>
          <p:cNvSpPr txBox="1"/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7" name="Google Shape;97;p19"/>
          <p:cNvSpPr txBox="1"/>
          <p:nvPr>
            <p:ph idx="12" type="sldNum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8" name="Google Shape;98;p19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01" name="Google Shape;101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3" name="Google Shape;103;p20"/>
          <p:cNvSpPr/>
          <p:nvPr>
            <p:ph idx="2" type="pic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20"/>
          <p:cNvSpPr txBox="1"/>
          <p:nvPr>
            <p:ph idx="3" type="body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5" name="Google Shape;105;p20"/>
          <p:cNvSpPr/>
          <p:nvPr>
            <p:ph idx="4" type="pic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0"/>
          <p:cNvSpPr txBox="1"/>
          <p:nvPr>
            <p:ph idx="5" type="body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7" name="Google Shape;107;p20"/>
          <p:cNvSpPr/>
          <p:nvPr>
            <p:ph idx="6" type="pic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20"/>
          <p:cNvSpPr txBox="1"/>
          <p:nvPr>
            <p:ph idx="7" type="body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9" name="Google Shape;109;p20"/>
          <p:cNvSpPr/>
          <p:nvPr>
            <p:ph idx="8" type="pic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20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1" name="Google Shape;111;p20"/>
          <p:cNvSpPr txBox="1"/>
          <p:nvPr>
            <p:ph idx="11" type="ftr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14" name="Google Shape;114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1"/>
          <p:cNvSpPr txBox="1"/>
          <p:nvPr>
            <p:ph idx="1" type="body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6" name="Google Shape;116;p21"/>
          <p:cNvSpPr txBox="1"/>
          <p:nvPr>
            <p:ph idx="2" type="body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7" name="Google Shape;117;p21"/>
          <p:cNvSpPr txBox="1"/>
          <p:nvPr>
            <p:ph idx="3" type="body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8" name="Google Shape;118;p21"/>
          <p:cNvSpPr txBox="1"/>
          <p:nvPr>
            <p:ph idx="4" type="body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cxnSp>
        <p:nvCxnSpPr>
          <p:cNvPr id="119" name="Google Shape;119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0" name="Google Shape;120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21" name="Google Shape;121;p21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2" name="Google Shape;122;p21"/>
          <p:cNvSpPr txBox="1"/>
          <p:nvPr>
            <p:ph idx="11" type="ftr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b="0" i="0" sz="33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9FAD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/>
              <a:t>26. Pohjois-Amerikan alkuperäiskulttuurit</a:t>
            </a:r>
            <a:br>
              <a:rPr lang="fi"/>
            </a:br>
            <a:br>
              <a:rPr lang="fi"/>
            </a:br>
            <a:r>
              <a:rPr lang="fi"/>
              <a:t>Tietoisku: N</a:t>
            </a:r>
            <a:r>
              <a:rPr lang="fi"/>
              <a:t>imityksen i</a:t>
            </a:r>
            <a:r>
              <a:rPr lang="fi"/>
              <a:t>ntiaani alkuperä ja sopivuus </a:t>
            </a:r>
            <a:endParaRPr/>
          </a:p>
        </p:txBody>
      </p:sp>
      <p:sp>
        <p:nvSpPr>
          <p:cNvPr id="128" name="Google Shape;128;p22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29" name="Google Shape;129;p22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Sanan intiaani alkuperästä </a:t>
            </a:r>
            <a:endParaRPr/>
          </a:p>
        </p:txBody>
      </p:sp>
      <p:sp>
        <p:nvSpPr>
          <p:cNvPr id="135" name="Google Shape;135;p23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fi"/>
              <a:t>Mistä sana intiaani on peräisin?</a:t>
            </a:r>
            <a:endParaRPr b="1"/>
          </a:p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Yhden tulkinnan mukaan kyse on erehdyksestä: </a:t>
            </a:r>
            <a:r>
              <a:rPr lang="fi"/>
              <a:t>Kolumbus luuli saapuneensa Intiaan ja kutsui paikallisia nimellä </a:t>
            </a:r>
            <a:r>
              <a:rPr i="1" lang="fi"/>
              <a:t>indios </a:t>
            </a:r>
            <a:r>
              <a:rPr lang="fi"/>
              <a:t>eli intiaanit.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i="1" lang="fi"/>
              <a:t>Intiaani</a:t>
            </a:r>
            <a:r>
              <a:rPr lang="fi"/>
              <a:t>-sanan tarkkaa etymologiaa eli alkuperää ei kuitenkaan tunneta.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Nimitys yleistyi Yhdysvaltojen itsenäistymisen jälkeen.</a:t>
            </a:r>
            <a:endParaRPr/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Sanan intiaani sopivuudesta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4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Intiaania on pidetty </a:t>
            </a:r>
            <a:r>
              <a:rPr i="1" lang="fi"/>
              <a:t>halventavana </a:t>
            </a:r>
            <a:r>
              <a:rPr lang="fi"/>
              <a:t>ja </a:t>
            </a:r>
            <a:r>
              <a:rPr i="1" lang="fi"/>
              <a:t>yleistävänä </a:t>
            </a:r>
            <a:r>
              <a:rPr lang="fi"/>
              <a:t>nimityksenä. 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Parempia nimityksiä vaihtoehtoja ovat: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Amerikan alkuperäiskansat	(Indigenous people)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alkuperäiset amerikkalaiset 	(Native Americans)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ensimmäiset kansat 			(First people)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Kaikki mainitut nimitykset ovat silti </a:t>
            </a:r>
            <a:r>
              <a:rPr i="1" lang="fi"/>
              <a:t>yleistäviä</a:t>
            </a:r>
            <a:r>
              <a:rPr lang="fi"/>
              <a:t>. Paras tapa kutsua alkuperäiskansoja on käyttää kansan omaa nimeä, kuten </a:t>
            </a:r>
            <a:r>
              <a:rPr i="1" lang="fi"/>
              <a:t>irokeesi</a:t>
            </a:r>
            <a:r>
              <a:rPr lang="fi"/>
              <a:t>, </a:t>
            </a:r>
            <a:r>
              <a:rPr i="1" lang="fi"/>
              <a:t>sioux</a:t>
            </a:r>
            <a:r>
              <a:rPr lang="fi"/>
              <a:t>, </a:t>
            </a:r>
            <a:r>
              <a:rPr i="1" lang="fi"/>
              <a:t>apassi</a:t>
            </a:r>
            <a:r>
              <a:rPr lang="fi"/>
              <a:t>, </a:t>
            </a:r>
            <a:r>
              <a:rPr i="1" lang="fi"/>
              <a:t>komanssi </a:t>
            </a:r>
            <a:r>
              <a:rPr lang="fi"/>
              <a:t>tai </a:t>
            </a:r>
            <a:r>
              <a:rPr i="1" lang="fi"/>
              <a:t>navajo</a:t>
            </a:r>
            <a:r>
              <a:rPr lang="fi"/>
              <a:t>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Pohjois-Amerikan alkuperäiskansoja yhdistäviä piirteitä</a:t>
            </a:r>
            <a:endParaRPr/>
          </a:p>
        </p:txBody>
      </p:sp>
      <p:sp>
        <p:nvSpPr>
          <p:cNvPr id="147" name="Google Shape;147;p25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fi"/>
              <a:t>Pohjois-Amerikan alkuperäiskansat eivät luoneet yhtenäistä kulttuuria, mutta eri kansojen kulttuureissa oli yhteisiä piirteitä.</a:t>
            </a:r>
            <a:endParaRPr/>
          </a:p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Kulttuurit sopeutuivat luonnonoloihin.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Metsästyksellä, kalastuksella ja keräilyllä oli suuri merkitys.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Tietyillä alueilla myös maanviljely oli yleistä – esimerkiksi irokeesit viljelivät maissia, papuja ja kesäkurpitsaa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kaupankäynti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myyttinen maailmankuva ja animismi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