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273" r:id="rId8"/>
    <p:sldId id="291" r:id="rId9"/>
    <p:sldId id="292" r:id="rId10"/>
    <p:sldId id="294" r:id="rId11"/>
    <p:sldId id="299" r:id="rId12"/>
    <p:sldId id="300" r:id="rId13"/>
    <p:sldId id="301" r:id="rId14"/>
    <p:sldId id="288" r:id="rId15"/>
    <p:sldId id="303" r:id="rId16"/>
    <p:sldId id="271" r:id="rId17"/>
    <p:sldId id="274" r:id="rId18"/>
    <p:sldId id="302" r:id="rId19"/>
    <p:sldId id="304" r:id="rId20"/>
    <p:sldId id="268" r:id="rId21"/>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502" y="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Koulukohtainen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Kouluyhteisön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kouluyhteisössä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83259BAC-B5A7-49B5-AA41-7A81176AD558}">
      <dgm:prSet phldrT="[Teksti]" custT="1"/>
      <dgm:spPr>
        <a:xfrm rot="5400000">
          <a:off x="1890362" y="-661851"/>
          <a:ext cx="762486" cy="2086189"/>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Unicefin lapsiystävällinen kunta -prosessi</a:t>
          </a:r>
        </a:p>
      </dgm:t>
    </dgm:pt>
    <dgm:pt modelId="{80EE4779-1EA1-4D02-983A-2381ACE5E463}" type="parTrans" cxnId="{8BD251BA-0589-4D03-B4F1-3E6B4ECDC47F}">
      <dgm:prSet/>
      <dgm:spPr/>
    </dgm:pt>
    <dgm:pt modelId="{2EBA375A-B80A-48A1-A1F8-83F2D9096305}" type="sibTrans" cxnId="{8BD251BA-0589-4D03-B4F1-3E6B4ECDC47F}">
      <dgm:prSet/>
      <dgm:spPr/>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a:prstGeom prst="round2SameRect">
          <a:avLst/>
        </a:prstGeom>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3"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998CE826-F8DE-4E6A-AF92-BA24A1D4CE50}" type="presOf" srcId="{83259BAC-B5A7-49B5-AA41-7A81176AD558}" destId="{D22B818E-D29F-4D1F-85C9-2B2E922F60B4}" srcOrd="0" destOrd="2" presId="urn:microsoft.com/office/officeart/2005/8/layout/vList5"/>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8BD251BA-0589-4D03-B4F1-3E6B4ECDC47F}" srcId="{F650B84B-8C79-40C9-93F1-D39D4DA613FC}" destId="{83259BAC-B5A7-49B5-AA41-7A81176AD558}" srcOrd="2" destOrd="0" parTransId="{80EE4779-1EA1-4D02-983A-2381ACE5E463}" sibTransId="{2EBA375A-B80A-48A1-A1F8-83F2D9096305}"/>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3"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koulun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Oppilas</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AAEBF28E-E68C-40F2-A5C2-95B89165B3E0}">
      <dgm:prSet phldrT="[Teksti]" custT="1"/>
      <dgm:spPr>
        <a:xfrm>
          <a:off x="619594" y="1350321"/>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Esiopetuksen edustaja</a:t>
          </a:r>
        </a:p>
      </dgm:t>
    </dgm:pt>
    <dgm:pt modelId="{B53025FD-83C4-4FE6-9A32-93843F4052C7}" type="parTrans" cxnId="{C388F6EC-220C-4F93-B55E-BD0EDFA89B47}">
      <dgm:prSet/>
      <dgm:spPr>
        <a:xfrm rot="11890261">
          <a:off x="899908" y="1663211"/>
          <a:ext cx="1223523"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1E1506EE-108D-4B6F-B67D-B523BADD4B3B}" type="sibTrans" cxnId="{C388F6EC-220C-4F93-B55E-BD0EDFA89B47}">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Oppilaan-ohjaaja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koulun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Koulun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1"/>
      <dgm:spPr/>
    </dgm:pt>
    <dgm:pt modelId="{C94812E5-B9A1-4344-B3ED-CD69F32BB43D}" type="pres">
      <dgm:prSet presAssocID="{3210C587-A79F-4B14-85C0-32020EE9A571}" presName="node" presStyleLbl="node1" presStyleIdx="0" presStyleCnt="11"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1"/>
      <dgm:spPr/>
    </dgm:pt>
    <dgm:pt modelId="{7873E597-61BB-4EC0-BE5B-0D6F1ED2CE00}" type="pres">
      <dgm:prSet presAssocID="{0EC20D2E-7277-42C1-BF4E-8256E8092DB4}" presName="node" presStyleLbl="node1" presStyleIdx="1" presStyleCnt="11" custScaleX="147663" custScaleY="107605" custRadScaleRad="68405" custRadScaleInc="-150810">
        <dgm:presLayoutVars>
          <dgm:bulletEnabled val="1"/>
        </dgm:presLayoutVars>
      </dgm:prSet>
      <dgm:spPr/>
    </dgm:pt>
    <dgm:pt modelId="{887A2A99-3570-4CCD-9AC8-C53B162D27EE}" type="pres">
      <dgm:prSet presAssocID="{B53025FD-83C4-4FE6-9A32-93843F4052C7}" presName="parTrans" presStyleLbl="bgSibTrans2D1" presStyleIdx="2" presStyleCnt="11"/>
      <dgm:spPr/>
    </dgm:pt>
    <dgm:pt modelId="{B223371E-5706-4A91-861A-41710CB5C177}" type="pres">
      <dgm:prSet presAssocID="{AAEBF28E-E68C-40F2-A5C2-95B89165B3E0}" presName="node" presStyleLbl="node1" presStyleIdx="2" presStyleCnt="11" custScaleX="160893" custScaleY="111654" custRadScaleRad="89110" custRadScaleInc="-115152">
        <dgm:presLayoutVars>
          <dgm:bulletEnabled val="1"/>
        </dgm:presLayoutVars>
      </dgm:prSet>
      <dgm:spPr/>
    </dgm:pt>
    <dgm:pt modelId="{45235E6A-162B-4D67-89DC-ED6B5BFF87F1}" type="pres">
      <dgm:prSet presAssocID="{8E7D70E1-8097-42B1-ADC8-4723CF0D0A65}" presName="parTrans" presStyleLbl="bgSibTrans2D1" presStyleIdx="3" presStyleCnt="11"/>
      <dgm:spPr/>
    </dgm:pt>
    <dgm:pt modelId="{FDFE4376-826C-411E-B80A-6224117C7E55}" type="pres">
      <dgm:prSet presAssocID="{927DEB0D-6349-4370-9DA1-755BF6E1B024}" presName="node" presStyleLbl="node1" presStyleIdx="3" presStyleCnt="11"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4" presStyleCnt="11"/>
      <dgm:spPr/>
    </dgm:pt>
    <dgm:pt modelId="{2047D292-D952-4ABF-99D8-81C05D897DC8}" type="pres">
      <dgm:prSet presAssocID="{C47505B4-03CA-46C9-8E88-60A6A4D21B89}" presName="node" presStyleLbl="node1" presStyleIdx="4" presStyleCnt="11"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5" presStyleCnt="11"/>
      <dgm:spPr/>
    </dgm:pt>
    <dgm:pt modelId="{EEB32633-99E0-4642-8C2A-6F4940C655AE}" type="pres">
      <dgm:prSet presAssocID="{D06A264B-9208-4214-AAF9-6F9064A126A3}" presName="node" presStyleLbl="node1" presStyleIdx="5" presStyleCnt="11"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6" presStyleCnt="11"/>
      <dgm:spPr/>
    </dgm:pt>
    <dgm:pt modelId="{7089AEB6-E33E-4188-8A1A-6F5034995673}" type="pres">
      <dgm:prSet presAssocID="{6647868E-B158-468E-AD8D-5CAABB013A73}" presName="node" presStyleLbl="node1" presStyleIdx="6" presStyleCnt="11"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7" presStyleCnt="11"/>
      <dgm:spPr/>
    </dgm:pt>
    <dgm:pt modelId="{0F5B77F4-E9C0-45FC-B238-44ABCC335AC0}" type="pres">
      <dgm:prSet presAssocID="{71CB470B-077C-4D2F-A9BF-CA3828E3B2C6}" presName="node" presStyleLbl="node1" presStyleIdx="7" presStyleCnt="11"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8" presStyleCnt="11"/>
      <dgm:spPr/>
    </dgm:pt>
    <dgm:pt modelId="{D2908387-9B1D-4BCB-9DBA-F2F027219340}" type="pres">
      <dgm:prSet presAssocID="{0F5C4683-F557-419A-BE52-6D89EE72CB22}" presName="node" presStyleLbl="node1" presStyleIdx="8" presStyleCnt="11"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9" presStyleCnt="11"/>
      <dgm:spPr/>
    </dgm:pt>
    <dgm:pt modelId="{97490AAC-35FE-4A3B-A95B-A4690D164742}" type="pres">
      <dgm:prSet presAssocID="{22D25219-CC73-4C21-90D1-7CCE355D52CA}" presName="node" presStyleLbl="node1" presStyleIdx="9" presStyleCnt="11"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10" presStyleCnt="11" custLinFactNeighborX="-16992" custLinFactNeighborY="67095"/>
      <dgm:spPr/>
    </dgm:pt>
    <dgm:pt modelId="{093D4842-ACF8-42B0-B4BC-0DDE2176CB9E}" type="pres">
      <dgm:prSet presAssocID="{CE3EB276-CCEB-4E9A-B6BC-86DBAE2E04EE}" presName="node" presStyleLbl="node1" presStyleIdx="10" presStyleCnt="11"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6"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7"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0A7A7D42-8C7C-4FE0-A80B-488B9A2579B5}" type="presOf" srcId="{B53025FD-83C4-4FE6-9A32-93843F4052C7}" destId="{887A2A99-3570-4CCD-9AC8-C53B162D27E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4"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10"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3"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8E7E9C5-031D-4CD1-8239-5AE4C33990F9}" type="presOf" srcId="{AAEBF28E-E68C-40F2-A5C2-95B89165B3E0}" destId="{B223371E-5706-4A91-861A-41710CB5C177}" srcOrd="0" destOrd="0" presId="urn:microsoft.com/office/officeart/2005/8/layout/radial4"/>
    <dgm:cxn modelId="{5710BFC6-3A1B-4649-A301-E6E28D687DBD}" srcId="{B5318BA9-877A-4AB6-A7BE-04574B39BA0F}" destId="{22D25219-CC73-4C21-90D1-7CCE355D52CA}" srcOrd="9"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C388F6EC-220C-4F93-B55E-BD0EDFA89B47}" srcId="{B5318BA9-877A-4AB6-A7BE-04574B39BA0F}" destId="{AAEBF28E-E68C-40F2-A5C2-95B89165B3E0}" srcOrd="2" destOrd="0" parTransId="{B53025FD-83C4-4FE6-9A32-93843F4052C7}" sibTransId="{1E1506EE-108D-4B6F-B67D-B523BADD4B3B}"/>
    <dgm:cxn modelId="{D79AA0EE-0280-45EA-8CC9-84AAE023F633}" srcId="{B5318BA9-877A-4AB6-A7BE-04574B39BA0F}" destId="{0F5C4683-F557-419A-BE52-6D89EE72CB22}" srcOrd="8"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5"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257C0B68-D811-4621-8206-2EAD99036F3D}" type="presParOf" srcId="{EB32B2A6-3B76-4255-8274-67628DF2ED06}" destId="{887A2A99-3570-4CCD-9AC8-C53B162D27EE}" srcOrd="5" destOrd="0" presId="urn:microsoft.com/office/officeart/2005/8/layout/radial4"/>
    <dgm:cxn modelId="{5A8F3C5B-4D50-4C6B-93FF-0AB269F34148}" type="presParOf" srcId="{EB32B2A6-3B76-4255-8274-67628DF2ED06}" destId="{B223371E-5706-4A91-861A-41710CB5C177}" srcOrd="6" destOrd="0" presId="urn:microsoft.com/office/officeart/2005/8/layout/radial4"/>
    <dgm:cxn modelId="{B9383061-42C7-4B25-AE01-A4F1B22FF2E1}" type="presParOf" srcId="{EB32B2A6-3B76-4255-8274-67628DF2ED06}" destId="{45235E6A-162B-4D67-89DC-ED6B5BFF87F1}" srcOrd="7" destOrd="0" presId="urn:microsoft.com/office/officeart/2005/8/layout/radial4"/>
    <dgm:cxn modelId="{0C93BFF7-4974-4C5C-B2C1-AE390F41D07A}" type="presParOf" srcId="{EB32B2A6-3B76-4255-8274-67628DF2ED06}" destId="{FDFE4376-826C-411E-B80A-6224117C7E55}" srcOrd="8" destOrd="0" presId="urn:microsoft.com/office/officeart/2005/8/layout/radial4"/>
    <dgm:cxn modelId="{D7A2631D-1B9B-41C7-8117-881DAE2CC846}" type="presParOf" srcId="{EB32B2A6-3B76-4255-8274-67628DF2ED06}" destId="{717C5A52-0FF9-442A-8F52-045EB98E0F8E}" srcOrd="9" destOrd="0" presId="urn:microsoft.com/office/officeart/2005/8/layout/radial4"/>
    <dgm:cxn modelId="{093E5E43-40DB-488D-8CEF-0AE2F051268D}" type="presParOf" srcId="{EB32B2A6-3B76-4255-8274-67628DF2ED06}" destId="{2047D292-D952-4ABF-99D8-81C05D897DC8}" srcOrd="10" destOrd="0" presId="urn:microsoft.com/office/officeart/2005/8/layout/radial4"/>
    <dgm:cxn modelId="{C301F4F4-8A79-4111-9199-A14AA909B2CD}" type="presParOf" srcId="{EB32B2A6-3B76-4255-8274-67628DF2ED06}" destId="{87386A5E-B447-4A55-9884-0D1D7331E870}" srcOrd="11" destOrd="0" presId="urn:microsoft.com/office/officeart/2005/8/layout/radial4"/>
    <dgm:cxn modelId="{B5EB2309-63BB-4D48-8496-65EEB1B8352E}" type="presParOf" srcId="{EB32B2A6-3B76-4255-8274-67628DF2ED06}" destId="{EEB32633-99E0-4642-8C2A-6F4940C655AE}" srcOrd="12" destOrd="0" presId="urn:microsoft.com/office/officeart/2005/8/layout/radial4"/>
    <dgm:cxn modelId="{EF665AE1-078E-4CDE-8A12-C6642DB8602E}" type="presParOf" srcId="{EB32B2A6-3B76-4255-8274-67628DF2ED06}" destId="{D3C5E3CA-DE54-42CC-A22C-09D13ACA9D86}" srcOrd="13" destOrd="0" presId="urn:microsoft.com/office/officeart/2005/8/layout/radial4"/>
    <dgm:cxn modelId="{BE019CED-0FCA-4511-81FA-4C595C1036E1}" type="presParOf" srcId="{EB32B2A6-3B76-4255-8274-67628DF2ED06}" destId="{7089AEB6-E33E-4188-8A1A-6F5034995673}" srcOrd="14" destOrd="0" presId="urn:microsoft.com/office/officeart/2005/8/layout/radial4"/>
    <dgm:cxn modelId="{0A0D4168-8CA1-4DFC-801B-355BFC1E1ACF}" type="presParOf" srcId="{EB32B2A6-3B76-4255-8274-67628DF2ED06}" destId="{7E6E5B82-E01E-4151-BBE8-9E095D654786}" srcOrd="15" destOrd="0" presId="urn:microsoft.com/office/officeart/2005/8/layout/radial4"/>
    <dgm:cxn modelId="{EF7F6081-994A-4FB0-B59C-EF3C52F6514D}" type="presParOf" srcId="{EB32B2A6-3B76-4255-8274-67628DF2ED06}" destId="{0F5B77F4-E9C0-45FC-B238-44ABCC335AC0}" srcOrd="16" destOrd="0" presId="urn:microsoft.com/office/officeart/2005/8/layout/radial4"/>
    <dgm:cxn modelId="{B45F2709-25D9-4AE1-BA5D-1BF5CBE1FB8F}" type="presParOf" srcId="{EB32B2A6-3B76-4255-8274-67628DF2ED06}" destId="{DA17322E-A44E-4D6D-B280-6B429A492CC6}" srcOrd="17" destOrd="0" presId="urn:microsoft.com/office/officeart/2005/8/layout/radial4"/>
    <dgm:cxn modelId="{DEEA5619-84D6-4A39-A2D4-14691905DBC8}" type="presParOf" srcId="{EB32B2A6-3B76-4255-8274-67628DF2ED06}" destId="{D2908387-9B1D-4BCB-9DBA-F2F027219340}" srcOrd="18" destOrd="0" presId="urn:microsoft.com/office/officeart/2005/8/layout/radial4"/>
    <dgm:cxn modelId="{E85697C0-C0BC-461C-95BB-ED05C381850B}" type="presParOf" srcId="{EB32B2A6-3B76-4255-8274-67628DF2ED06}" destId="{E22A52BD-09F5-4E45-8BA4-EE7D46E95000}" srcOrd="19" destOrd="0" presId="urn:microsoft.com/office/officeart/2005/8/layout/radial4"/>
    <dgm:cxn modelId="{48A330CC-1513-41C5-AFF0-5759918FA387}" type="presParOf" srcId="{EB32B2A6-3B76-4255-8274-67628DF2ED06}" destId="{97490AAC-35FE-4A3B-A95B-A4690D164742}" srcOrd="20" destOrd="0" presId="urn:microsoft.com/office/officeart/2005/8/layout/radial4"/>
    <dgm:cxn modelId="{00AF3927-65F6-4A89-9A3C-BF1EDEC89BC2}" type="presParOf" srcId="{EB32B2A6-3B76-4255-8274-67628DF2ED06}" destId="{727BC296-7D25-473C-A9BF-3382AF63A2C0}" srcOrd="21" destOrd="0" presId="urn:microsoft.com/office/officeart/2005/8/layout/radial4"/>
    <dgm:cxn modelId="{AA3F3AD1-6AB9-43E8-BFCC-5A81BE0CB25F}" type="presParOf" srcId="{EB32B2A6-3B76-4255-8274-67628DF2ED06}" destId="{093D4842-ACF8-42B0-B4BC-0DDE2176CB9E}" srcOrd="2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Kouluterveyden-huollon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Kouluterveyden-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oppilaasta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oppilaan/ ja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oppilas/huoltajat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oppilaan/huoltajan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EDC793-FD84-4182-AB3F-16F972A8C08E}" type="doc">
      <dgm:prSet loTypeId="urn:microsoft.com/office/officeart/2005/8/layout/cycle8" loCatId="cycle" qsTypeId="urn:microsoft.com/office/officeart/2005/8/quickstyle/simple1" qsCatId="simple" csTypeId="urn:microsoft.com/office/officeart/2005/8/colors/accent1_2" csCatId="accent1" phldr="1"/>
      <dgm:spPr/>
    </dgm:pt>
    <dgm:pt modelId="{6DAC82CF-0FC2-4A47-A703-F68843C2BCB9}">
      <dgm:prSet phldrT="[Teksti]">
        <dgm:style>
          <a:lnRef idx="1">
            <a:schemeClr val="accent3"/>
          </a:lnRef>
          <a:fillRef idx="2">
            <a:schemeClr val="accent3"/>
          </a:fillRef>
          <a:effectRef idx="1">
            <a:schemeClr val="accent3"/>
          </a:effectRef>
          <a:fontRef idx="minor">
            <a:schemeClr val="dk1"/>
          </a:fontRef>
        </dgm:style>
      </dgm:prSet>
      <dgm:spPr>
        <a:solidFill>
          <a:srgbClr val="00B0F0"/>
        </a:solidFill>
      </dgm:spPr>
      <dgm:t>
        <a:bodyPr/>
        <a:lstStyle/>
        <a:p>
          <a:r>
            <a:rPr lang="fi-FI" dirty="0"/>
            <a:t>KEVÄT-LUKUKAUSI</a:t>
          </a:r>
        </a:p>
      </dgm:t>
    </dgm:pt>
    <dgm:pt modelId="{8D52C7D6-EA15-4251-BA28-5883B1D51EC6}" type="parTrans" cxnId="{38FDC738-DFA3-4DD1-A202-8FF8328AD05D}">
      <dgm:prSet/>
      <dgm:spPr/>
      <dgm:t>
        <a:bodyPr/>
        <a:lstStyle/>
        <a:p>
          <a:endParaRPr lang="fi-FI"/>
        </a:p>
      </dgm:t>
    </dgm:pt>
    <dgm:pt modelId="{2FE991A9-B622-4F3A-B49F-F5A9123BAEAC}" type="sibTrans" cxnId="{38FDC738-DFA3-4DD1-A202-8FF8328AD05D}">
      <dgm:prSet/>
      <dgm:spPr/>
      <dgm:t>
        <a:bodyPr/>
        <a:lstStyle/>
        <a:p>
          <a:endParaRPr lang="fi-FI"/>
        </a:p>
      </dgm:t>
    </dgm:pt>
    <dgm:pt modelId="{FDB358C7-8501-48FE-825D-62F6E5739348}">
      <dgm:prSet phldrT="[Teksti]">
        <dgm:style>
          <a:lnRef idx="1">
            <a:schemeClr val="accent5"/>
          </a:lnRef>
          <a:fillRef idx="2">
            <a:schemeClr val="accent5"/>
          </a:fillRef>
          <a:effectRef idx="1">
            <a:schemeClr val="accent5"/>
          </a:effectRef>
          <a:fontRef idx="minor">
            <a:schemeClr val="dk1"/>
          </a:fontRef>
        </dgm:style>
      </dgm:prSet>
      <dgm:spPr/>
      <dgm:t>
        <a:bodyPr/>
        <a:lstStyle/>
        <a:p>
          <a:r>
            <a:rPr lang="fi-FI" dirty="0"/>
            <a:t>KESÄ</a:t>
          </a:r>
        </a:p>
      </dgm:t>
    </dgm:pt>
    <dgm:pt modelId="{ADA44433-7391-41E7-97CE-15D300DD1FA1}" type="parTrans" cxnId="{60336365-E3EB-4884-A4F9-4F5CDADD23CF}">
      <dgm:prSet/>
      <dgm:spPr/>
      <dgm:t>
        <a:bodyPr/>
        <a:lstStyle/>
        <a:p>
          <a:endParaRPr lang="fi-FI"/>
        </a:p>
      </dgm:t>
    </dgm:pt>
    <dgm:pt modelId="{D161C0A9-EC47-41F7-B300-E0B1ECA81AEA}" type="sibTrans" cxnId="{60336365-E3EB-4884-A4F9-4F5CDADD23CF}">
      <dgm:prSet/>
      <dgm:spPr/>
      <dgm:t>
        <a:bodyPr/>
        <a:lstStyle/>
        <a:p>
          <a:endParaRPr lang="fi-FI"/>
        </a:p>
      </dgm:t>
    </dgm:pt>
    <dgm:pt modelId="{E2CE2BD6-17DB-4068-9092-3CF77C39AD06}">
      <dgm:prSet phldrT="[Teksti]" custT="1">
        <dgm:style>
          <a:lnRef idx="1">
            <a:schemeClr val="accent6"/>
          </a:lnRef>
          <a:fillRef idx="2">
            <a:schemeClr val="accent6"/>
          </a:fillRef>
          <a:effectRef idx="1">
            <a:schemeClr val="accent6"/>
          </a:effectRef>
          <a:fontRef idx="minor">
            <a:schemeClr val="dk1"/>
          </a:fontRef>
        </dgm:style>
      </dgm:prSet>
      <dgm:spPr>
        <a:solidFill>
          <a:srgbClr val="00B0F0"/>
        </a:solidFill>
      </dgm:spPr>
      <dgm:t>
        <a:bodyPr/>
        <a:lstStyle/>
        <a:p>
          <a:r>
            <a:rPr lang="fi-FI" sz="1800"/>
            <a:t>SYYS-LUKUKAUSI</a:t>
          </a:r>
          <a:endParaRPr lang="fi-FI" sz="2000"/>
        </a:p>
      </dgm:t>
    </dgm:pt>
    <dgm:pt modelId="{2F0275BF-6830-4C68-98B7-4FA8E2F33A9B}" type="parTrans" cxnId="{2F2F955C-5991-4FF1-BDBF-DEEFAF4F203B}">
      <dgm:prSet/>
      <dgm:spPr/>
      <dgm:t>
        <a:bodyPr/>
        <a:lstStyle/>
        <a:p>
          <a:endParaRPr lang="fi-FI"/>
        </a:p>
      </dgm:t>
    </dgm:pt>
    <dgm:pt modelId="{4BA9FDF2-58B8-4D10-88FF-75CDB4EFBCCA}" type="sibTrans" cxnId="{2F2F955C-5991-4FF1-BDBF-DEEFAF4F203B}">
      <dgm:prSet/>
      <dgm:spPr/>
      <dgm:t>
        <a:bodyPr/>
        <a:lstStyle/>
        <a:p>
          <a:endParaRPr lang="fi-FI"/>
        </a:p>
      </dgm:t>
    </dgm:pt>
    <dgm:pt modelId="{17C1D9C4-045D-4A2C-89A8-450CB1ADE079}" type="pres">
      <dgm:prSet presAssocID="{09EDC793-FD84-4182-AB3F-16F972A8C08E}" presName="compositeShape" presStyleCnt="0">
        <dgm:presLayoutVars>
          <dgm:chMax val="7"/>
          <dgm:dir/>
          <dgm:resizeHandles val="exact"/>
        </dgm:presLayoutVars>
      </dgm:prSet>
      <dgm:spPr/>
    </dgm:pt>
    <dgm:pt modelId="{8972BE87-A9B7-48DC-ACD8-78E3B8FFD613}" type="pres">
      <dgm:prSet presAssocID="{09EDC793-FD84-4182-AB3F-16F972A8C08E}" presName="wedge1" presStyleLbl="node1" presStyleIdx="0" presStyleCnt="3" custScaleX="125418" custScaleY="115268" custLinFactNeighborX="-236" custLinFactNeighborY="-236"/>
      <dgm:spPr/>
    </dgm:pt>
    <dgm:pt modelId="{3D4EFFE1-13D7-42FC-80E3-0C29C0A438C2}" type="pres">
      <dgm:prSet presAssocID="{09EDC793-FD84-4182-AB3F-16F972A8C08E}" presName="dummy1a" presStyleCnt="0"/>
      <dgm:spPr/>
    </dgm:pt>
    <dgm:pt modelId="{2855C903-5A0B-4999-93CD-9A468DBC1F76}" type="pres">
      <dgm:prSet presAssocID="{09EDC793-FD84-4182-AB3F-16F972A8C08E}" presName="dummy1b" presStyleCnt="0"/>
      <dgm:spPr/>
    </dgm:pt>
    <dgm:pt modelId="{A496DA07-AAD5-4351-BD1C-9671EEF1AB65}" type="pres">
      <dgm:prSet presAssocID="{09EDC793-FD84-4182-AB3F-16F972A8C08E}" presName="wedge1Tx" presStyleLbl="node1" presStyleIdx="0" presStyleCnt="3">
        <dgm:presLayoutVars>
          <dgm:chMax val="0"/>
          <dgm:chPref val="0"/>
          <dgm:bulletEnabled val="1"/>
        </dgm:presLayoutVars>
      </dgm:prSet>
      <dgm:spPr/>
    </dgm:pt>
    <dgm:pt modelId="{0FD2A8BA-7D49-4121-8A6F-5C6BE73BC90D}" type="pres">
      <dgm:prSet presAssocID="{09EDC793-FD84-4182-AB3F-16F972A8C08E}" presName="wedge2" presStyleLbl="node1" presStyleIdx="1" presStyleCnt="3" custScaleX="61414" custScaleY="83296" custLinFactNeighborX="-708" custLinFactNeighborY="2835"/>
      <dgm:spPr/>
    </dgm:pt>
    <dgm:pt modelId="{9B496002-23FC-486A-B919-93FA16A4E18E}" type="pres">
      <dgm:prSet presAssocID="{09EDC793-FD84-4182-AB3F-16F972A8C08E}" presName="dummy2a" presStyleCnt="0"/>
      <dgm:spPr/>
    </dgm:pt>
    <dgm:pt modelId="{6B8D16AB-9A70-4E89-B7D1-76249C1F381C}" type="pres">
      <dgm:prSet presAssocID="{09EDC793-FD84-4182-AB3F-16F972A8C08E}" presName="dummy2b" presStyleCnt="0"/>
      <dgm:spPr/>
    </dgm:pt>
    <dgm:pt modelId="{10B86CAD-0127-47EB-B58E-8D994E08D2F3}" type="pres">
      <dgm:prSet presAssocID="{09EDC793-FD84-4182-AB3F-16F972A8C08E}" presName="wedge2Tx" presStyleLbl="node1" presStyleIdx="1" presStyleCnt="3">
        <dgm:presLayoutVars>
          <dgm:chMax val="0"/>
          <dgm:chPref val="0"/>
          <dgm:bulletEnabled val="1"/>
        </dgm:presLayoutVars>
      </dgm:prSet>
      <dgm:spPr/>
    </dgm:pt>
    <dgm:pt modelId="{01AF5CA3-9614-47F3-B316-0D062A891EB6}" type="pres">
      <dgm:prSet presAssocID="{09EDC793-FD84-4182-AB3F-16F972A8C08E}" presName="wedge3" presStyleLbl="node1" presStyleIdx="2" presStyleCnt="3" custScaleX="120536" custScaleY="117158"/>
      <dgm:spPr/>
    </dgm:pt>
    <dgm:pt modelId="{EC051E63-7D5C-494E-A5FE-0D3AC5613922}" type="pres">
      <dgm:prSet presAssocID="{09EDC793-FD84-4182-AB3F-16F972A8C08E}" presName="dummy3a" presStyleCnt="0"/>
      <dgm:spPr/>
    </dgm:pt>
    <dgm:pt modelId="{42F0224E-39F5-4202-B934-D056A9995F6E}" type="pres">
      <dgm:prSet presAssocID="{09EDC793-FD84-4182-AB3F-16F972A8C08E}" presName="dummy3b" presStyleCnt="0"/>
      <dgm:spPr/>
    </dgm:pt>
    <dgm:pt modelId="{23AEFE45-54E4-4832-B873-468BFC4C9EB7}" type="pres">
      <dgm:prSet presAssocID="{09EDC793-FD84-4182-AB3F-16F972A8C08E}" presName="wedge3Tx" presStyleLbl="node1" presStyleIdx="2" presStyleCnt="3">
        <dgm:presLayoutVars>
          <dgm:chMax val="0"/>
          <dgm:chPref val="0"/>
          <dgm:bulletEnabled val="1"/>
        </dgm:presLayoutVars>
      </dgm:prSet>
      <dgm:spPr/>
    </dgm:pt>
    <dgm:pt modelId="{468B80EB-C76D-4679-A3B1-E0C6AD6AB17E}" type="pres">
      <dgm:prSet presAssocID="{2FE991A9-B622-4F3A-B49F-F5A9123BAEAC}" presName="arrowWedge1" presStyleLbl="fgSibTrans2D1" presStyleIdx="0" presStyleCnt="3" custScaleX="129584" custScaleY="118754"/>
      <dgm:spPr/>
    </dgm:pt>
    <dgm:pt modelId="{5AE44B15-40E5-4A6D-962F-08B4542EF310}" type="pres">
      <dgm:prSet presAssocID="{D161C0A9-EC47-41F7-B300-E0B1ECA81AEA}" presName="arrowWedge2" presStyleLbl="fgSibTrans2D1" presStyleIdx="1" presStyleCnt="3" custScaleX="66799" custScaleY="85152"/>
      <dgm:spPr/>
    </dgm:pt>
    <dgm:pt modelId="{08DC719A-30AD-4EEC-B614-460A905EC83E}" type="pres">
      <dgm:prSet presAssocID="{4BA9FDF2-58B8-4D10-88FF-75CDB4EFBCCA}" presName="arrowWedge3" presStyleLbl="fgSibTrans2D1" presStyleIdx="2" presStyleCnt="3" custScaleX="122519" custScaleY="121702" custLinFactNeighborX="747" custLinFactNeighborY="1495"/>
      <dgm:spPr/>
    </dgm:pt>
  </dgm:ptLst>
  <dgm:cxnLst>
    <dgm:cxn modelId="{38FDC738-DFA3-4DD1-A202-8FF8328AD05D}" srcId="{09EDC793-FD84-4182-AB3F-16F972A8C08E}" destId="{6DAC82CF-0FC2-4A47-A703-F68843C2BCB9}" srcOrd="0" destOrd="0" parTransId="{8D52C7D6-EA15-4251-BA28-5883B1D51EC6}" sibTransId="{2FE991A9-B622-4F3A-B49F-F5A9123BAEAC}"/>
    <dgm:cxn modelId="{2F2F955C-5991-4FF1-BDBF-DEEFAF4F203B}" srcId="{09EDC793-FD84-4182-AB3F-16F972A8C08E}" destId="{E2CE2BD6-17DB-4068-9092-3CF77C39AD06}" srcOrd="2" destOrd="0" parTransId="{2F0275BF-6830-4C68-98B7-4FA8E2F33A9B}" sibTransId="{4BA9FDF2-58B8-4D10-88FF-75CDB4EFBCCA}"/>
    <dgm:cxn modelId="{60336365-E3EB-4884-A4F9-4F5CDADD23CF}" srcId="{09EDC793-FD84-4182-AB3F-16F972A8C08E}" destId="{FDB358C7-8501-48FE-825D-62F6E5739348}" srcOrd="1" destOrd="0" parTransId="{ADA44433-7391-41E7-97CE-15D300DD1FA1}" sibTransId="{D161C0A9-EC47-41F7-B300-E0B1ECA81AEA}"/>
    <dgm:cxn modelId="{A6EB1D4D-0548-4ADB-BE6D-B4BFE5AE0F5F}" type="presOf" srcId="{FDB358C7-8501-48FE-825D-62F6E5739348}" destId="{10B86CAD-0127-47EB-B58E-8D994E08D2F3}" srcOrd="1" destOrd="0" presId="urn:microsoft.com/office/officeart/2005/8/layout/cycle8"/>
    <dgm:cxn modelId="{73093354-DB3F-4B3F-9B89-A2FD2DB34287}" type="presOf" srcId="{E2CE2BD6-17DB-4068-9092-3CF77C39AD06}" destId="{01AF5CA3-9614-47F3-B316-0D062A891EB6}" srcOrd="0" destOrd="0" presId="urn:microsoft.com/office/officeart/2005/8/layout/cycle8"/>
    <dgm:cxn modelId="{54DF7282-5DE6-49B0-BF6F-958CD22A21D8}" type="presOf" srcId="{E2CE2BD6-17DB-4068-9092-3CF77C39AD06}" destId="{23AEFE45-54E4-4832-B873-468BFC4C9EB7}" srcOrd="1" destOrd="0" presId="urn:microsoft.com/office/officeart/2005/8/layout/cycle8"/>
    <dgm:cxn modelId="{3B0562A1-823F-4C54-923B-A54D5F4242A8}" type="presOf" srcId="{6DAC82CF-0FC2-4A47-A703-F68843C2BCB9}" destId="{A496DA07-AAD5-4351-BD1C-9671EEF1AB65}" srcOrd="1" destOrd="0" presId="urn:microsoft.com/office/officeart/2005/8/layout/cycle8"/>
    <dgm:cxn modelId="{1A38C2AA-7FC3-4C6C-884D-8CCE12230373}" type="presOf" srcId="{FDB358C7-8501-48FE-825D-62F6E5739348}" destId="{0FD2A8BA-7D49-4121-8A6F-5C6BE73BC90D}" srcOrd="0" destOrd="0" presId="urn:microsoft.com/office/officeart/2005/8/layout/cycle8"/>
    <dgm:cxn modelId="{004DE9C3-8202-48DD-939C-3BCC5339D44D}" type="presOf" srcId="{6DAC82CF-0FC2-4A47-A703-F68843C2BCB9}" destId="{8972BE87-A9B7-48DC-ACD8-78E3B8FFD613}" srcOrd="0" destOrd="0" presId="urn:microsoft.com/office/officeart/2005/8/layout/cycle8"/>
    <dgm:cxn modelId="{37E8E7EB-F65E-4613-8B05-9BF1351B8D00}" type="presOf" srcId="{09EDC793-FD84-4182-AB3F-16F972A8C08E}" destId="{17C1D9C4-045D-4A2C-89A8-450CB1ADE079}" srcOrd="0" destOrd="0" presId="urn:microsoft.com/office/officeart/2005/8/layout/cycle8"/>
    <dgm:cxn modelId="{25300223-8C98-4308-9FDB-D3D8C70B53B8}" type="presParOf" srcId="{17C1D9C4-045D-4A2C-89A8-450CB1ADE079}" destId="{8972BE87-A9B7-48DC-ACD8-78E3B8FFD613}" srcOrd="0" destOrd="0" presId="urn:microsoft.com/office/officeart/2005/8/layout/cycle8"/>
    <dgm:cxn modelId="{CCE80305-8211-4B98-8E53-56C5DFEAA893}" type="presParOf" srcId="{17C1D9C4-045D-4A2C-89A8-450CB1ADE079}" destId="{3D4EFFE1-13D7-42FC-80E3-0C29C0A438C2}" srcOrd="1" destOrd="0" presId="urn:microsoft.com/office/officeart/2005/8/layout/cycle8"/>
    <dgm:cxn modelId="{2E9848EA-853C-474C-8347-29AD234A4960}" type="presParOf" srcId="{17C1D9C4-045D-4A2C-89A8-450CB1ADE079}" destId="{2855C903-5A0B-4999-93CD-9A468DBC1F76}" srcOrd="2" destOrd="0" presId="urn:microsoft.com/office/officeart/2005/8/layout/cycle8"/>
    <dgm:cxn modelId="{37B09047-7915-4DE4-8B1F-BE5AAEFE5E9D}" type="presParOf" srcId="{17C1D9C4-045D-4A2C-89A8-450CB1ADE079}" destId="{A496DA07-AAD5-4351-BD1C-9671EEF1AB65}" srcOrd="3" destOrd="0" presId="urn:microsoft.com/office/officeart/2005/8/layout/cycle8"/>
    <dgm:cxn modelId="{93289693-3121-4961-A3BE-D3142F606AF9}" type="presParOf" srcId="{17C1D9C4-045D-4A2C-89A8-450CB1ADE079}" destId="{0FD2A8BA-7D49-4121-8A6F-5C6BE73BC90D}" srcOrd="4" destOrd="0" presId="urn:microsoft.com/office/officeart/2005/8/layout/cycle8"/>
    <dgm:cxn modelId="{76E9D16C-9822-4054-8574-88B485151495}" type="presParOf" srcId="{17C1D9C4-045D-4A2C-89A8-450CB1ADE079}" destId="{9B496002-23FC-486A-B919-93FA16A4E18E}" srcOrd="5" destOrd="0" presId="urn:microsoft.com/office/officeart/2005/8/layout/cycle8"/>
    <dgm:cxn modelId="{45B6DD36-6F4C-4BDE-A5A8-411BDA88AAAA}" type="presParOf" srcId="{17C1D9C4-045D-4A2C-89A8-450CB1ADE079}" destId="{6B8D16AB-9A70-4E89-B7D1-76249C1F381C}" srcOrd="6" destOrd="0" presId="urn:microsoft.com/office/officeart/2005/8/layout/cycle8"/>
    <dgm:cxn modelId="{2FEBFBB0-9323-4270-8690-E9D2A9CE04F6}" type="presParOf" srcId="{17C1D9C4-045D-4A2C-89A8-450CB1ADE079}" destId="{10B86CAD-0127-47EB-B58E-8D994E08D2F3}" srcOrd="7" destOrd="0" presId="urn:microsoft.com/office/officeart/2005/8/layout/cycle8"/>
    <dgm:cxn modelId="{AA0FC2A7-DF6B-4CB1-AD9E-178586DACFE6}" type="presParOf" srcId="{17C1D9C4-045D-4A2C-89A8-450CB1ADE079}" destId="{01AF5CA3-9614-47F3-B316-0D062A891EB6}" srcOrd="8" destOrd="0" presId="urn:microsoft.com/office/officeart/2005/8/layout/cycle8"/>
    <dgm:cxn modelId="{B5F62C8C-DCF9-41C8-88FF-4E9F74D0475A}" type="presParOf" srcId="{17C1D9C4-045D-4A2C-89A8-450CB1ADE079}" destId="{EC051E63-7D5C-494E-A5FE-0D3AC5613922}" srcOrd="9" destOrd="0" presId="urn:microsoft.com/office/officeart/2005/8/layout/cycle8"/>
    <dgm:cxn modelId="{60000782-8342-42AD-B76B-19CEAEF3BB4B}" type="presParOf" srcId="{17C1D9C4-045D-4A2C-89A8-450CB1ADE079}" destId="{42F0224E-39F5-4202-B934-D056A9995F6E}" srcOrd="10" destOrd="0" presId="urn:microsoft.com/office/officeart/2005/8/layout/cycle8"/>
    <dgm:cxn modelId="{1E3FDA32-C8AA-49FD-BC20-1720BF1A3770}" type="presParOf" srcId="{17C1D9C4-045D-4A2C-89A8-450CB1ADE079}" destId="{23AEFE45-54E4-4832-B873-468BFC4C9EB7}" srcOrd="11" destOrd="0" presId="urn:microsoft.com/office/officeart/2005/8/layout/cycle8"/>
    <dgm:cxn modelId="{4570F743-2A7D-47C4-919C-E322DC9DA82F}" type="presParOf" srcId="{17C1D9C4-045D-4A2C-89A8-450CB1ADE079}" destId="{468B80EB-C76D-4679-A3B1-E0C6AD6AB17E}" srcOrd="12" destOrd="0" presId="urn:microsoft.com/office/officeart/2005/8/layout/cycle8"/>
    <dgm:cxn modelId="{024C4D09-C152-4F66-9993-28A06CB37C94}" type="presParOf" srcId="{17C1D9C4-045D-4A2C-89A8-450CB1ADE079}" destId="{5AE44B15-40E5-4A6D-962F-08B4542EF310}" srcOrd="13" destOrd="0" presId="urn:microsoft.com/office/officeart/2005/8/layout/cycle8"/>
    <dgm:cxn modelId="{7E4D4EAC-A38C-48B5-B4CD-E78CBC24092E}" type="presParOf" srcId="{17C1D9C4-045D-4A2C-89A8-450CB1ADE079}" destId="{08DC719A-30AD-4EEC-B614-460A905EC83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Unicefin lapsiystävällinen kunta -prosessi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Kouluyhteisön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kouluyhteisössä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Koulukohtainen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koulun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14869" y="2019165"/>
          <a:ext cx="1026239" cy="779089"/>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5158" y="2133260"/>
        <a:ext cx="725661" cy="550899"/>
      </dsp:txXfrm>
    </dsp:sp>
    <dsp:sp modelId="{F282B21C-4B3D-4C9F-90C9-A6CF3B131D07}">
      <dsp:nvSpPr>
        <dsp:cNvPr id="0" name=""/>
        <dsp:cNvSpPr/>
      </dsp:nvSpPr>
      <dsp:spPr>
        <a:xfrm rot="5690728">
          <a:off x="1727071" y="2958828"/>
          <a:ext cx="489744"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06601" y="3044622"/>
          <a:ext cx="889316" cy="538447"/>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Oppilas</a:t>
          </a:r>
        </a:p>
      </dsp:txBody>
      <dsp:txXfrm>
        <a:off x="1522372" y="3060393"/>
        <a:ext cx="857774" cy="506905"/>
      </dsp:txXfrm>
    </dsp:sp>
    <dsp:sp modelId="{C89A4ADA-747D-434D-8690-4D2CDC9A6637}">
      <dsp:nvSpPr>
        <dsp:cNvPr id="0" name=""/>
        <dsp:cNvSpPr/>
      </dsp:nvSpPr>
      <dsp:spPr>
        <a:xfrm rot="8892126">
          <a:off x="902014" y="2763998"/>
          <a:ext cx="747668"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5472" y="2837266"/>
          <a:ext cx="805298" cy="46946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9222" y="2851016"/>
        <a:ext cx="777798" cy="441969"/>
      </dsp:txXfrm>
    </dsp:sp>
    <dsp:sp modelId="{887A2A99-3570-4CCD-9AC8-C53B162D27EE}">
      <dsp:nvSpPr>
        <dsp:cNvPr id="0" name=""/>
        <dsp:cNvSpPr/>
      </dsp:nvSpPr>
      <dsp:spPr>
        <a:xfrm rot="10972140">
          <a:off x="588075" y="2247514"/>
          <a:ext cx="877454"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23371E-5706-4A91-861A-41710CB5C177}">
      <dsp:nvSpPr>
        <dsp:cNvPr id="0" name=""/>
        <dsp:cNvSpPr/>
      </dsp:nvSpPr>
      <dsp:spPr>
        <a:xfrm>
          <a:off x="149900" y="2093008"/>
          <a:ext cx="877449" cy="48713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Esiopetuksen edustaja</a:t>
          </a:r>
        </a:p>
      </dsp:txBody>
      <dsp:txXfrm>
        <a:off x="164168" y="2107276"/>
        <a:ext cx="848913" cy="458599"/>
      </dsp:txXfrm>
    </dsp:sp>
    <dsp:sp modelId="{45235E6A-162B-4D67-89DC-ED6B5BFF87F1}">
      <dsp:nvSpPr>
        <dsp:cNvPr id="0" name=""/>
        <dsp:cNvSpPr/>
      </dsp:nvSpPr>
      <dsp:spPr>
        <a:xfrm rot="12858176">
          <a:off x="930569" y="1803034"/>
          <a:ext cx="744726"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617711" y="1486057"/>
          <a:ext cx="755245" cy="436289"/>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630489" y="1498835"/>
        <a:ext cx="729689" cy="410733"/>
      </dsp:txXfrm>
    </dsp:sp>
    <dsp:sp modelId="{717C5A52-0FF9-442A-8F52-045EB98E0F8E}">
      <dsp:nvSpPr>
        <dsp:cNvPr id="0" name=""/>
        <dsp:cNvSpPr/>
      </dsp:nvSpPr>
      <dsp:spPr>
        <a:xfrm rot="14450183">
          <a:off x="1033304" y="1437355"/>
          <a:ext cx="1029155"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940305" y="880885"/>
          <a:ext cx="713639" cy="43628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Oppilaan-ohjaaja</a:t>
          </a:r>
        </a:p>
      </dsp:txBody>
      <dsp:txXfrm>
        <a:off x="953083" y="893663"/>
        <a:ext cx="688083" cy="410733"/>
      </dsp:txXfrm>
    </dsp:sp>
    <dsp:sp modelId="{87386A5E-B447-4A55-9884-0D1D7331E870}">
      <dsp:nvSpPr>
        <dsp:cNvPr id="0" name=""/>
        <dsp:cNvSpPr/>
      </dsp:nvSpPr>
      <dsp:spPr>
        <a:xfrm rot="16417189">
          <a:off x="1719890" y="1509782"/>
          <a:ext cx="715886" cy="222040"/>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707123" y="998758"/>
          <a:ext cx="786619" cy="529629"/>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722635" y="1014270"/>
        <a:ext cx="755595" cy="498605"/>
      </dsp:txXfrm>
    </dsp:sp>
    <dsp:sp modelId="{D3C5E3CA-DE54-42CC-A22C-09D13ACA9D86}">
      <dsp:nvSpPr>
        <dsp:cNvPr id="0" name=""/>
        <dsp:cNvSpPr/>
      </dsp:nvSpPr>
      <dsp:spPr>
        <a:xfrm rot="17963734">
          <a:off x="1940959" y="1318077"/>
          <a:ext cx="1277826"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511832" y="647564"/>
          <a:ext cx="763283" cy="449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525005" y="660737"/>
        <a:ext cx="736937" cy="423412"/>
      </dsp:txXfrm>
    </dsp:sp>
    <dsp:sp modelId="{7E6E5B82-E01E-4151-BBE8-9E095D654786}">
      <dsp:nvSpPr>
        <dsp:cNvPr id="0" name=""/>
        <dsp:cNvSpPr/>
      </dsp:nvSpPr>
      <dsp:spPr>
        <a:xfrm rot="19491589">
          <a:off x="2351037" y="1639984"/>
          <a:ext cx="1222758"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995514" y="1160655"/>
          <a:ext cx="933709" cy="47690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3009482" y="1174623"/>
        <a:ext cx="905773" cy="448968"/>
      </dsp:txXfrm>
    </dsp:sp>
    <dsp:sp modelId="{DA17322E-A44E-4D6D-B280-6B429A492CC6}">
      <dsp:nvSpPr>
        <dsp:cNvPr id="0" name=""/>
        <dsp:cNvSpPr/>
      </dsp:nvSpPr>
      <dsp:spPr>
        <a:xfrm rot="20622202">
          <a:off x="2550899" y="1964732"/>
          <a:ext cx="1231923"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370132" y="1690155"/>
          <a:ext cx="775887" cy="42550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82595" y="1702618"/>
        <a:ext cx="750961" cy="400578"/>
      </dsp:txXfrm>
    </dsp:sp>
    <dsp:sp modelId="{E22A52BD-09F5-4E45-8BA4-EE7D46E95000}">
      <dsp:nvSpPr>
        <dsp:cNvPr id="0" name=""/>
        <dsp:cNvSpPr/>
      </dsp:nvSpPr>
      <dsp:spPr>
        <a:xfrm rot="226165">
          <a:off x="2581986" y="2358926"/>
          <a:ext cx="750936"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916650" y="2224189"/>
          <a:ext cx="830919" cy="54088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koulun henkilöstö</a:t>
          </a:r>
        </a:p>
      </dsp:txBody>
      <dsp:txXfrm>
        <a:off x="2932492" y="2240031"/>
        <a:ext cx="799235" cy="509197"/>
      </dsp:txXfrm>
    </dsp:sp>
    <dsp:sp modelId="{727BC296-7D25-473C-A9BF-3382AF63A2C0}">
      <dsp:nvSpPr>
        <dsp:cNvPr id="0" name=""/>
        <dsp:cNvSpPr/>
      </dsp:nvSpPr>
      <dsp:spPr>
        <a:xfrm rot="1993258">
          <a:off x="2268587" y="2924031"/>
          <a:ext cx="728905"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607919" y="2830412"/>
          <a:ext cx="907728" cy="51066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Koulun ulkopuoliset yhteistyötahot</a:t>
          </a:r>
        </a:p>
      </dsp:txBody>
      <dsp:txXfrm>
        <a:off x="2622876" y="2845369"/>
        <a:ext cx="877814" cy="48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9778" y="321487"/>
          <a:ext cx="1693885" cy="1693885"/>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Kouluterveyden-huollon palvelut</a:t>
          </a:r>
        </a:p>
      </dsp:txBody>
      <dsp:txXfrm>
        <a:off x="1305905" y="817614"/>
        <a:ext cx="1197758" cy="1197758"/>
      </dsp:txXfrm>
    </dsp:sp>
    <dsp:sp modelId="{28DB5135-CA8D-433C-BB99-65A57633BBB6}">
      <dsp:nvSpPr>
        <dsp:cNvPr id="0" name=""/>
        <dsp:cNvSpPr/>
      </dsp:nvSpPr>
      <dsp:spPr>
        <a:xfrm rot="5400000">
          <a:off x="2581903" y="321487"/>
          <a:ext cx="1693885" cy="1693885"/>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81903" y="817614"/>
        <a:ext cx="1197758" cy="119775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2093612"/>
          <a:ext cx="1693885" cy="1693885"/>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305905" y="2093612"/>
        <a:ext cx="1197758"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Kouluterveyden-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oppilaasta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oppilaan/ ja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oppilaan/huoltajan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oppilas/huoltajat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BE87-A9B7-48DC-ACD8-78E3B8FFD613}">
      <dsp:nvSpPr>
        <dsp:cNvPr id="0" name=""/>
        <dsp:cNvSpPr/>
      </dsp:nvSpPr>
      <dsp:spPr>
        <a:xfrm>
          <a:off x="1073582" y="44459"/>
          <a:ext cx="3371657" cy="3098791"/>
        </a:xfrm>
        <a:prstGeom prst="pie">
          <a:avLst>
            <a:gd name="adj1" fmla="val 16200000"/>
            <a:gd name="adj2" fmla="val 1800000"/>
          </a:avLst>
        </a:prstGeom>
        <a:solidFill>
          <a:srgbClr val="00B0F0"/>
        </a:solidFill>
        <a:ln w="6350" cap="flat" cmpd="sng" algn="in">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KEVÄT-LUKUKAUSI</a:t>
          </a:r>
        </a:p>
      </dsp:txBody>
      <dsp:txXfrm>
        <a:off x="2850526" y="701108"/>
        <a:ext cx="1204163" cy="922259"/>
      </dsp:txXfrm>
    </dsp:sp>
    <dsp:sp modelId="{0FD2A8BA-7D49-4121-8A6F-5C6BE73BC90D}">
      <dsp:nvSpPr>
        <dsp:cNvPr id="0" name=""/>
        <dsp:cNvSpPr/>
      </dsp:nvSpPr>
      <dsp:spPr>
        <a:xfrm>
          <a:off x="1865848" y="652788"/>
          <a:ext cx="1651014" cy="2239276"/>
        </a:xfrm>
        <a:prstGeom prst="pie">
          <a:avLst>
            <a:gd name="adj1" fmla="val 1800000"/>
            <a:gd name="adj2" fmla="val 9000000"/>
          </a:avLst>
        </a:prstGeom>
        <a:gradFill rotWithShape="1">
          <a:gsLst>
            <a:gs pos="0">
              <a:schemeClr val="accent5">
                <a:tint val="67000"/>
                <a:satMod val="105000"/>
                <a:lumMod val="110000"/>
              </a:schemeClr>
            </a:gs>
            <a:gs pos="50000">
              <a:schemeClr val="accent5">
                <a:tint val="73000"/>
                <a:satMod val="103000"/>
                <a:lumMod val="105000"/>
              </a:schemeClr>
            </a:gs>
            <a:gs pos="100000">
              <a:schemeClr val="accent5">
                <a:tint val="81000"/>
                <a:satMod val="109000"/>
                <a:lumMod val="105000"/>
              </a:schemeClr>
            </a:gs>
          </a:gsLst>
          <a:lin ang="5400000" scaled="0"/>
        </a:gradFill>
        <a:ln w="6350" cap="flat" cmpd="sng" algn="in">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KESÄ</a:t>
          </a:r>
        </a:p>
      </dsp:txBody>
      <dsp:txXfrm>
        <a:off x="2258946" y="2105651"/>
        <a:ext cx="884472" cy="586477"/>
      </dsp:txXfrm>
    </dsp:sp>
    <dsp:sp modelId="{01AF5CA3-9614-47F3-B316-0D062A891EB6}">
      <dsp:nvSpPr>
        <dsp:cNvPr id="0" name=""/>
        <dsp:cNvSpPr/>
      </dsp:nvSpPr>
      <dsp:spPr>
        <a:xfrm>
          <a:off x="1034815" y="25399"/>
          <a:ext cx="3240412" cy="3149600"/>
        </a:xfrm>
        <a:prstGeom prst="pie">
          <a:avLst>
            <a:gd name="adj1" fmla="val 9000000"/>
            <a:gd name="adj2" fmla="val 16200000"/>
          </a:avLst>
        </a:prstGeom>
        <a:solidFill>
          <a:srgbClr val="00B0F0"/>
        </a:solidFill>
        <a:ln w="6350" cap="flat" cmpd="sng" algn="in">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a:t>SYYS-LUKUKAUSI</a:t>
          </a:r>
          <a:endParaRPr lang="fi-FI" sz="2000" kern="1200"/>
        </a:p>
      </dsp:txBody>
      <dsp:txXfrm>
        <a:off x="1410163" y="692815"/>
        <a:ext cx="1157290" cy="937381"/>
      </dsp:txXfrm>
    </dsp:sp>
    <dsp:sp modelId="{468B80EB-C76D-4679-A3B1-E0C6AD6AB17E}">
      <dsp:nvSpPr>
        <dsp:cNvPr id="0" name=""/>
        <dsp:cNvSpPr/>
      </dsp:nvSpPr>
      <dsp:spPr>
        <a:xfrm>
          <a:off x="796413" y="-203196"/>
          <a:ext cx="3914962" cy="358776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E44B15-40E5-4A6D-962F-08B4542EF310}">
      <dsp:nvSpPr>
        <dsp:cNvPr id="0" name=""/>
        <dsp:cNvSpPr/>
      </dsp:nvSpPr>
      <dsp:spPr>
        <a:xfrm>
          <a:off x="1686562" y="488464"/>
          <a:ext cx="2018116" cy="257259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DC719A-30AD-4EEC-B614-460A905EC83E}">
      <dsp:nvSpPr>
        <dsp:cNvPr id="0" name=""/>
        <dsp:cNvSpPr/>
      </dsp:nvSpPr>
      <dsp:spPr>
        <a:xfrm>
          <a:off x="822154" y="-196668"/>
          <a:ext cx="3701516" cy="367683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ymenhva.fi/lapset-nuoret-ja-perheet/nuoren-kasvu-ja-kehitys/nuoren-terveys/"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5" Type="http://schemas.openxmlformats.org/officeDocument/2006/relationships/hyperlink" Target="http://www.finlex.fi/" TargetMode="External"/><Relationship Id="rId4" Type="http://schemas.openxmlformats.org/officeDocument/2006/relationships/hyperlink" Target="https://kymenhva.fi/lapset-nuoret-ja-perheet/lapsen-nuoren-ja-perheen-hyvinvointi-ja-tuki/oppilaan-ja-opiskelijan-tuki/"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opetuksen järjestäjän opiskeluhuoltosuunnitelma</a:t>
            </a:r>
            <a:br>
              <a:rPr lang="fi-FI" sz="1800" dirty="0">
                <a:solidFill>
                  <a:schemeClr val="tx1"/>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r>
              <a:rPr lang="fi-FI" sz="1800" dirty="0" err="1">
                <a:solidFill>
                  <a:schemeClr val="accent2">
                    <a:lumMod val="50000"/>
                  </a:schemeClr>
                </a:solidFill>
                <a:latin typeface="Calibri" panose="020F0502020204030204" pitchFamily="34" charset="0"/>
                <a:cs typeface="Calibri" panose="020F0502020204030204" pitchFamily="34" charset="0"/>
              </a:rPr>
              <a:t>Pihkoonkoulu</a:t>
            </a:r>
            <a:br>
              <a:rPr lang="fi-FI" sz="1800" dirty="0">
                <a:solidFill>
                  <a:schemeClr val="accent2">
                    <a:lumMod val="50000"/>
                  </a:schemeClr>
                </a:solidFill>
                <a:latin typeface="Calibri" panose="020F0502020204030204" pitchFamily="34" charset="0"/>
                <a:cs typeface="Calibri" panose="020F0502020204030204" pitchFamily="34" charset="0"/>
              </a:rPr>
            </a:br>
            <a:r>
              <a:rPr lang="fi-FI" sz="1800" dirty="0">
                <a:solidFill>
                  <a:schemeClr val="accent2">
                    <a:lumMod val="50000"/>
                  </a:schemeClr>
                </a:solidFill>
                <a:latin typeface="Calibri" panose="020F0502020204030204" pitchFamily="34" charset="0"/>
                <a:cs typeface="Calibri" panose="020F0502020204030204" pitchFamily="34" charset="0"/>
              </a:rPr>
              <a:t> ja esiopetus</a:t>
            </a:r>
            <a:br>
              <a:rPr lang="fi-FI" sz="1800" dirty="0">
                <a:solidFill>
                  <a:schemeClr val="accent2">
                    <a:lumMod val="50000"/>
                  </a:schemeClr>
                </a:solidFill>
                <a:latin typeface="Calibri" panose="020F0502020204030204" pitchFamily="34" charset="0"/>
                <a:cs typeface="Calibri" panose="020F0502020204030204" pitchFamily="34" charset="0"/>
              </a:rPr>
            </a:br>
            <a:r>
              <a:rPr lang="fi-FI" sz="1800" dirty="0">
                <a:solidFill>
                  <a:schemeClr val="accent2">
                    <a:lumMod val="50000"/>
                  </a:schemeClr>
                </a:solidFill>
                <a:latin typeface="Calibri" panose="020F0502020204030204" pitchFamily="34" charset="0"/>
                <a:cs typeface="Calibri" panose="020F0502020204030204" pitchFamily="34" charset="0"/>
              </a:rPr>
              <a:t>toimintasuunnitelma</a:t>
            </a:r>
            <a:br>
              <a:rPr lang="fi-FI" sz="1800" dirty="0">
                <a:solidFill>
                  <a:schemeClr val="accent2">
                    <a:lumMod val="50000"/>
                  </a:schemeClr>
                </a:solidFill>
                <a:latin typeface="Calibri" panose="020F0502020204030204" pitchFamily="34" charset="0"/>
                <a:cs typeface="Calibri" panose="020F0502020204030204" pitchFamily="34" charset="0"/>
              </a:rPr>
            </a:br>
            <a:r>
              <a:rPr lang="fi-FI" sz="1800" dirty="0">
                <a:solidFill>
                  <a:schemeClr val="accent2">
                    <a:lumMod val="50000"/>
                  </a:schemeClr>
                </a:solidFill>
                <a:latin typeface="Calibri" panose="020F0502020204030204" pitchFamily="34" charset="0"/>
                <a:cs typeface="Calibri" panose="020F0502020204030204" pitchFamily="34" charset="0"/>
              </a:rPr>
              <a:t>LUKUVUOSI 2025-2026</a:t>
            </a:r>
            <a:br>
              <a:rPr lang="fi-FI" sz="1800" dirty="0">
                <a:solidFill>
                  <a:srgbClr val="FF0000"/>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ext uri="{D42A27DB-BD31-4B8C-83A1-F6EECF244321}">
                <p14:modId xmlns:p14="http://schemas.microsoft.com/office/powerpoint/2010/main" val="1340490539"/>
              </p:ext>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Oppilaan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opiskeluhuolto voi olla tarpeellista oppilaan tuen tarpeen selvittämiseksi ja opiskeluhuollon tuen järjestämiseksi. Yksittäisen oppilaan monialaista opiskeluhuoltoa toteutetaan tapauskohtaisesti tilanteen ja tarpeen mukaisesti koottavassa asiantuntijaryhmässä. Oppilas ja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79022" y="0"/>
            <a:ext cx="7405511" cy="1723549"/>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2800" dirty="0">
                <a:solidFill>
                  <a:schemeClr val="bg1"/>
                </a:solidFill>
                <a:latin typeface="Calibri" panose="020F0502020204030204" pitchFamily="34" charset="0"/>
                <a:cs typeface="Calibri" panose="020F0502020204030204" pitchFamily="34" charset="0"/>
              </a:rPr>
              <a:t>4 </a:t>
            </a:r>
            <a:r>
              <a:rPr lang="fi-FI" sz="2000" b="1" dirty="0">
                <a:solidFill>
                  <a:schemeClr val="bg1"/>
                </a:solidFill>
                <a:effectLst/>
                <a:latin typeface="Arial" panose="020B0604020202020204" pitchFamily="34" charset="0"/>
                <a:ea typeface="Times New Roman" panose="02020603050405020304" pitchFamily="18" charset="0"/>
              </a:rPr>
              <a:t>YHTEISTYÖN JÄRJESTÄMINEN OPPILAIDEN JA HEIDÄN PERHEIDENSÄ SEKÄ KOULUSSA TYÖSKENTELEVIEN JA MUIDEN OPPILAIDEN HYVINVOINTIA TUKEVIEN TAHOJEN KANSSA</a:t>
            </a:r>
            <a:r>
              <a:rPr lang="fi-FI" sz="2000" b="1" dirty="0">
                <a:solidFill>
                  <a:schemeClr val="bg1"/>
                </a:solidFill>
                <a:latin typeface="Calibri" panose="020F0502020204030204" pitchFamily="34" charset="0"/>
                <a:cs typeface="Calibri" panose="020F0502020204030204" pitchFamily="34" charset="0"/>
              </a:rPr>
              <a:t> </a:t>
            </a:r>
            <a:endParaRPr lang="fi-FI" sz="2000" b="1" dirty="0">
              <a:solidFill>
                <a:schemeClr val="bg1"/>
              </a:solidFill>
            </a:endParaRPr>
          </a:p>
        </p:txBody>
      </p:sp>
      <p:sp>
        <p:nvSpPr>
          <p:cNvPr id="6" name="Sisällön paikkamerkki 2"/>
          <p:cNvSpPr>
            <a:spLocks noGrp="1"/>
          </p:cNvSpPr>
          <p:nvPr>
            <p:ph sz="quarter" idx="10"/>
          </p:nvPr>
        </p:nvSpPr>
        <p:spPr>
          <a:xfrm flipH="1">
            <a:off x="417219" y="193500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oppilaan ikä ja kehitystaso</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näkemyksiä koulun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ja monissa kouluissa toimivan vanhempaintoimikunnan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edustajat kutsutaan yhteisöllisen opiskeluhuoltoryhmän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oppilaan ja/tai huoltajan kanssa</a:t>
            </a:r>
          </a:p>
        </p:txBody>
      </p:sp>
      <p:sp>
        <p:nvSpPr>
          <p:cNvPr id="4" name="Tekstiruutu 3"/>
          <p:cNvSpPr txBox="1"/>
          <p:nvPr/>
        </p:nvSpPr>
        <p:spPr>
          <a:xfrm>
            <a:off x="5032594" y="1973475"/>
            <a:ext cx="3225339" cy="2123658"/>
          </a:xfrm>
          <a:prstGeom prst="rect">
            <a:avLst/>
          </a:prstGeom>
          <a:noFill/>
        </p:spPr>
        <p:txBody>
          <a:bodyPr wrap="square" rtlCol="0">
            <a:spAutoFit/>
          </a:bodyPr>
          <a:lstStyle/>
          <a:p>
            <a:r>
              <a:rPr lang="fi-FI" sz="1200" dirty="0">
                <a:solidFill>
                  <a:schemeClr val="bg1"/>
                </a:solidFill>
                <a:latin typeface="Calibri" panose="020F0502020204030204" pitchFamily="34" charset="0"/>
                <a:cs typeface="Calibri" panose="020F0502020204030204" pitchFamily="34" charset="0"/>
              </a:rPr>
              <a:t>Pihkoon koululla</a:t>
            </a:r>
            <a:r>
              <a:rPr lang="fi-FI" sz="1200" dirty="0">
                <a:solidFill>
                  <a:srgbClr val="FF0000"/>
                </a:solidFill>
                <a:latin typeface="Calibri" panose="020F0502020204030204" pitchFamily="34" charset="0"/>
                <a:cs typeface="Calibri" panose="020F0502020204030204" pitchFamily="34" charset="0"/>
              </a:rPr>
              <a:t> </a:t>
            </a:r>
            <a:r>
              <a:rPr lang="fi-FI" sz="1200" dirty="0">
                <a:solidFill>
                  <a:schemeClr val="bg1"/>
                </a:solidFill>
                <a:latin typeface="Calibri" panose="020F0502020204030204" pitchFamily="34" charset="0"/>
                <a:cs typeface="Calibri" panose="020F0502020204030204" pitchFamily="34" charset="0"/>
              </a:rPr>
              <a:t>käytössä olevat yhteistyömuodot:</a:t>
            </a:r>
          </a:p>
          <a:p>
            <a:pPr marL="171450" indent="-1714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Tiedottaminen ( Wilma, </a:t>
            </a:r>
            <a:r>
              <a:rPr lang="fi-FI" sz="1200" dirty="0" err="1">
                <a:solidFill>
                  <a:schemeClr val="bg1"/>
                </a:solidFill>
                <a:latin typeface="Calibri" panose="020F0502020204030204" pitchFamily="34" charset="0"/>
                <a:cs typeface="Calibri" panose="020F0502020204030204" pitchFamily="34" charset="0"/>
              </a:rPr>
              <a:t>Pedanet</a:t>
            </a:r>
            <a:r>
              <a:rPr lang="fi-FI" sz="1200" dirty="0">
                <a:solidFill>
                  <a:schemeClr val="bg1"/>
                </a:solidFill>
                <a:latin typeface="Calibri" panose="020F0502020204030204" pitchFamily="34" charset="0"/>
                <a:cs typeface="Calibri" panose="020F0502020204030204" pitchFamily="34" charset="0"/>
              </a:rPr>
              <a:t>, </a:t>
            </a:r>
            <a:r>
              <a:rPr lang="fi-FI" sz="1200" dirty="0" err="1">
                <a:solidFill>
                  <a:schemeClr val="bg1"/>
                </a:solidFill>
                <a:latin typeface="Calibri" panose="020F0502020204030204" pitchFamily="34" charset="0"/>
                <a:cs typeface="Calibri" panose="020F0502020204030204" pitchFamily="34" charset="0"/>
              </a:rPr>
              <a:t>Edlevo</a:t>
            </a:r>
            <a:r>
              <a:rPr lang="fi-FI" sz="1200" dirty="0">
                <a:solidFill>
                  <a:schemeClr val="bg1"/>
                </a:solidFill>
                <a:latin typeface="Calibri" panose="020F0502020204030204" pitchFamily="34" charset="0"/>
                <a:cs typeface="Calibri" panose="020F0502020204030204" pitchFamily="34" charset="0"/>
              </a:rPr>
              <a:t> )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Huoltajan ja oppilaiden kanssa erilaiset keskustelut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Vanhempainillat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Yhteiset teemapäivät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Vanhempainyhdistys</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Oppilaskunta</a:t>
            </a:r>
          </a:p>
          <a:p>
            <a:endParaRPr lang="fi-FI"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9BDF67-283E-AE33-0364-C6A104D115A3}"/>
              </a:ext>
            </a:extLst>
          </p:cNvPr>
          <p:cNvSpPr>
            <a:spLocks noGrp="1"/>
          </p:cNvSpPr>
          <p:nvPr>
            <p:ph type="title"/>
          </p:nvPr>
        </p:nvSpPr>
        <p:spPr>
          <a:xfrm>
            <a:off x="135467" y="528159"/>
            <a:ext cx="7292622" cy="1128363"/>
          </a:xfrm>
        </p:spPr>
        <p:txBody>
          <a:bodyPr>
            <a:normAutofit fontScale="90000"/>
          </a:bodyPr>
          <a:lstStyle/>
          <a:p>
            <a:r>
              <a:rPr lang="fi-FI" sz="2700" b="1" dirty="0">
                <a:ea typeface="Times New Roman" panose="02020603050405020304" pitchFamily="18" charset="0"/>
              </a:rPr>
              <a:t>5</a:t>
            </a:r>
            <a:r>
              <a:rPr lang="fi-FI" sz="2700" b="1" dirty="0">
                <a:effectLst/>
                <a:ea typeface="Times New Roman" panose="02020603050405020304" pitchFamily="18" charset="0"/>
              </a:rPr>
              <a:t> SUUNNITELMAT OPPILAIDEN SUOJAAMISEKSI VÄKIVALLALTA, KIUSAAMISELTA JA HÄIRINNÄLTÄ SEKÄ KRIISISUUNNITELMA</a:t>
            </a:r>
            <a:br>
              <a:rPr lang="fi-FI" sz="3200" dirty="0">
                <a:effectLst/>
                <a:latin typeface="Arial" panose="020B0604020202020204" pitchFamily="34" charset="0"/>
                <a:ea typeface="Times New Roman" panose="02020603050405020304" pitchFamily="18" charset="0"/>
              </a:rPr>
            </a:br>
            <a:endParaRPr lang="fi-FI" sz="3200" dirty="0"/>
          </a:p>
        </p:txBody>
      </p:sp>
      <p:sp>
        <p:nvSpPr>
          <p:cNvPr id="3" name="Sisällön paikkamerkki 2">
            <a:extLst>
              <a:ext uri="{FF2B5EF4-FFF2-40B4-BE49-F238E27FC236}">
                <a16:creationId xmlns:a16="http://schemas.microsoft.com/office/drawing/2014/main" id="{C1D5711E-EDBC-CEF5-E6E4-E33AB46DDA7D}"/>
              </a:ext>
            </a:extLst>
          </p:cNvPr>
          <p:cNvSpPr>
            <a:spLocks noGrp="1"/>
          </p:cNvSpPr>
          <p:nvPr>
            <p:ph sz="quarter" idx="10"/>
          </p:nvPr>
        </p:nvSpPr>
        <p:spPr>
          <a:xfrm flipH="1">
            <a:off x="806236" y="2103829"/>
            <a:ext cx="3315190" cy="3574482"/>
          </a:xfrm>
        </p:spPr>
        <p:txBody>
          <a:bodyPr/>
          <a:lstStyle/>
          <a:p>
            <a:pPr marL="342900" indent="-342900">
              <a:buFont typeface="Wingdings" panose="05000000000000000000" pitchFamily="2" charset="2"/>
              <a:buChar char="v"/>
            </a:pPr>
            <a:r>
              <a:rPr lang="fi-FI" sz="1600" dirty="0"/>
              <a:t>Kotkan opetustoimessa on käytössä kaikille yhteinen toimintamalli kiusaamisen, häirintään, väkivallan, rikoksien ja rikollisten tekojen ennaltaehkäisemiseksi ja niihin puuttumiseksi </a:t>
            </a:r>
          </a:p>
          <a:p>
            <a:pPr marL="342900" indent="-342900">
              <a:buFont typeface="Wingdings" panose="05000000000000000000" pitchFamily="2" charset="2"/>
              <a:buChar char="v"/>
            </a:pPr>
            <a:r>
              <a:rPr lang="fi-FI" sz="1600" dirty="0"/>
              <a:t>Jokaisella koululla on oma kriisisuunnitelmansa, johon on kuvattu toimenpiteet kriisitilanteissa. Se ei ole julkinen asiakirja.</a:t>
            </a:r>
          </a:p>
        </p:txBody>
      </p:sp>
      <p:sp>
        <p:nvSpPr>
          <p:cNvPr id="5" name="Sisällön paikkamerkki 2">
            <a:extLst>
              <a:ext uri="{FF2B5EF4-FFF2-40B4-BE49-F238E27FC236}">
                <a16:creationId xmlns:a16="http://schemas.microsoft.com/office/drawing/2014/main" id="{6021E4B4-5BDD-B38C-90F8-89C821303552}"/>
              </a:ext>
            </a:extLst>
          </p:cNvPr>
          <p:cNvSpPr txBox="1">
            <a:spLocks/>
          </p:cNvSpPr>
          <p:nvPr/>
        </p:nvSpPr>
        <p:spPr>
          <a:xfrm flipH="1">
            <a:off x="4864529" y="2103829"/>
            <a:ext cx="3315190" cy="314292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dirty="0">
              <a:solidFill>
                <a:srgbClr val="FF0000"/>
              </a:solidFill>
            </a:endParaRPr>
          </a:p>
        </p:txBody>
      </p:sp>
      <p:sp>
        <p:nvSpPr>
          <p:cNvPr id="6" name="Tekstiruutu 5">
            <a:extLst>
              <a:ext uri="{FF2B5EF4-FFF2-40B4-BE49-F238E27FC236}">
                <a16:creationId xmlns:a16="http://schemas.microsoft.com/office/drawing/2014/main" id="{3B1D37EB-EB29-981F-A0B7-D318DEC0A228}"/>
              </a:ext>
            </a:extLst>
          </p:cNvPr>
          <p:cNvSpPr txBox="1"/>
          <p:nvPr/>
        </p:nvSpPr>
        <p:spPr>
          <a:xfrm>
            <a:off x="4707467" y="2103829"/>
            <a:ext cx="3725333" cy="1815882"/>
          </a:xfrm>
          <a:prstGeom prst="rect">
            <a:avLst/>
          </a:prstGeom>
          <a:noFill/>
        </p:spPr>
        <p:txBody>
          <a:bodyPr wrap="square" rtlCol="0">
            <a:spAutoFit/>
          </a:bodyPr>
          <a:lstStyle/>
          <a:p>
            <a:r>
              <a:rPr lang="fi-FI" sz="1600" dirty="0"/>
              <a:t>❖ Kotkan opetustoimen toimintamalli  löytyy Pihkoon koulun </a:t>
            </a:r>
            <a:r>
              <a:rPr lang="fi-FI" sz="1600" dirty="0" err="1"/>
              <a:t>pedanet</a:t>
            </a:r>
            <a:r>
              <a:rPr lang="fi-FI" sz="1600" dirty="0"/>
              <a:t>-sivuilta kohdasta Koulukäynnin tuki. </a:t>
            </a:r>
          </a:p>
          <a:p>
            <a:r>
              <a:rPr lang="fi-FI" sz="1600" dirty="0"/>
              <a:t>❖Pelastus- ja kriisisuunnitelma on laadittu</a:t>
            </a:r>
          </a:p>
          <a:p>
            <a:r>
              <a:rPr lang="fi-FI" sz="1600" dirty="0"/>
              <a:t>❖ Kriisitilanteissa voi olla yhteydessä rehtoriin, kuraattoriin tai terveydenhoitajaan</a:t>
            </a:r>
            <a:endParaRPr lang="fi-FI" sz="1600" dirty="0">
              <a:solidFill>
                <a:srgbClr val="FF0000"/>
              </a:solidFill>
            </a:endParaRPr>
          </a:p>
        </p:txBody>
      </p:sp>
    </p:spTree>
    <p:extLst>
      <p:ext uri="{BB962C8B-B14F-4D97-AF65-F5344CB8AC3E}">
        <p14:creationId xmlns:p14="http://schemas.microsoft.com/office/powerpoint/2010/main" val="28688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fontScale="90000"/>
          </a:bodyPr>
          <a:lstStyle/>
          <a:p>
            <a:r>
              <a:rPr lang="fi-FI" sz="2400" dirty="0">
                <a:latin typeface="Times New Roman" panose="02020603050405020304" pitchFamily="18" charset="0"/>
                <a:cs typeface="Times New Roman" panose="02020603050405020304" pitchFamily="18"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Koulujen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kokoaa tiedot, seuraa ja arvioi koulujen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6" y="1656521"/>
            <a:ext cx="3458193" cy="4154073"/>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200" b="1" dirty="0">
              <a:solidFill>
                <a:srgbClr val="FF0000"/>
              </a:solidFill>
              <a:latin typeface="Calibri" panose="020F0502020204030204" pitchFamily="34" charset="0"/>
              <a:cs typeface="Calibri" panose="020F0502020204030204" pitchFamily="34" charset="0"/>
            </a:endParaRPr>
          </a:p>
          <a:p>
            <a:endParaRPr lang="fi-FI" sz="1200" b="1" dirty="0">
              <a:solidFill>
                <a:srgbClr val="FF0000"/>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Tietoa kerätään lukuvuoden aikana erilaisilla menetelmillä kuten kyselyillä, testeillä ja havainnoimalla. Pihkoon koulu osallistuu erilaisiin valtakunnallisiin testeihin, kuten Kouluterveyskysely, </a:t>
            </a:r>
            <a:r>
              <a:rPr lang="fi-FI" sz="1200" dirty="0" err="1">
                <a:latin typeface="Calibri" panose="020F0502020204030204" pitchFamily="34" charset="0"/>
                <a:cs typeface="Calibri" panose="020F0502020204030204" pitchFamily="34" charset="0"/>
              </a:rPr>
              <a:t>Move</a:t>
            </a:r>
            <a:r>
              <a:rPr lang="fi-FI" sz="1200" dirty="0">
                <a:latin typeface="Calibri" panose="020F0502020204030204" pitchFamily="34" charset="0"/>
                <a:cs typeface="Calibri" panose="020F0502020204030204" pitchFamily="34" charset="0"/>
              </a:rPr>
              <a:t>-testit ja ruokahuollonkyselyt. </a:t>
            </a:r>
            <a:endParaRPr lang="fi-FI" sz="1200" dirty="0">
              <a:solidFill>
                <a:srgbClr val="FF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Kyselyt käydään läpi opiskeluhuoltoryhmässä ja henkilökunnan palavereissa. Tällöin tuloksia arvioidaan ja päätetään jatkotyöstöstä.</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Saatua tietoa hyödynnetään suunniteltaessa ja kehitettäessä koulun toimintaa.</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Keskeisistä tuloksista tiedottaminen oppilaille, huoltajille ja yhteistyötahoille Wilman kautta, tapaamisissa huoltajien kanssa ja vanhempainilloissa. </a:t>
            </a:r>
          </a:p>
        </p:txBody>
      </p:sp>
    </p:spTree>
    <p:extLst>
      <p:ext uri="{BB962C8B-B14F-4D97-AF65-F5344CB8AC3E}">
        <p14:creationId xmlns:p14="http://schemas.microsoft.com/office/powerpoint/2010/main" val="21587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631767" y="528159"/>
            <a:ext cx="6891251" cy="1128363"/>
          </a:xfrm>
        </p:spPr>
        <p:txBody>
          <a:bodyPr>
            <a:noAutofit/>
          </a:bodyPr>
          <a:lstStyle/>
          <a:p>
            <a:r>
              <a:rPr lang="fi-FI" sz="3200" dirty="0">
                <a:latin typeface="Calibri" panose="020F0502020204030204" pitchFamily="34" charset="0"/>
                <a:cs typeface="Calibri" panose="020F0502020204030204" pitchFamily="34"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2103829"/>
            <a:ext cx="3458193" cy="370676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a:t>
            </a:r>
            <a:r>
              <a:rPr lang="fi-FI" sz="1400" dirty="0" err="1"/>
              <a:t>sosiaali</a:t>
            </a:r>
            <a:r>
              <a:rPr lang="fi-FI" sz="1400" dirty="0"/>
              <a:t>- ja terveystoimen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a:t>
            </a:r>
            <a:r>
              <a:rPr lang="fi-FI" sz="1400" dirty="0" err="1"/>
              <a:t>sosiaali</a:t>
            </a:r>
            <a:r>
              <a:rPr lang="fi-FI" sz="1400" dirty="0"/>
              <a:t>- ja terveystoimen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a:t>LISÄTIETOJA</a:t>
            </a:r>
          </a:p>
        </p:txBody>
      </p:sp>
      <p:sp>
        <p:nvSpPr>
          <p:cNvPr id="3" name="Sisällön paikkamerkki 2"/>
          <p:cNvSpPr>
            <a:spLocks noGrp="1"/>
          </p:cNvSpPr>
          <p:nvPr>
            <p:ph sz="quarter" idx="10"/>
          </p:nvPr>
        </p:nvSpPr>
        <p:spPr>
          <a:xfrm flipH="1">
            <a:off x="1264355" y="2050165"/>
            <a:ext cx="7633742" cy="2589569"/>
          </a:xfrm>
        </p:spPr>
        <p:style>
          <a:lnRef idx="2">
            <a:schemeClr val="dk1"/>
          </a:lnRef>
          <a:fillRef idx="1">
            <a:schemeClr val="lt1"/>
          </a:fillRef>
          <a:effectRef idx="0">
            <a:schemeClr val="dk1"/>
          </a:effectRef>
          <a:fontRef idx="minor">
            <a:schemeClr val="dk1"/>
          </a:fontRef>
        </p:style>
        <p:txBody>
          <a:bodyPr/>
          <a:lstStyle/>
          <a:p>
            <a:r>
              <a:rPr lang="fi-FI" sz="1600" b="1" dirty="0">
                <a:solidFill>
                  <a:schemeClr val="tx1"/>
                </a:solidFill>
                <a:hlinkClick r:id="rId2">
                  <a:extLst>
                    <a:ext uri="{A12FA001-AC4F-418D-AE19-62706E023703}">
                      <ahyp:hlinkClr xmlns:ahyp="http://schemas.microsoft.com/office/drawing/2018/hyperlinkcolor" val="tx"/>
                    </a:ext>
                  </a:extLst>
                </a:hlinkClick>
              </a:rPr>
              <a:t>OPETUKSEN JÄRJESTÄJÄN OPISKELUHUOLTOSUUNITELMA: </a:t>
            </a:r>
            <a:r>
              <a:rPr lang="fi-FI" sz="1600" dirty="0">
                <a:solidFill>
                  <a:schemeClr val="accent5"/>
                </a:solidFill>
                <a:hlinkClick r:id="rId2">
                  <a:extLst>
                    <a:ext uri="{A12FA001-AC4F-418D-AE19-62706E023703}">
                      <ahyp:hlinkClr xmlns:ahyp="http://schemas.microsoft.com/office/drawing/2018/hyperlinkcolor" val="tx"/>
                    </a:ext>
                  </a:extLst>
                </a:hlinkClick>
              </a:rPr>
              <a:t>https://www.kotka.fi/wp-content/uploads/2023/07/Opetuksen-jarjestajan-opiskeluhuoltosuunitelma.pdf </a:t>
            </a:r>
          </a:p>
          <a:p>
            <a:r>
              <a:rPr lang="fi-FI" sz="1600" dirty="0">
                <a:solidFill>
                  <a:schemeClr val="accent5"/>
                </a:solidFill>
                <a:hlinkClick r:id="rId2">
                  <a:extLst>
                    <a:ext uri="{A12FA001-AC4F-418D-AE19-62706E023703}">
                      <ahyp:hlinkClr xmlns:ahyp="http://schemas.microsoft.com/office/drawing/2018/hyperlinkcolor" val="tx"/>
                    </a:ext>
                  </a:extLst>
                </a:hlinkClick>
              </a:rPr>
              <a:t> </a:t>
            </a:r>
            <a:r>
              <a:rPr lang="fi-FI" sz="1600" b="1" dirty="0">
                <a:solidFill>
                  <a:schemeClr val="tx1"/>
                </a:solidFill>
              </a:rPr>
              <a:t>Koulu- ja opiskeluterveydenhuolto: </a:t>
            </a:r>
            <a:r>
              <a:rPr lang="fi-FI" sz="1600" dirty="0">
                <a:solidFill>
                  <a:schemeClr val="tx1"/>
                </a:solidFill>
                <a:hlinkClick r:id="rId3"/>
              </a:rPr>
              <a:t>https://kymenhva.fi/lapset-nuoret-ja-perheet/nuoren-kasvu-ja-kehitys/nuoren-terveys/</a:t>
            </a:r>
            <a:r>
              <a:rPr lang="fi-FI" sz="1600" dirty="0">
                <a:solidFill>
                  <a:schemeClr val="tx1"/>
                </a:solidFill>
              </a:rPr>
              <a:t> </a:t>
            </a:r>
          </a:p>
          <a:p>
            <a:r>
              <a:rPr lang="fi-FI" sz="1600" b="1" dirty="0">
                <a:solidFill>
                  <a:schemeClr val="tx1"/>
                </a:solidFill>
              </a:rPr>
              <a:t>Opiskeluhuollon kuraattori- ja psykologipalvelut: </a:t>
            </a:r>
            <a:r>
              <a:rPr lang="fi-FI" sz="1600" dirty="0">
                <a:solidFill>
                  <a:schemeClr val="tx1"/>
                </a:solidFill>
                <a:hlinkClick r:id="rId4"/>
              </a:rPr>
              <a:t>https://kymenhva.fi/lapset-nuoret-ja-perheet/lapsen-nuoren-ja-perheen-hyvinvointi-ja-tuki/oppilaan-ja-opiskelijan-tuki/</a:t>
            </a:r>
            <a:r>
              <a:rPr lang="fi-FI" sz="1600" dirty="0">
                <a:solidFill>
                  <a:schemeClr val="tx1"/>
                </a:solidFill>
              </a:rPr>
              <a:t> </a:t>
            </a:r>
          </a:p>
          <a:p>
            <a:r>
              <a:rPr lang="fi-FI" sz="1600" b="1" dirty="0">
                <a:solidFill>
                  <a:schemeClr val="tx1"/>
                </a:solidFill>
              </a:rPr>
              <a:t>Oppilas- ja opiskelijahuoltolaki (1287/2013): </a:t>
            </a:r>
            <a:r>
              <a:rPr lang="fi-FI" sz="1600" dirty="0">
                <a:solidFill>
                  <a:schemeClr val="tx1"/>
                </a:solidFill>
                <a:hlinkClick r:id="rId5"/>
              </a:rPr>
              <a:t>www.finlex.fi</a:t>
            </a:r>
            <a:r>
              <a:rPr lang="fi-FI" sz="1600" dirty="0">
                <a:solidFill>
                  <a:schemeClr val="tx1"/>
                </a:solidFill>
              </a:rPr>
              <a:t> </a:t>
            </a:r>
          </a:p>
          <a:p>
            <a:endParaRPr lang="fi-FI" sz="1200" dirty="0">
              <a:solidFill>
                <a:schemeClr val="tx1"/>
              </a:solidFill>
            </a:endParaRPr>
          </a:p>
        </p:txBody>
      </p:sp>
    </p:spTree>
    <p:extLst>
      <p:ext uri="{BB962C8B-B14F-4D97-AF65-F5344CB8AC3E}">
        <p14:creationId xmlns:p14="http://schemas.microsoft.com/office/powerpoint/2010/main" val="399266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17">
            <a:extLst>
              <a:ext uri="{FF2B5EF4-FFF2-40B4-BE49-F238E27FC236}">
                <a16:creationId xmlns:a16="http://schemas.microsoft.com/office/drawing/2014/main" id="{AE9BF857-16BF-C103-70CD-10DFDFE0B3FC}"/>
              </a:ext>
            </a:extLst>
          </p:cNvPr>
          <p:cNvSpPr txBox="1">
            <a:spLocks noChangeArrowheads="1"/>
          </p:cNvSpPr>
          <p:nvPr/>
        </p:nvSpPr>
        <p:spPr bwMode="auto">
          <a:xfrm>
            <a:off x="3562385" y="328120"/>
            <a:ext cx="1892300" cy="419100"/>
          </a:xfrm>
          <a:prstGeom prst="rect">
            <a:avLst/>
          </a:prstGeom>
          <a:solidFill>
            <a:schemeClr val="accent1"/>
          </a:soli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VUOSIKELLO</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Kaaviokuva 8">
            <a:extLst>
              <a:ext uri="{FF2B5EF4-FFF2-40B4-BE49-F238E27FC236}">
                <a16:creationId xmlns:a16="http://schemas.microsoft.com/office/drawing/2014/main" id="{BF359CFE-4E97-E844-8A2A-FB48517A4A95}"/>
              </a:ext>
            </a:extLst>
          </p:cNvPr>
          <p:cNvGraphicFramePr/>
          <p:nvPr>
            <p:extLst>
              <p:ext uri="{D42A27DB-BD31-4B8C-83A1-F6EECF244321}">
                <p14:modId xmlns:p14="http://schemas.microsoft.com/office/powerpoint/2010/main" val="2482557956"/>
              </p:ext>
            </p:extLst>
          </p:nvPr>
        </p:nvGraphicFramePr>
        <p:xfrm>
          <a:off x="1693333" y="1188403"/>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yöristetty suorakulmio 18">
            <a:extLst>
              <a:ext uri="{FF2B5EF4-FFF2-40B4-BE49-F238E27FC236}">
                <a16:creationId xmlns:a16="http://schemas.microsoft.com/office/drawing/2014/main" id="{B800AE25-B51D-4211-1A6F-D99C171F1043}"/>
              </a:ext>
            </a:extLst>
          </p:cNvPr>
          <p:cNvSpPr>
            <a:spLocks noChangeArrowheads="1"/>
          </p:cNvSpPr>
          <p:nvPr/>
        </p:nvSpPr>
        <p:spPr bwMode="auto">
          <a:xfrm>
            <a:off x="200449" y="328120"/>
            <a:ext cx="2226661" cy="5028884"/>
          </a:xfrm>
          <a:prstGeom prst="roundRect">
            <a:avLst>
              <a:gd name="adj" fmla="val 16667"/>
            </a:avLst>
          </a:prstGeom>
          <a:solidFill>
            <a:schemeClr val="accent2">
              <a:lumMod val="60000"/>
              <a:lumOff val="40000"/>
            </a:schemeClr>
          </a:solidFill>
          <a:ln w="38100">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SYYSLUKUKAUDELLA TAPAHTUU:</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Koulukohtaisen opiskeluhuoltoryhmän kokoaminen, aikataulutus ja tavoitteet.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Kaveri- ja tunnetaidot kuraattorin johdolla.</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Hyvinvoiva kouluyhteisö –suunnitelma ja toteutus.</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Turvallisesti Pihkoon koululla.</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Kummitoiminta.</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Arviointiviikko</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Erilaiset yhteisölliset tapahtumat </a:t>
            </a:r>
            <a:r>
              <a:rPr lang="fi-FI" altLang="fi-FI" sz="1100" dirty="0">
                <a:latin typeface="Arial" panose="020B0604020202020204" pitchFamily="34" charset="0"/>
                <a:ea typeface="Times New Roman" panose="02020603050405020304" pitchFamily="18" charset="0"/>
                <a:cs typeface="Arial" panose="020B0604020202020204" pitchFamily="34" charset="0"/>
              </a:rPr>
              <a:t> kuten </a:t>
            </a:r>
            <a:r>
              <a:rPr lang="fi-FI" altLang="fi-FI" sz="1100" dirty="0" err="1">
                <a:latin typeface="Arial" panose="020B0604020202020204" pitchFamily="34" charset="0"/>
                <a:ea typeface="Times New Roman" panose="02020603050405020304" pitchFamily="18" charset="0"/>
                <a:cs typeface="Arial" panose="020B0604020202020204" pitchFamily="34" charset="0"/>
              </a:rPr>
              <a:t>Be</a:t>
            </a:r>
            <a:r>
              <a:rPr lang="fi-FI" altLang="fi-FI" sz="1100" dirty="0">
                <a:latin typeface="Arial" panose="020B0604020202020204" pitchFamily="34" charset="0"/>
                <a:ea typeface="Times New Roman" panose="02020603050405020304" pitchFamily="18" charset="0"/>
                <a:cs typeface="Arial" panose="020B0604020202020204" pitchFamily="34" charset="0"/>
              </a:rPr>
              <a:t> </a:t>
            </a:r>
            <a:r>
              <a:rPr lang="fi-FI" altLang="fi-FI" sz="1100" dirty="0" err="1">
                <a:latin typeface="Arial" panose="020B0604020202020204" pitchFamily="34" charset="0"/>
                <a:ea typeface="Times New Roman" panose="02020603050405020304" pitchFamily="18" charset="0"/>
                <a:cs typeface="Arial" panose="020B0604020202020204" pitchFamily="34" charset="0"/>
              </a:rPr>
              <a:t>active</a:t>
            </a:r>
            <a:r>
              <a:rPr lang="fi-FI" altLang="fi-FI" sz="1100" dirty="0">
                <a:latin typeface="Arial" panose="020B0604020202020204" pitchFamily="34" charset="0"/>
                <a:ea typeface="Times New Roman" panose="02020603050405020304" pitchFamily="18" charset="0"/>
                <a:cs typeface="Arial" panose="020B0604020202020204" pitchFamily="34" charset="0"/>
              </a:rPr>
              <a:t> </a:t>
            </a:r>
            <a:r>
              <a:rPr lang="fi-FI" altLang="fi-FI" sz="1100" dirty="0" err="1">
                <a:latin typeface="Arial" panose="020B0604020202020204" pitchFamily="34" charset="0"/>
                <a:ea typeface="Times New Roman" panose="02020603050405020304" pitchFamily="18" charset="0"/>
                <a:cs typeface="Arial" panose="020B0604020202020204" pitchFamily="34" charset="0"/>
              </a:rPr>
              <a:t>day</a:t>
            </a:r>
            <a:r>
              <a:rPr lang="fi-FI" altLang="fi-FI" sz="1100" dirty="0">
                <a:latin typeface="Arial" panose="020B0604020202020204" pitchFamily="34" charset="0"/>
                <a:ea typeface="Times New Roman" panose="02020603050405020304" pitchFamily="18" charset="0"/>
                <a:cs typeface="Arial" panose="020B0604020202020204" pitchFamily="34" charset="0"/>
              </a:rPr>
              <a:t>, kodin ja koulun päivä syysretki ja joulujuhla. Oppilaskunnan järjestämät erilaiset yhteisölliset tapahtumat, kuten liikuntaturnaukset, lukupäivä, univälkät, ovikilpailut, pukeutumisteemat.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Vanhempainyhdistyksen tapahtumat kuten </a:t>
            </a:r>
            <a:r>
              <a:rPr kumimoji="0" lang="fi-FI" altLang="fi-FI"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discot</a:t>
            </a: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ja myyjäiset</a:t>
            </a:r>
            <a:r>
              <a:rPr lang="fi-FI" altLang="fi-FI" sz="1100" dirty="0">
                <a:latin typeface="Arial" panose="020B0604020202020204" pitchFamily="34" charset="0"/>
                <a:ea typeface="Times New Roman" panose="02020603050405020304" pitchFamily="18"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OHR kokoontuu joka kuun ensimmäinen maanantai.</a:t>
            </a: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1" name="Pyöristetty suorakulmio 19">
            <a:extLst>
              <a:ext uri="{FF2B5EF4-FFF2-40B4-BE49-F238E27FC236}">
                <a16:creationId xmlns:a16="http://schemas.microsoft.com/office/drawing/2014/main" id="{0D999294-D02C-D350-29F9-C936F371118F}"/>
              </a:ext>
            </a:extLst>
          </p:cNvPr>
          <p:cNvSpPr>
            <a:spLocks noChangeArrowheads="1"/>
          </p:cNvSpPr>
          <p:nvPr/>
        </p:nvSpPr>
        <p:spPr bwMode="auto">
          <a:xfrm>
            <a:off x="6337336" y="1725283"/>
            <a:ext cx="2226661" cy="3104703"/>
          </a:xfrm>
          <a:prstGeom prst="roundRect">
            <a:avLst>
              <a:gd name="adj" fmla="val 16667"/>
            </a:avLst>
          </a:prstGeom>
          <a:solidFill>
            <a:schemeClr val="accent1">
              <a:lumMod val="40000"/>
              <a:lumOff val="60000"/>
            </a:schemeClr>
          </a:solidFill>
          <a:ln w="28575">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KEVÄTLUKUKAUDELLA TAPAHTUU:</a:t>
            </a: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Hyvinvoiva kouluyhteisö –toteutus.</a:t>
            </a:r>
          </a:p>
          <a:p>
            <a:pPr algn="ctr" defTabSz="914400" eaLnBrk="0" fontAlgn="base" hangingPunct="0">
              <a:spcBef>
                <a:spcPct val="0"/>
              </a:spcBef>
              <a:spcAft>
                <a:spcPct val="0"/>
              </a:spcAft>
            </a:pPr>
            <a:r>
              <a:rPr lang="fi-FI" altLang="fi-FI" sz="1100" dirty="0">
                <a:latin typeface="Arial" panose="020B0604020202020204" pitchFamily="34" charset="0"/>
                <a:cs typeface="Arial" panose="020B0604020202020204" pitchFamily="34" charset="0"/>
              </a:rPr>
              <a:t>Alkuluokkatoiminnan aktivointi.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Nivelvaihepalaverit</a:t>
            </a:r>
            <a:r>
              <a:rPr lang="fi-FI" altLang="fi-FI" sz="1100" dirty="0">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Koulutulokaspäivä.</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Liikunta</a:t>
            </a: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päivä</a:t>
            </a:r>
            <a:r>
              <a:rPr lang="fi-FI" altLang="fi-FI" sz="1100" dirty="0">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Kevätretki.</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Viidennen luokan leirikoulu</a:t>
            </a: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Oppilaskunnan järjestämät erilaiset tapahtumat.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Vanhempainyhdistyksen järjestämät tapahtumat.</a:t>
            </a:r>
          </a:p>
          <a:p>
            <a:pPr algn="ctr" defTabSz="914400" eaLnBrk="0" fontAlgn="base" hangingPunct="0">
              <a:spcBef>
                <a:spcPct val="0"/>
              </a:spcBef>
              <a:spcAft>
                <a:spcPct val="0"/>
              </a:spcAft>
            </a:pPr>
            <a:r>
              <a:rPr lang="fi-FI" altLang="fi-FI" sz="1100" dirty="0">
                <a:latin typeface="Arial" panose="020B0604020202020204" pitchFamily="34" charset="0"/>
                <a:ea typeface="Times New Roman" panose="02020603050405020304" pitchFamily="18" charset="0"/>
                <a:cs typeface="Arial" panose="020B0604020202020204" pitchFamily="34" charset="0"/>
              </a:rPr>
              <a:t>OHR kokoontuu joka kuun ensimmäinen maanantai.</a:t>
            </a: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2" name="Pyöristetty suorakulmio 21">
            <a:extLst>
              <a:ext uri="{FF2B5EF4-FFF2-40B4-BE49-F238E27FC236}">
                <a16:creationId xmlns:a16="http://schemas.microsoft.com/office/drawing/2014/main" id="{06FC7552-26C0-E66E-2392-D0F0BD0352B9}"/>
              </a:ext>
            </a:extLst>
          </p:cNvPr>
          <p:cNvSpPr>
            <a:spLocks noChangeArrowheads="1"/>
          </p:cNvSpPr>
          <p:nvPr/>
        </p:nvSpPr>
        <p:spPr bwMode="auto">
          <a:xfrm>
            <a:off x="2427110" y="4830850"/>
            <a:ext cx="6242050" cy="1340595"/>
          </a:xfrm>
          <a:prstGeom prst="roundRect">
            <a:avLst>
              <a:gd name="adj" fmla="val 16667"/>
            </a:avLst>
          </a:prstGeom>
          <a:solidFill>
            <a:schemeClr val="accent1"/>
          </a:solidFill>
          <a:ln w="19050">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SÄÄNNÖLLISET TOIMINNOT/PALVELUT:</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Yhteisöllinen opiskeluhuolto kokoontuu joka kuun ensimmäinen maanantai klo 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Kesällä kuraattori soittaa </a:t>
            </a:r>
            <a:r>
              <a:rPr lang="fi-FI" altLang="fi-FI" sz="1100" dirty="0">
                <a:latin typeface="Arial" panose="020B0604020202020204" pitchFamily="34" charset="0"/>
                <a:ea typeface="Times New Roman" panose="02020603050405020304" pitchFamily="18" charset="0"/>
                <a:cs typeface="Arial" panose="020B0604020202020204" pitchFamily="34" charset="0"/>
              </a:rPr>
              <a:t>läpi tulevien ekaluokkalaisten perheet.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Terve</a:t>
            </a:r>
            <a:r>
              <a:rPr lang="fi-FI" altLang="fi-FI" sz="1100" dirty="0">
                <a:latin typeface="Arial" panose="020B0604020202020204" pitchFamily="34" charset="0"/>
                <a:ea typeface="Times New Roman" panose="02020603050405020304" pitchFamily="18" charset="0"/>
                <a:cs typeface="Arial" panose="020B0604020202020204" pitchFamily="34" charset="0"/>
              </a:rPr>
              <a:t>ydenhoitaja aloittaa kesällä ekaluokkalaisten tarkastukset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Yhteisöllinen opiskeluhuol</a:t>
            </a:r>
            <a:r>
              <a:rPr lang="fi-FI" altLang="fi-FI" sz="1100" dirty="0">
                <a:latin typeface="Arial" panose="020B0604020202020204" pitchFamily="34" charset="0"/>
                <a:ea typeface="Times New Roman" panose="02020603050405020304" pitchFamily="18" charset="0"/>
                <a:cs typeface="Arial" panose="020B0604020202020204" pitchFamily="34" charset="0"/>
              </a:rPr>
              <a:t>to näkyy ja kuuluu erilaisissa koulun tapahtumissa, teemapäivissä ja vanhempainilloissa.</a:t>
            </a: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Eskarit osallistuvat mahdollisuuksien mukaan koulun tapahtumiin.</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FC49127F-8665-3B8B-1259-97979F49E2EF}"/>
              </a:ext>
            </a:extLst>
          </p:cNvPr>
          <p:cNvSpPr>
            <a:spLocks noChangeArrowheads="1"/>
          </p:cNvSpPr>
          <p:nvPr/>
        </p:nvSpPr>
        <p:spPr bwMode="auto">
          <a:xfrm>
            <a:off x="0" y="-733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174670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dirty="0"/>
              <a:t>syksy 2024</a:t>
            </a:r>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806236" y="1470670"/>
            <a:ext cx="6899662" cy="4313598"/>
          </a:xfrm>
        </p:spPr>
        <p:txBody>
          <a:bodyPr/>
          <a:lstStyle/>
          <a:p>
            <a:r>
              <a:rPr lang="fi-FI" sz="1800" dirty="0">
                <a:latin typeface="Calibri" panose="020F0502020204030204" pitchFamily="34" charset="0"/>
                <a:cs typeface="Calibri" panose="020F0502020204030204" pitchFamily="34" charset="0"/>
              </a:rPr>
              <a:t>1. Opiskeluhuolto koulussa</a:t>
            </a:r>
          </a:p>
          <a:p>
            <a:r>
              <a:rPr lang="fi-FI" sz="1800" dirty="0">
                <a:latin typeface="Calibri" panose="020F0502020204030204" pitchFamily="34" charset="0"/>
                <a:cs typeface="Calibri" panose="020F0502020204030204" pitchFamily="34" charset="0"/>
              </a:rPr>
              <a:t>2. Yhteisöllinen opiskeluhuolto</a:t>
            </a:r>
          </a:p>
          <a:p>
            <a:r>
              <a:rPr lang="fi-FI" sz="1800" dirty="0">
                <a:latin typeface="Calibri" panose="020F0502020204030204" pitchFamily="34" charset="0"/>
                <a:cs typeface="Calibri" panose="020F0502020204030204" pitchFamily="34" charset="0"/>
              </a:rPr>
              <a:t>3. Yksilökohtainen opiskeluhuolto</a:t>
            </a:r>
          </a:p>
          <a:p>
            <a:r>
              <a:rPr lang="fi-FI" sz="1800" dirty="0">
                <a:latin typeface="Calibri" panose="020F0502020204030204" pitchFamily="34" charset="0"/>
                <a:cs typeface="Calibri" panose="020F0502020204030204" pitchFamily="34" charset="0"/>
              </a:rPr>
              <a:t>4. Yhteistyön järjestäminen oppilaiden ja heidän perheidensä sekä koulussa työskentelevien ja muiden oppilaiden hyvinvointia tukevien tahojen kanssa </a:t>
            </a:r>
          </a:p>
          <a:p>
            <a:r>
              <a:rPr lang="fi-FI" sz="1800" dirty="0">
                <a:latin typeface="Calibri" panose="020F0502020204030204" pitchFamily="34" charset="0"/>
                <a:cs typeface="Calibri" panose="020F0502020204030204" pitchFamily="34" charset="0"/>
              </a:rPr>
              <a:t>5. Kiusaamisen, häirinnän, väkivallan, rikosten ja rikollisten tekojen ennaltaehkäisy ja puuttuminen </a:t>
            </a:r>
            <a:r>
              <a:rPr lang="fi-FI" sz="1800">
                <a:latin typeface="Calibri" panose="020F0502020204030204" pitchFamily="34" charset="0"/>
                <a:cs typeface="Calibri" panose="020F0502020204030204" pitchFamily="34" charset="0"/>
              </a:rPr>
              <a:t>sekä kriisisuunnitelma</a:t>
            </a:r>
            <a:endParaRPr lang="fi-FI" sz="1800" dirty="0">
              <a:latin typeface="Calibri" panose="020F0502020204030204" pitchFamily="34" charset="0"/>
              <a:cs typeface="Calibri" panose="020F0502020204030204" pitchFamily="34" charset="0"/>
            </a:endParaRPr>
          </a:p>
          <a:p>
            <a:r>
              <a:rPr lang="fi-FI" sz="1800" dirty="0">
                <a:latin typeface="Calibri" panose="020F0502020204030204" pitchFamily="34" charset="0"/>
                <a:cs typeface="Calibri" panose="020F0502020204030204" pitchFamily="34" charset="0"/>
              </a:rPr>
              <a:t>6. Opiskeluhuoltosuunnitelman toteuttaminen, seuraaminen ja arviointi</a:t>
            </a:r>
          </a:p>
          <a:p>
            <a:r>
              <a:rPr lang="fi-FI" sz="1800" dirty="0">
                <a:latin typeface="Calibri" panose="020F0502020204030204" pitchFamily="34" charset="0"/>
                <a:cs typeface="Calibri" panose="020F0502020204030204" pitchFamily="34" charset="0"/>
              </a:rPr>
              <a:t>Liite 1 opetuksen järjestäjän opiskeluhuoltosuunnitelma</a:t>
            </a:r>
          </a:p>
          <a:p>
            <a:r>
              <a:rPr lang="fi-FI" sz="1800" dirty="0">
                <a:latin typeface="Calibri" panose="020F0502020204030204" pitchFamily="34" charset="0"/>
                <a:cs typeface="Calibri" panose="020F0502020204030204" pitchFamily="34" charset="0"/>
              </a:rPr>
              <a:t>Liite 2 opiskeluhuollon vuosikello</a:t>
            </a:r>
          </a:p>
          <a:p>
            <a:r>
              <a:rPr lang="fi-FI" sz="1800" dirty="0">
                <a:latin typeface="Calibri" panose="020F0502020204030204" pitchFamily="34" charset="0"/>
                <a:cs typeface="Calibri" panose="020F0502020204030204" pitchFamily="34" charset="0"/>
              </a:rPr>
              <a:t>     </a:t>
            </a:r>
          </a:p>
          <a:p>
            <a:r>
              <a:rPr lang="fi-FI" sz="1800" dirty="0">
                <a:latin typeface="Calibri" panose="020F0502020204030204" pitchFamily="34" charset="0"/>
                <a:cs typeface="Calibri" panose="020F0502020204030204" pitchFamily="34" charset="0"/>
              </a:rPr>
              <a:t>   </a:t>
            </a: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1OPiskeluHUOLTO koulussa</a:t>
            </a:r>
          </a:p>
        </p:txBody>
      </p:sp>
      <p:sp>
        <p:nvSpPr>
          <p:cNvPr id="5" name="Sisällön paikkamerkki 4"/>
          <p:cNvSpPr>
            <a:spLocks noGrp="1"/>
          </p:cNvSpPr>
          <p:nvPr>
            <p:ph sz="quarter" idx="10"/>
          </p:nvPr>
        </p:nvSpPr>
        <p:spPr>
          <a:xfrm flipH="1">
            <a:off x="806236" y="1484244"/>
            <a:ext cx="3183873" cy="4095885"/>
          </a:xfrm>
        </p:spPr>
        <p:txBody>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oppilaan ja lapsen hyvän oppimisen, hyvän psyykkisen ja fyysisen terveyden sekä sosiaalisen hyvinvoinnin edistämistä ja ylläpitämistä koulu ja esiopetusyhteisössä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koulu- ja esiopetusyhteisöä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oppilaalla ja lapsella on oikeus yksilökohtaiseen opiskeluhuoltoon, johon kuuluu terveydenhoitajan, kuraattorin ja psykologin palvelut</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Perusopetukseen valmistavassa opetuksessa noudatetaan perusopetuksen opiskeluhuoltosuunnitelmaa. Erityistä huomiota on kiinnitettävä tulkitsemispalveluihin</a:t>
            </a: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382219" y="1484244"/>
            <a:ext cx="3597214" cy="4416900"/>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KOULU JA ESIOPETUS</a:t>
            </a:r>
            <a:endParaRPr lang="fi-FI" dirty="0">
              <a:solidFill>
                <a:srgbClr val="FF000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i-FI" sz="1100" dirty="0"/>
              <a:t>❖ </a:t>
            </a:r>
            <a:r>
              <a:rPr lang="fi-FI" sz="1200" dirty="0"/>
              <a:t>Koulussamme toimivat luokat 1-5 sekä Pihkoon </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a:t>     päiväkodin alaisuudessa oleva esiopetus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Calibri" panose="020F0502020204030204"/>
                <a:ea typeface="+mn-ea"/>
                <a:cs typeface="+mn-cs"/>
              </a:rPr>
              <a:t>❖ Pihkoon koulussa on 82 oppilasta</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Calibri" panose="020F0502020204030204"/>
              </a:rPr>
              <a:t>     </a:t>
            </a:r>
            <a:r>
              <a:rPr kumimoji="0" lang="fi-FI" sz="1200" b="0" i="0" u="none" strike="noStrike" kern="1200" cap="none" spc="0" normalizeH="0" baseline="0" noProof="0" dirty="0">
                <a:ln>
                  <a:noFill/>
                </a:ln>
                <a:solidFill>
                  <a:srgbClr val="000000"/>
                </a:solidFill>
                <a:effectLst/>
                <a:uLnTx/>
                <a:uFillTx/>
                <a:latin typeface="Calibri" panose="020F0502020204030204"/>
                <a:ea typeface="+mn-ea"/>
                <a:cs typeface="+mn-cs"/>
              </a:rPr>
              <a:t>Esiopetuksessa oppilaita on 19. </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Calibri" panose="020F0502020204030204"/>
              </a:rPr>
              <a:t>     </a:t>
            </a:r>
            <a:r>
              <a:rPr kumimoji="0" lang="fi-FI" sz="1200" b="0" i="0" u="none" strike="noStrike" kern="1200" cap="none" spc="0" normalizeH="0" baseline="0" noProof="0" dirty="0">
                <a:ln>
                  <a:noFill/>
                </a:ln>
                <a:solidFill>
                  <a:srgbClr val="000000"/>
                </a:solidFill>
                <a:effectLst/>
                <a:uLnTx/>
                <a:uFillTx/>
                <a:latin typeface="Calibri" panose="020F0502020204030204"/>
                <a:ea typeface="+mn-ea"/>
                <a:cs typeface="+mn-cs"/>
              </a:rPr>
              <a:t>Koulussa toimii 5 luokanopettajaa, </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Calibri" panose="020F0502020204030204"/>
              </a:rPr>
              <a:t>     </a:t>
            </a:r>
            <a:r>
              <a:rPr kumimoji="0" lang="fi-FI" sz="1200" b="0" i="0" u="none" strike="noStrike" kern="1200" cap="none" spc="0" normalizeH="0" baseline="0" noProof="0" dirty="0">
                <a:ln>
                  <a:noFill/>
                </a:ln>
                <a:solidFill>
                  <a:srgbClr val="000000"/>
                </a:solidFill>
                <a:effectLst/>
                <a:uLnTx/>
                <a:uFillTx/>
                <a:latin typeface="Calibri" panose="020F0502020204030204"/>
                <a:ea typeface="+mn-ea"/>
                <a:cs typeface="+mn-cs"/>
              </a:rPr>
              <a:t>1 erityisopettaja ja 3 koulunkäynninohjaajaa. </a:t>
            </a:r>
            <a:r>
              <a:rPr lang="fi-FI" sz="1200" dirty="0">
                <a:solidFill>
                  <a:srgbClr val="000000"/>
                </a:solidFill>
                <a:latin typeface="Calibri" panose="020F0502020204030204"/>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Calibri" panose="020F0502020204030204"/>
                <a:ea typeface="+mn-ea"/>
                <a:cs typeface="+mn-cs"/>
              </a:rPr>
              <a:t>     Esiopetuksessa toimii 2 varhaiskasvatuksen   </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Calibri" panose="020F0502020204030204"/>
              </a:rPr>
              <a:t>     </a:t>
            </a:r>
            <a:r>
              <a:rPr kumimoji="0" lang="fi-FI" sz="1200" b="0" i="0" u="none" strike="noStrike" kern="1200" cap="none" spc="0" normalizeH="0" baseline="0" noProof="0" dirty="0">
                <a:ln>
                  <a:noFill/>
                </a:ln>
                <a:solidFill>
                  <a:srgbClr val="000000"/>
                </a:solidFill>
                <a:effectLst/>
                <a:uLnTx/>
                <a:uFillTx/>
                <a:latin typeface="Calibri" panose="020F0502020204030204"/>
                <a:ea typeface="+mn-ea"/>
                <a:cs typeface="+mn-cs"/>
              </a:rPr>
              <a:t>opettajaa ja 3 varhaiskasvatuksen lastenhoitajaa.</a:t>
            </a:r>
            <a:r>
              <a:rPr kumimoji="0" lang="fi-FI" sz="12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a:lnSpc>
                <a:spcPct val="100000"/>
              </a:lnSpc>
            </a:pPr>
            <a:r>
              <a:rPr kumimoji="0" lang="fi-FI" sz="1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fi-FI" sz="1200" dirty="0"/>
              <a:t>Pihkoon koulussa tehdään opiskeluhuoltoa           </a:t>
            </a:r>
          </a:p>
          <a:p>
            <a:pPr>
              <a:lnSpc>
                <a:spcPct val="100000"/>
              </a:lnSpc>
            </a:pPr>
            <a:r>
              <a:rPr lang="fi-FI" sz="1200" dirty="0"/>
              <a:t>     yhdessä perusopetuksen ja esiopetuksen kesken. </a:t>
            </a:r>
          </a:p>
          <a:p>
            <a:pPr>
              <a:lnSpc>
                <a:spcPct val="100000"/>
              </a:lnSpc>
            </a:pPr>
            <a:r>
              <a:rPr lang="fi-FI" sz="1200" dirty="0"/>
              <a:t>❖ Nivelvaihepalaverit järjestetään tilanteen </a:t>
            </a:r>
          </a:p>
          <a:p>
            <a:pPr>
              <a:lnSpc>
                <a:spcPct val="100000"/>
              </a:lnSpc>
            </a:pPr>
            <a:r>
              <a:rPr lang="fi-FI" sz="1200" dirty="0"/>
              <a:t>     mahdollistamalla tavalla. </a:t>
            </a:r>
          </a:p>
          <a:p>
            <a:pPr>
              <a:lnSpc>
                <a:spcPct val="100000"/>
              </a:lnSpc>
            </a:pPr>
            <a:r>
              <a:rPr lang="fi-FI" sz="1200" dirty="0"/>
              <a:t>❖ Vanhempainyhdistyksen edustaja kutsutaan mukaan    </a:t>
            </a:r>
          </a:p>
          <a:p>
            <a:pPr>
              <a:lnSpc>
                <a:spcPct val="100000"/>
              </a:lnSpc>
            </a:pPr>
            <a:r>
              <a:rPr lang="fi-FI" sz="1200" dirty="0"/>
              <a:t>      </a:t>
            </a:r>
            <a:r>
              <a:rPr lang="fi-FI" sz="1200" dirty="0" err="1"/>
              <a:t>Ohr</a:t>
            </a:r>
            <a:r>
              <a:rPr lang="fi-FI" sz="1200" dirty="0"/>
              <a:t>-kokouksiin tarpeen mukaan. </a:t>
            </a:r>
          </a:p>
          <a:p>
            <a:r>
              <a:rPr lang="fi-FI" sz="1200" dirty="0">
                <a:solidFill>
                  <a:srgbClr val="FF0000"/>
                </a:solidFill>
              </a:rPr>
              <a:t>	</a:t>
            </a:r>
          </a:p>
          <a:p>
            <a:endParaRPr lang="fi-FI" sz="1600" dirty="0"/>
          </a:p>
          <a:p>
            <a:r>
              <a:rPr lang="fi-FI" dirty="0"/>
              <a:t>  </a:t>
            </a:r>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koulussa</a:t>
            </a:r>
          </a:p>
        </p:txBody>
      </p:sp>
      <p:sp>
        <p:nvSpPr>
          <p:cNvPr id="10" name="Sisällön paikkamerkki 4"/>
          <p:cNvSpPr txBox="1">
            <a:spLocks/>
          </p:cNvSpPr>
          <p:nvPr/>
        </p:nvSpPr>
        <p:spPr>
          <a:xfrm flipH="1">
            <a:off x="5993476" y="1843825"/>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p>
          <a:p>
            <a:endParaRPr lang="fi-FI" dirty="0"/>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748667668"/>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1558753" y="5169961"/>
            <a:ext cx="3960052" cy="671058"/>
          </a:xfrm>
          <a:prstGeom prst="roundRect">
            <a:avLst>
              <a:gd name="adj" fmla="val 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Opetusjärjestelyihin (pedagogiset asiakirjat) liittyvään moniammatilliseen käsittelyyn voi osallistua myös </a:t>
            </a:r>
            <a:r>
              <a:rPr kumimoji="0" lang="fi-FI" sz="1000" b="0" i="0" u="none" strike="noStrike" kern="0" cap="none" spc="0" normalizeH="0" baseline="0" noProof="0" dirty="0">
                <a:ln>
                  <a:noFill/>
                </a:ln>
                <a:solidFill>
                  <a:sysClr val="window" lastClr="FFFFFF"/>
                </a:solidFill>
                <a:effectLst/>
                <a:uLnTx/>
                <a:uFillTx/>
                <a:latin typeface="Calibri" panose="020F0502020204030204" pitchFamily="34" charset="0"/>
                <a:ea typeface="Times New Roman" panose="02020603050405020304" pitchFamily="18" charset="0"/>
                <a:cs typeface="Calibri" panose="020F0502020204030204" pitchFamily="34" charset="0"/>
              </a:rPr>
              <a:t>opiskeluhuollon</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palveluiden ammattilaisia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(Perusopetuslaki 16§ ja 17§)</a:t>
            </a:r>
          </a:p>
        </p:txBody>
      </p:sp>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475907"/>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1419413036"/>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oppilaan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opiskeluhuoltotyö:</a:t>
            </a:r>
          </a:p>
          <a:p>
            <a:pPr marL="285750" lvl="0" indent="-285750">
              <a:buClr>
                <a:srgbClr val="0B082E"/>
              </a:buClr>
              <a:buFont typeface="Wingdings" panose="05000000000000000000" pitchFamily="2" charset="2"/>
              <a:buChar char="v"/>
            </a:pPr>
            <a:r>
              <a:rPr lang="fi-FI" sz="1400" dirty="0">
                <a:solidFill>
                  <a:srgbClr val="FFFFFF"/>
                </a:solidFill>
              </a:rPr>
              <a:t>tukee koko kouluyhteisöä</a:t>
            </a:r>
          </a:p>
          <a:p>
            <a:pPr marL="285750" lvl="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esiopetuksen ja koulun kaikkien jäsenten mukaan lukien oppilaat ja vanhemmat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kouluyhteisöä yhdessä</a:t>
            </a:r>
          </a:p>
          <a:p>
            <a:endParaRPr lang="fi-FI" sz="1400" dirty="0"/>
          </a:p>
          <a:p>
            <a:endParaRPr lang="fi-FI" sz="1400" dirty="0"/>
          </a:p>
        </p:txBody>
      </p:sp>
      <p:sp>
        <p:nvSpPr>
          <p:cNvPr id="4" name="Sisällön paikkamerkki 4"/>
          <p:cNvSpPr txBox="1">
            <a:spLocks/>
          </p:cNvSpPr>
          <p:nvPr/>
        </p:nvSpPr>
        <p:spPr>
          <a:xfrm flipH="1">
            <a:off x="4774570" y="2311208"/>
            <a:ext cx="3315190" cy="4330661"/>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buClr>
                <a:srgbClr val="0B082E"/>
              </a:buClr>
              <a:defRPr/>
            </a:pPr>
            <a:r>
              <a:rPr lang="fi-FI" sz="1400" b="1" dirty="0">
                <a:solidFill>
                  <a:schemeClr val="bg1"/>
                </a:solidFill>
                <a:latin typeface="Calibri" panose="020F0502020204030204" pitchFamily="34" charset="0"/>
                <a:cs typeface="Calibri" panose="020F0502020204030204" pitchFamily="34" charset="0"/>
              </a:rPr>
              <a:t>KOULU </a:t>
            </a:r>
            <a:endParaRPr lang="fi-FI" sz="1400" dirty="0">
              <a:solidFill>
                <a:schemeClr val="bg1"/>
              </a:solidFill>
              <a:latin typeface="Calibri" panose="020F0502020204030204" pitchFamily="34" charset="0"/>
              <a:cs typeface="Calibri" panose="020F0502020204030204" pitchFamily="34" charset="0"/>
            </a:endParaRPr>
          </a:p>
          <a:p>
            <a:r>
              <a:rPr lang="fi-FI" sz="1400" dirty="0">
                <a:solidFill>
                  <a:schemeClr val="bg1"/>
                </a:solidFill>
              </a:rPr>
              <a:t>Tänä lukuvuonna meidän yhteisöllisen opiskeluhuollon tavoitteena on:</a:t>
            </a:r>
          </a:p>
          <a:p>
            <a:r>
              <a:rPr lang="fi-FI" sz="1400" dirty="0">
                <a:solidFill>
                  <a:schemeClr val="bg1"/>
                </a:solidFill>
              </a:rPr>
              <a:t>1. Kaikille kouluille yhteinen, opetuksen järjestäjän asettama tavoite: Hyvinvoiva kouluyhteisö 2025-2026 ja erityisen haavoittuvassa asemassa olevat lapset</a:t>
            </a:r>
          </a:p>
          <a:p>
            <a:r>
              <a:rPr lang="fi-FI" sz="1400" dirty="0">
                <a:solidFill>
                  <a:schemeClr val="bg1"/>
                </a:solidFill>
              </a:rPr>
              <a:t>2. Kuraattorin kohdennetut vierailutuokiot ja interventiot luokissa. </a:t>
            </a:r>
          </a:p>
          <a:p>
            <a:r>
              <a:rPr lang="fi-FI" sz="1400" dirty="0">
                <a:solidFill>
                  <a:schemeClr val="bg1"/>
                </a:solidFill>
              </a:rPr>
              <a:t>3. Tunnetaidot ja välittäminen. Ei sallita toista loukkaavaa toimintaa.</a:t>
            </a:r>
          </a:p>
          <a:p>
            <a:r>
              <a:rPr lang="fi-FI" sz="1400" dirty="0">
                <a:solidFill>
                  <a:schemeClr val="bg1"/>
                </a:solidFill>
              </a:rPr>
              <a:t>4. Ympäristöstä huolehtiminen. Uuden koulun arvostaminen.</a:t>
            </a:r>
          </a:p>
          <a:p>
            <a:r>
              <a:rPr lang="fi-FI" sz="1400" dirty="0">
                <a:solidFill>
                  <a:schemeClr val="bg1"/>
                </a:solidFill>
              </a:rPr>
              <a:t>Tarkempi vuosikello löytyy suunnitelman lopusta.</a:t>
            </a:r>
            <a:endParaRPr lang="fi-FI" sz="1400" dirty="0">
              <a:solidFill>
                <a:srgbClr val="FF0000"/>
              </a:solidFill>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kumimoji="0" lang="fi-FI" sz="1400" b="0" i="0" u="none" strike="noStrike" kern="1200" cap="none" spc="0" normalizeH="0" baseline="0" noProof="0" dirty="0">
              <a:ln>
                <a:noFill/>
              </a:ln>
              <a:solidFill>
                <a:srgbClr val="000000"/>
              </a:solidFill>
              <a:effectLst/>
              <a:uLnTx/>
              <a:uFillTx/>
              <a:latin typeface="Calibri" panose="020F0502020204030204"/>
            </a:endParaRP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3599215177"/>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5173581" y="2017533"/>
            <a:ext cx="3315190" cy="45661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KOULU </a:t>
            </a:r>
            <a:endParaRPr lang="fi-FI" sz="1400" dirty="0">
              <a:solidFill>
                <a:srgbClr val="FF0000"/>
              </a:solidFill>
              <a:latin typeface="Calibri" panose="020F0502020204030204" pitchFamily="34" charset="0"/>
              <a:cs typeface="Calibri" panose="020F0502020204030204" pitchFamily="34" charset="0"/>
            </a:endParaRPr>
          </a:p>
          <a:p>
            <a:r>
              <a:rPr kumimoji="0" lang="fi-FI" sz="1100" b="0" i="0"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fi-FI" sz="11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fi-FI" sz="1200" dirty="0">
                <a:solidFill>
                  <a:schemeClr val="bg1"/>
                </a:solidFill>
              </a:rPr>
              <a:t>Yhteisöllinen opiskeluhuoltoryhmä kokoontuu     vähintään 8 kertaa/ lukuvuosi </a:t>
            </a:r>
          </a:p>
          <a:p>
            <a:r>
              <a:rPr kumimoji="0" lang="fi-FI" sz="1100" b="0" i="0" u="none" strike="noStrike" kern="1200" cap="none" spc="0" normalizeH="0" baseline="0" noProof="0" dirty="0">
                <a:ln>
                  <a:noFill/>
                </a:ln>
                <a:solidFill>
                  <a:schemeClr val="bg1"/>
                </a:solidFill>
                <a:effectLst/>
                <a:uLnTx/>
                <a:uFillTx/>
                <a:latin typeface="Calibri" panose="020F0502020204030204"/>
                <a:ea typeface="+mn-ea"/>
                <a:cs typeface="+mn-cs"/>
              </a:rPr>
              <a:t>❖</a:t>
            </a:r>
            <a:r>
              <a:rPr lang="fi-FI" sz="1200" dirty="0">
                <a:solidFill>
                  <a:schemeClr val="bg1"/>
                </a:solidFill>
              </a:rPr>
              <a:t> Pihkoon koulussa kokoontumiset sovitaan rehtorin johdolla. Yhteisöllisen opiskeluhuoltoryhmän kokoontumisiin osallistuu  mahdollisuuksien mukaan mukana hänen lisäkseen apulaisrehtori, erityisopettaja, kuraattori, terveydenhoitaja ja esiopetuksen edustaja. Tarvittaessa kutsutaan muita jäseniä. Rehtorin ollessa pois kokoontumisia johtaa apulaisrehtori. </a:t>
            </a:r>
          </a:p>
          <a:p>
            <a:r>
              <a:rPr kumimoji="0" lang="fi-FI" sz="1100" b="0" i="0"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fi-FI" sz="11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fi-FI" sz="1200" dirty="0">
                <a:solidFill>
                  <a:schemeClr val="bg1"/>
                </a:solidFill>
              </a:rPr>
              <a:t>Yhteistyö esiopetuksen ja koulun ulkopuolisten lasten ja nuorten hyvinvointia edistävien tahojen kanssa yhteisöllisen opiskeluhuollon kehittämisessä: Pihkoon koulun </a:t>
            </a:r>
            <a:r>
              <a:rPr lang="fi-FI" sz="1200" dirty="0" err="1">
                <a:solidFill>
                  <a:schemeClr val="bg1"/>
                </a:solidFill>
              </a:rPr>
              <a:t>vanhempainyhdistys</a:t>
            </a:r>
            <a:r>
              <a:rPr lang="fi-FI" sz="1200" dirty="0">
                <a:solidFill>
                  <a:schemeClr val="bg1"/>
                </a:solidFill>
              </a:rPr>
              <a:t> ry, oppilaskunta, poliisi, pelastustoimi, urheiluseurat, kulttuuritahot, Martat, Lions Ladyt, MLL ja lähialueen yritykset. </a:t>
            </a:r>
            <a:endParaRPr lang="fi-FI" sz="1400" dirty="0">
              <a:solidFill>
                <a:schemeClr val="bg1"/>
              </a:solidFill>
              <a:latin typeface="Calibri" panose="020F0502020204030204" pitchFamily="34" charset="0"/>
              <a:cs typeface="Calibri" panose="020F0502020204030204" pitchFamily="34" charset="0"/>
            </a:endParaRPr>
          </a:p>
          <a:p>
            <a:r>
              <a:rPr lang="fi-FI" sz="1200" dirty="0"/>
              <a:t>	</a:t>
            </a:r>
          </a:p>
        </p:txBody>
      </p:sp>
      <p:sp>
        <p:nvSpPr>
          <p:cNvPr id="8" name="Suorakulmio 7"/>
          <p:cNvSpPr/>
          <p:nvPr/>
        </p:nvSpPr>
        <p:spPr>
          <a:xfrm>
            <a:off x="82843" y="1600267"/>
            <a:ext cx="4572000" cy="523220"/>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Koulun opiskeluhuoltoryhmä suunnittelee, toteuttaa, kehittää ja arvioi opiskeluhuoltoa.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opiskeluhuollolla tarkoitetaan yksittäisille oppilaille annettavia kouluterveydenhuollon palveluja,  opiskeluhuollon kuraattori-ja psykologipalveluja sekä monialaista yksilökohtaista opiskeluhuoltoa, johon kuuluu yksittäisen oppilaan asiassa koottava monialainen asiantuntijaryhmä. Opiskeluhuollon palvelut järjestää hyvinvointialue.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oppilaiden kanssa työskentelevät ovat vastuussa tuen tarpeen tunnistamisessa</a:t>
            </a:r>
          </a:p>
        </p:txBody>
      </p:sp>
      <p:graphicFrame>
        <p:nvGraphicFramePr>
          <p:cNvPr id="7" name="Kaaviokuva 6"/>
          <p:cNvGraphicFramePr/>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519814" y="3811152"/>
            <a:ext cx="216700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3" name="Tekstiruutu 2">
            <a:extLst>
              <a:ext uri="{FF2B5EF4-FFF2-40B4-BE49-F238E27FC236}">
                <a16:creationId xmlns:a16="http://schemas.microsoft.com/office/drawing/2014/main" id="{5FE22377-BD6D-95D8-627E-D9CABC78F718}"/>
              </a:ext>
            </a:extLst>
          </p:cNvPr>
          <p:cNvSpPr txBox="1"/>
          <p:nvPr/>
        </p:nvSpPr>
        <p:spPr>
          <a:xfrm>
            <a:off x="180622" y="483567"/>
            <a:ext cx="7484533" cy="584775"/>
          </a:xfrm>
          <a:prstGeom prst="rect">
            <a:avLst/>
          </a:prstGeom>
          <a:noFill/>
        </p:spPr>
        <p:txBody>
          <a:bodyPr wrap="square" rtlCol="0">
            <a:spAutoFit/>
          </a:bodyPr>
          <a:lstStyle/>
          <a:p>
            <a:r>
              <a:rPr kumimoji="0" lang="fi-FI" sz="3200" b="0" i="0" u="none" strike="noStrike" kern="1200" cap="all" spc="20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3 YKSILÖKOHTAINEN OPISKELUHUOLTO</a:t>
            </a:r>
            <a:endParaRPr lang="fi-FI" dirty="0">
              <a:solidFill>
                <a:schemeClr val="accent1"/>
              </a:solidFill>
            </a:endParaRP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241773" y="1780168"/>
            <a:ext cx="2576946"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a:solidFill>
                  <a:srgbClr val="000000"/>
                </a:solidFill>
                <a:latin typeface="Calibri" panose="020F0502020204030204"/>
              </a:rPr>
              <a:t>Huoltaj</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ien 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Terveydenhoitaja :  Tiina Paunonen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044 7024403</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maanantaisin</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p:txBody>
      </p:sp>
      <p:sp>
        <p:nvSpPr>
          <p:cNvPr id="11" name="Tekstiruutu 10"/>
          <p:cNvSpPr txBox="1"/>
          <p:nvPr/>
        </p:nvSpPr>
        <p:spPr>
          <a:xfrm>
            <a:off x="6371956" y="1761523"/>
            <a:ext cx="2676698"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oppilaille koulunkäyntiin, erilaisiin elämäntilanteisiin, vapaa-aikaan ja ihmissuhteisiin liittyvissä asioissa sekä tekee yhteistyötä huoltajien, koulun henkilökunnan ja yhteistyötahojen kanssa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oppilaan tuen tarvetta, antaa ohjausta ja neuvontaa oppilaalle ja huoltajalle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Oppilaalla on mahdollisuus hakeutua kuraattorille itse, huoltajan tai henkilökunnan ohjaamana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 </a:t>
            </a:r>
            <a:r>
              <a:rPr lang="fi-FI" sz="900" dirty="0">
                <a:solidFill>
                  <a:schemeClr val="tx1"/>
                </a:solidFill>
                <a:latin typeface="Calibri" panose="020F0502020204030204"/>
              </a:rPr>
              <a:t>Mia Kotola</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0407789491</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a:t>
            </a:r>
            <a:r>
              <a:rPr lang="fi-FI" sz="900" dirty="0">
                <a:solidFill>
                  <a:schemeClr val="tx1"/>
                </a:solidFill>
                <a:latin typeface="Calibri" panose="020F0502020204030204"/>
              </a:rPr>
              <a:t>maanantaisin</a:t>
            </a: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 ja tarvittaessa akuuteissa tilanteissa</a:t>
            </a:r>
          </a:p>
        </p:txBody>
      </p:sp>
      <p:sp>
        <p:nvSpPr>
          <p:cNvPr id="12" name="Tekstiruutu 11"/>
          <p:cNvSpPr txBox="1"/>
          <p:nvPr/>
        </p:nvSpPr>
        <p:spPr>
          <a:xfrm>
            <a:off x="241773" y="3874925"/>
            <a:ext cx="2576946"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lapsia, nuoria ja heidän perheitään kehitykseen, psyykkiseen terveyteen ja hyvinvointiin liittyvissä asioissa neuvonnan, ohjauksen ja konsultaation avulla.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Osallistuu oppimisen tuen suunnitteluun ja tarvittaessa arvioi oppilaan kehityksessä, koulunkäynnissä tai oppimisessa esiin tulevia pulmia</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Psykologi: Palvelua ei ole tällä hetkellä tarjolla.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i-FI" sz="900" dirty="0">
              <a:solidFill>
                <a:schemeClr val="tx1"/>
              </a:solidFill>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Oppilaitoksen henkilökunnalla on mahdollisuus tarvittaessa keskustella konsultoivan psykologin kanssa  </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kstiruutu 12"/>
          <p:cNvSpPr txBox="1"/>
          <p:nvPr/>
        </p:nvSpPr>
        <p:spPr>
          <a:xfrm>
            <a:off x="6371956" y="3899303"/>
            <a:ext cx="2676698"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oppilaan </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asiassa</a:t>
            </a: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oppilaan/ja huoltajan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2324868454"/>
              </p:ext>
            </p:extLst>
          </p:nvPr>
        </p:nvGraphicFramePr>
        <p:xfrm>
          <a:off x="2041742" y="1732706"/>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584507" y="3617921"/>
            <a:ext cx="21419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6" name="Tekstiruutu 5">
            <a:extLst>
              <a:ext uri="{FF2B5EF4-FFF2-40B4-BE49-F238E27FC236}">
                <a16:creationId xmlns:a16="http://schemas.microsoft.com/office/drawing/2014/main" id="{54BC6992-4F55-F05C-5407-75EBBC9BC3D6}"/>
              </a:ext>
            </a:extLst>
          </p:cNvPr>
          <p:cNvSpPr txBox="1"/>
          <p:nvPr/>
        </p:nvSpPr>
        <p:spPr>
          <a:xfrm>
            <a:off x="83916" y="738417"/>
            <a:ext cx="748453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all" spc="200" normalizeH="0" baseline="0" noProof="0" dirty="0">
                <a:ln>
                  <a:noFill/>
                </a:ln>
                <a:solidFill>
                  <a:srgbClr val="0083C8"/>
                </a:solidFill>
                <a:effectLst/>
                <a:uLnTx/>
                <a:uFillTx/>
                <a:latin typeface="Calibri" panose="020F0502020204030204" pitchFamily="34" charset="0"/>
                <a:ea typeface="+mn-ea"/>
                <a:cs typeface="Calibri" panose="020F0502020204030204" pitchFamily="34" charset="0"/>
              </a:rPr>
              <a:t>3 YKSILÖKOHTAINEN OPISKELUHUOLTO</a:t>
            </a:r>
            <a:endParaRPr kumimoji="0" lang="fi-FI" sz="1800" b="0" i="0" u="none" strike="noStrike" kern="1200" cap="none" spc="0" normalizeH="0" baseline="0" noProof="0" dirty="0">
              <a:ln>
                <a:noFill/>
              </a:ln>
              <a:solidFill>
                <a:srgbClr val="0083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69d9177441543c79f0d0d4433bc13ac xmlns="4725239e-b194-4e4b-9e5d-d7784311bef1">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75dd3a33-2d35-471d-9909-b334bdb25443</TermId>
        </TermInfo>
      </Terms>
    </h69d9177441543c79f0d0d4433bc13ac>
    <c93af028e68b4ec18d46cb24ea894b48 xmlns="4725239e-b194-4e4b-9e5d-d7784311bef1">
      <Terms xmlns="http://schemas.microsoft.com/office/infopath/2007/PartnerControls"/>
    </c93af028e68b4ec18d46cb24ea894b48>
    <Nosto xmlns="4725239e-b194-4e4b-9e5d-d7784311bef1">true</Nosto>
    <TaxCatchAll xmlns="4725239e-b194-4e4b-9e5d-d7784311bef1">
      <Value>47</Value>
    </TaxCatchAll>
    <n547a2840f4c4908bae3582247e377a1 xmlns="4725239e-b194-4e4b-9e5d-d7784311bef1">
      <Terms xmlns="http://schemas.microsoft.com/office/infopath/2007/PartnerControls"/>
    </n547a2840f4c4908bae3582247e377a1>
  </documentManagement>
</p:properties>
</file>

<file path=customXml/item3.xml><?xml version="1.0" encoding="utf-8"?>
<ct:contentTypeSchema xmlns:ct="http://schemas.microsoft.com/office/2006/metadata/contentType" xmlns:ma="http://schemas.microsoft.com/office/2006/metadata/properties/metaAttributes" ct:_="" ma:_="" ma:contentTypeName="Dokumentti" ma:contentTypeID="0x010100AA08B6C20633446DB7C637F08F23358C00D1CC8AC89089415292A9D2C309C61E86006AFF035A16CDC34FB27CE08F50ACA405" ma:contentTypeVersion="5" ma:contentTypeDescription="AreenaIntra dokumentti" ma:contentTypeScope="" ma:versionID="85375d156a9e54da357a50f286762abf">
  <xsd:schema xmlns:xsd="http://www.w3.org/2001/XMLSchema" xmlns:xs="http://www.w3.org/2001/XMLSchema" xmlns:p="http://schemas.microsoft.com/office/2006/metadata/properties" xmlns:ns2="4725239e-b194-4e4b-9e5d-d7784311bef1" targetNamespace="http://schemas.microsoft.com/office/2006/metadata/properties" ma:root="true" ma:fieldsID="fe1fe6cdfddaac84caa87306114197f3" ns2:_="">
    <xsd:import namespace="4725239e-b194-4e4b-9e5d-d7784311bef1"/>
    <xsd:element name="properties">
      <xsd:complexType>
        <xsd:sequence>
          <xsd:element name="documentManagement">
            <xsd:complexType>
              <xsd:all>
                <xsd:element ref="ns2:Nosto" minOccurs="0"/>
                <xsd:element ref="ns2:h69d9177441543c79f0d0d4433bc13ac" minOccurs="0"/>
                <xsd:element ref="ns2:TaxCatchAll" minOccurs="0"/>
                <xsd:element ref="ns2:n547a2840f4c4908bae3582247e377a1" minOccurs="0"/>
                <xsd:element ref="ns2:c93af028e68b4ec18d46cb24ea894b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239e-b194-4e4b-9e5d-d7784311bef1" elementFormDefault="qualified">
    <xsd:import namespace="http://schemas.microsoft.com/office/2006/documentManagement/types"/>
    <xsd:import namespace="http://schemas.microsoft.com/office/infopath/2007/PartnerControls"/>
    <xsd:element name="Nosto" ma:index="11" nillable="true" ma:displayName="Nosto Aineistopankkiin" ma:default="0" ma:description="Rasti ruutuun jos haluat nostaa ko. dokumentin Aineistopankkiin. Tiedosto sijoittuu antamiesi &quot;dokumenttityyppi&quot;- ja &quot;toiminto&quot; -tietojen perusteella." ma:internalName="Nosto" ma:readOnly="false">
      <xsd:simpleType>
        <xsd:restriction base="dms:Boolean"/>
      </xsd:simpleType>
    </xsd:element>
    <xsd:element name="h69d9177441543c79f0d0d4433bc13ac" ma:index="12" ma:taxonomy="true" ma:internalName="h69d9177441543c79f0d0d4433bc13ac" ma:taxonomyFieldName="AreenaIntraDokumenttityyppi" ma:displayName="Dokumenttityyppi" ma:default="" ma:fieldId="{169d9177-4415-43c7-9f0d-0d4433bc13ac}" ma:sspId="87a157ef-df45-4397-8789-e4454cfc2da5" ma:termSetId="9860e4b5-3b48-4598-ab0d-df731de908d3"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9e587972-826e-45c0-a197-bb903696fc62}" ma:internalName="TaxCatchAll" ma:showField="CatchAllData" ma:web="4725239e-b194-4e4b-9e5d-d7784311bef1">
      <xsd:complexType>
        <xsd:complexContent>
          <xsd:extension base="dms:MultiChoiceLookup">
            <xsd:sequence>
              <xsd:element name="Value" type="dms:Lookup" maxOccurs="unbounded" minOccurs="0" nillable="true"/>
            </xsd:sequence>
          </xsd:extension>
        </xsd:complexContent>
      </xsd:complexType>
    </xsd:element>
    <xsd:element name="n547a2840f4c4908bae3582247e377a1" ma:index="14" nillable="true" ma:taxonomy="true" ma:internalName="n547a2840f4c4908bae3582247e377a1" ma:taxonomyFieldName="AreenaIntraYritys" ma:displayName="Toiminto" ma:readOnly="false" ma:default="" ma:fieldId="{7547a284-0f4c-4908-bae3-582247e377a1}" ma:sspId="87a157ef-df45-4397-8789-e4454cfc2da5" ma:termSetId="4c8fb4a8-b06e-42c0-b7d7-9ce71e54f839" ma:anchorId="00000000-0000-0000-0000-000000000000" ma:open="false" ma:isKeyword="false">
      <xsd:complexType>
        <xsd:sequence>
          <xsd:element ref="pc:Terms" minOccurs="0" maxOccurs="1"/>
        </xsd:sequence>
      </xsd:complexType>
    </xsd:element>
    <xsd:element name="c93af028e68b4ec18d46cb24ea894b48" ma:index="15" nillable="true" ma:taxonomy="true" ma:internalName="c93af028e68b4ec18d46cb24ea894b48" ma:taxonomyFieldName="AreenaIntraAjankohta" ma:displayName="Ajankohta" ma:default="" ma:fieldId="{c93af028-e68b-4ec1-8d46-cb24ea894b48}" ma:sspId="87a157ef-df45-4397-8789-e4454cfc2da5" ma:termSetId="ef15eb77-f020-486f-902b-ad8567c6483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2.xml><?xml version="1.0" encoding="utf-8"?>
<ds:datastoreItem xmlns:ds="http://schemas.openxmlformats.org/officeDocument/2006/customXml" ds:itemID="{0C607696-2AC2-4423-A178-D9D7CC1EB56E}">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4725239e-b194-4e4b-9e5d-d7784311bef1"/>
  </ds:schemaRefs>
</ds:datastoreItem>
</file>

<file path=customXml/itemProps3.xml><?xml version="1.0" encoding="utf-8"?>
<ds:datastoreItem xmlns:ds="http://schemas.openxmlformats.org/officeDocument/2006/customXml" ds:itemID="{B0FCB07C-2628-4585-96AE-014EFACA0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239e-b194-4e4b-9e5d-d7784311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1948</TotalTime>
  <Words>1701</Words>
  <Application>Microsoft Office PowerPoint</Application>
  <PresentationFormat>Näytössä katseltava diaesitys (4:3)</PresentationFormat>
  <Paragraphs>290</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Gill Sans MT</vt:lpstr>
      <vt:lpstr>Times New Roman</vt:lpstr>
      <vt:lpstr>Wingdings</vt:lpstr>
      <vt:lpstr>Kotkan-kaupunki</vt:lpstr>
      <vt:lpstr> opetuksen järjestäjän opiskeluhuoltosuunnitelma  Pihkoonkoulu  ja esiopetus toimintasuunnitelma LUKUVUOSI 2025-2026   </vt:lpstr>
      <vt:lpstr>sisällys</vt:lpstr>
      <vt:lpstr>1OPiskeluHUOLTO koulussa</vt:lpstr>
      <vt:lpstr>1 OPISKELUHUOLTO koulussa</vt:lpstr>
      <vt:lpstr>2 YHTEISÖLLINEN OPISKELUHUOLTO</vt:lpstr>
      <vt:lpstr>2 YHTEISÖLLINEN OPISKELUHUOLTO</vt:lpstr>
      <vt:lpstr>2 YHTEISÖLLINEN OPISKELUHUOLTO</vt:lpstr>
      <vt:lpstr>PowerPoint-esitys</vt:lpstr>
      <vt:lpstr>PowerPoint-esitys</vt:lpstr>
      <vt:lpstr>   </vt:lpstr>
      <vt:lpstr>PowerPoint-esitys</vt:lpstr>
      <vt:lpstr>5 SUUNNITELMAT OPPILAIDEN SUOJAAMISEKSI VÄKIVALLALTA, KIUSAAMISELTA JA HÄIRINNÄLTÄ SEKÄ KRIISISUUNNITELMA </vt:lpstr>
      <vt:lpstr>6 OpISKELUhuoltosuunnitelman toteuttaminen, seuraaminen ja arviointi</vt:lpstr>
      <vt:lpstr>6 OPISKELUhuoltosuunnitelman toteuttaminen, seuraaminen ja arviointi</vt:lpstr>
      <vt:lpstr>LISÄTIETOJA</vt:lpstr>
      <vt:lpstr>PowerPoint-esitys</vt:lpstr>
      <vt:lpstr>opetustoimi ja varhaiskasvatus opiskeluhuollon ohjausryhmä syksy 2024</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Ahola Pauliina</cp:lastModifiedBy>
  <cp:revision>176</cp:revision>
  <cp:lastPrinted>2020-06-10T05:14:52Z</cp:lastPrinted>
  <dcterms:created xsi:type="dcterms:W3CDTF">2019-04-22T05:41:39Z</dcterms:created>
  <dcterms:modified xsi:type="dcterms:W3CDTF">2025-10-06T05:52:45Z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0x010100AA08B6C20633446DB7C637F08F23358C00D1CC8AC89089415292A9D2C309C61E86006AFF035A16CDC34FB27CE08F50ACA405</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-1937291006</vt:i4>
  </property>
  <property fmtid="{D5CDD505-2E9C-101B-9397-08002B2CF9AE}" pid="8" name="_EmailSubject">
    <vt:lpwstr>Opiskeluhuolto uusi toimintasuunnitelma ja lukuvuoden aloituspäivän diat</vt:lpwstr>
  </property>
  <property fmtid="{D5CDD505-2E9C-101B-9397-08002B2CF9AE}" pid="9" name="_AuthorEmail">
    <vt:lpwstr>nina.kaukoranta@kotka.fi</vt:lpwstr>
  </property>
  <property fmtid="{D5CDD505-2E9C-101B-9397-08002B2CF9AE}" pid="10" name="_AuthorEmailDisplayName">
    <vt:lpwstr>Kaukoranta Nina</vt:lpwstr>
  </property>
  <property fmtid="{D5CDD505-2E9C-101B-9397-08002B2CF9AE}" pid="11" name="_PreviousAdHocReviewCycleID">
    <vt:i4>-1211531876</vt:i4>
  </property>
</Properties>
</file>