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Default Extension="pptx" ContentType="application/vnd.openxmlformats-officedocument.presentationml.presentation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9" r:id="rId3"/>
    <p:sldMasterId id="2147483691" r:id="rId4"/>
    <p:sldMasterId id="2147483703" r:id="rId5"/>
    <p:sldMasterId id="2147483715" r:id="rId6"/>
    <p:sldMasterId id="2147483719" r:id="rId7"/>
    <p:sldMasterId id="2147483731" r:id="rId8"/>
  </p:sldMasterIdLst>
  <p:notesMasterIdLst>
    <p:notesMasterId r:id="rId70"/>
  </p:notesMasterIdLst>
  <p:handoutMasterIdLst>
    <p:handoutMasterId r:id="rId71"/>
  </p:handoutMasterIdLst>
  <p:sldIdLst>
    <p:sldId id="256" r:id="rId9"/>
    <p:sldId id="320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297" r:id="rId44"/>
    <p:sldId id="298" r:id="rId45"/>
    <p:sldId id="299" r:id="rId46"/>
    <p:sldId id="300" r:id="rId47"/>
    <p:sldId id="305" r:id="rId48"/>
    <p:sldId id="301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267" r:id="rId57"/>
    <p:sldId id="304" r:id="rId58"/>
    <p:sldId id="302" r:id="rId59"/>
    <p:sldId id="279" r:id="rId60"/>
    <p:sldId id="314" r:id="rId61"/>
    <p:sldId id="315" r:id="rId62"/>
    <p:sldId id="317" r:id="rId63"/>
    <p:sldId id="355" r:id="rId64"/>
    <p:sldId id="296" r:id="rId65"/>
    <p:sldId id="321" r:id="rId66"/>
    <p:sldId id="318" r:id="rId67"/>
    <p:sldId id="319" r:id="rId68"/>
    <p:sldId id="280" r:id="rId69"/>
  </p:sldIdLst>
  <p:sldSz cx="9144000" cy="6858000" type="screen4x3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815" autoAdjust="0"/>
  </p:normalViewPr>
  <p:slideViewPr>
    <p:cSldViewPr>
      <p:cViewPr>
        <p:scale>
          <a:sx n="60" d="100"/>
          <a:sy n="60" d="100"/>
        </p:scale>
        <p:origin x="-165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42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EFF69-3D98-4E9B-BEB8-2022D93D53F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6A526EF-3DA9-4796-BA56-9B7820B18F85}">
      <dgm:prSet phldrT="[Teksti]" custT="1"/>
      <dgm:spPr>
        <a:solidFill>
          <a:srgbClr val="FFFF00"/>
        </a:solidFill>
      </dgm:spPr>
      <dgm:t>
        <a:bodyPr/>
        <a:lstStyle/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r>
            <a:rPr lang="fi-FI" sz="1400" b="1" dirty="0" smtClean="0">
              <a:solidFill>
                <a:schemeClr val="tx1"/>
              </a:solidFill>
            </a:rPr>
            <a:t>OHJAUSOSAAMINEN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Millaista ohjausta verkosto tarjoaa - ohjauksen määrittely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Ohjauksen sisältöalueet verkoston toiminnassa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Osaavan ohjaajan määrittelyä - ohjausosaamisen minimivaatimukset (mitä kaikkien on osattava)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Ohjauksen erityisosaamiset verkostossa - mitä ne ovat?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Työelämätieto ja ennakointitiedon hyödyntäminen - työelämän osaamisvajeet, kehitystrendit, osaamistarpeet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Ohjaajan työkalupakki</a:t>
          </a:r>
          <a:endParaRPr lang="fi-FI" sz="1200" dirty="0">
            <a:solidFill>
              <a:schemeClr val="tx1"/>
            </a:solidFill>
          </a:endParaRPr>
        </a:p>
      </dgm:t>
    </dgm:pt>
    <dgm:pt modelId="{4B7F6BF5-E2DF-42FC-B194-E5A57D53A3F4}" type="parTrans" cxnId="{BCFB7DAE-5147-4483-934B-522495494FA8}">
      <dgm:prSet/>
      <dgm:spPr/>
      <dgm:t>
        <a:bodyPr/>
        <a:lstStyle/>
        <a:p>
          <a:endParaRPr lang="fi-FI"/>
        </a:p>
      </dgm:t>
    </dgm:pt>
    <dgm:pt modelId="{4E828C65-557B-4444-88F6-5FB0067A17FF}" type="sibTrans" cxnId="{BCFB7DAE-5147-4483-934B-522495494FA8}">
      <dgm:prSet/>
      <dgm:spPr/>
      <dgm:t>
        <a:bodyPr/>
        <a:lstStyle/>
        <a:p>
          <a:endParaRPr lang="fi-FI"/>
        </a:p>
      </dgm:t>
    </dgm:pt>
    <dgm:pt modelId="{D0E877C4-A4B4-4278-8793-30F8F66E4AFD}">
      <dgm:prSet phldrT="[Teksti]" phldr="1"/>
      <dgm:spPr/>
      <dgm:t>
        <a:bodyPr/>
        <a:lstStyle/>
        <a:p>
          <a:endParaRPr lang="fi-FI"/>
        </a:p>
      </dgm:t>
    </dgm:pt>
    <dgm:pt modelId="{50B5216F-A557-4465-A107-4622BDA43E18}" type="parTrans" cxnId="{E54D718D-B531-4282-BB2E-C30A7F42DC3B}">
      <dgm:prSet/>
      <dgm:spPr/>
      <dgm:t>
        <a:bodyPr/>
        <a:lstStyle/>
        <a:p>
          <a:endParaRPr lang="fi-FI"/>
        </a:p>
      </dgm:t>
    </dgm:pt>
    <dgm:pt modelId="{FB62D00A-2C6C-4F12-BD52-867F8C1DB4CF}" type="sibTrans" cxnId="{E54D718D-B531-4282-BB2E-C30A7F42DC3B}">
      <dgm:prSet/>
      <dgm:spPr/>
      <dgm:t>
        <a:bodyPr/>
        <a:lstStyle/>
        <a:p>
          <a:endParaRPr lang="fi-FI"/>
        </a:p>
      </dgm:t>
    </dgm:pt>
    <dgm:pt modelId="{361115B3-9AEF-44C0-B944-598C3E231E05}">
      <dgm:prSet phldrT="[Teksti]" phldr="1"/>
      <dgm:spPr/>
      <dgm:t>
        <a:bodyPr/>
        <a:lstStyle/>
        <a:p>
          <a:endParaRPr lang="fi-FI"/>
        </a:p>
      </dgm:t>
    </dgm:pt>
    <dgm:pt modelId="{780AE47D-72CC-4C6B-BADA-B76749058C0E}" type="parTrans" cxnId="{7E665D29-09BB-42C6-B230-10BC5C2047CC}">
      <dgm:prSet/>
      <dgm:spPr/>
      <dgm:t>
        <a:bodyPr/>
        <a:lstStyle/>
        <a:p>
          <a:endParaRPr lang="fi-FI"/>
        </a:p>
      </dgm:t>
    </dgm:pt>
    <dgm:pt modelId="{551C9EF0-8C84-438D-AABE-3278083AAED4}" type="sibTrans" cxnId="{7E665D29-09BB-42C6-B230-10BC5C2047CC}">
      <dgm:prSet/>
      <dgm:spPr/>
      <dgm:t>
        <a:bodyPr/>
        <a:lstStyle/>
        <a:p>
          <a:endParaRPr lang="fi-FI"/>
        </a:p>
      </dgm:t>
    </dgm:pt>
    <dgm:pt modelId="{FD9AB464-88E7-4B7F-BFAA-A5867954A01B}">
      <dgm:prSet phldrT="[Teksti]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E81208E2-274A-4916-B381-833CC398220A}" type="parTrans" cxnId="{D09139F4-D426-4D68-BF9A-A8EEC30F56BE}">
      <dgm:prSet/>
      <dgm:spPr/>
      <dgm:t>
        <a:bodyPr/>
        <a:lstStyle/>
        <a:p>
          <a:endParaRPr lang="en-US"/>
        </a:p>
      </dgm:t>
    </dgm:pt>
    <dgm:pt modelId="{ED11AE95-ED9D-4BD6-AFFD-5DE1337F2B40}" type="sibTrans" cxnId="{D09139F4-D426-4D68-BF9A-A8EEC30F56BE}">
      <dgm:prSet/>
      <dgm:spPr/>
      <dgm:t>
        <a:bodyPr/>
        <a:lstStyle/>
        <a:p>
          <a:endParaRPr lang="en-US"/>
        </a:p>
      </dgm:t>
    </dgm:pt>
    <dgm:pt modelId="{2DFC3207-FC65-42AA-B9EA-E36A4B9764FF}">
      <dgm:prSet phldrT="[Teksti]" custT="1"/>
      <dgm:spPr/>
      <dgm:t>
        <a:bodyPr/>
        <a:lstStyle/>
        <a:p>
          <a:endParaRPr lang="fi-FI"/>
        </a:p>
      </dgm:t>
    </dgm:pt>
    <dgm:pt modelId="{A21E943E-856A-4C3A-93BE-8808E26B408F}" type="parTrans" cxnId="{6A2CA394-C297-40A0-92C7-08E6AB76185D}">
      <dgm:prSet/>
      <dgm:spPr/>
      <dgm:t>
        <a:bodyPr/>
        <a:lstStyle/>
        <a:p>
          <a:endParaRPr lang="en-US"/>
        </a:p>
      </dgm:t>
    </dgm:pt>
    <dgm:pt modelId="{91EF3BCB-C8B3-4281-8803-AD5B0C5D96CC}" type="sibTrans" cxnId="{6A2CA394-C297-40A0-92C7-08E6AB76185D}">
      <dgm:prSet/>
      <dgm:spPr/>
      <dgm:t>
        <a:bodyPr/>
        <a:lstStyle/>
        <a:p>
          <a:endParaRPr lang="en-US"/>
        </a:p>
      </dgm:t>
    </dgm:pt>
    <dgm:pt modelId="{1734DCD6-FC04-4FD6-96AE-7EB943A79BB9}">
      <dgm:prSet phldrT="[Teksti]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898AB639-3AE2-43D4-AA84-032E4DC5453D}" type="parTrans" cxnId="{8278F462-9FE8-4AF4-8157-A6AD9D5DFB85}">
      <dgm:prSet/>
      <dgm:spPr/>
      <dgm:t>
        <a:bodyPr/>
        <a:lstStyle/>
        <a:p>
          <a:endParaRPr lang="en-US"/>
        </a:p>
      </dgm:t>
    </dgm:pt>
    <dgm:pt modelId="{99427A33-BFD8-4E06-9E2A-4E4DEE4D1095}" type="sibTrans" cxnId="{8278F462-9FE8-4AF4-8157-A6AD9D5DFB85}">
      <dgm:prSet/>
      <dgm:spPr/>
      <dgm:t>
        <a:bodyPr/>
        <a:lstStyle/>
        <a:p>
          <a:endParaRPr lang="en-US"/>
        </a:p>
      </dgm:t>
    </dgm:pt>
    <dgm:pt modelId="{E02E2311-8E93-4040-AF1E-64DCD955ADCC}">
      <dgm:prSet phldrT="[Teksti]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74311D65-75F8-460B-A27F-C512EACC393F}" type="parTrans" cxnId="{3C5199E0-3F2F-4525-B466-14EDCA41F7EB}">
      <dgm:prSet/>
      <dgm:spPr/>
      <dgm:t>
        <a:bodyPr/>
        <a:lstStyle/>
        <a:p>
          <a:endParaRPr lang="en-US"/>
        </a:p>
      </dgm:t>
    </dgm:pt>
    <dgm:pt modelId="{178EC85A-8945-48DC-B226-844D7CE27965}" type="sibTrans" cxnId="{3C5199E0-3F2F-4525-B466-14EDCA41F7EB}">
      <dgm:prSet/>
      <dgm:spPr/>
      <dgm:t>
        <a:bodyPr/>
        <a:lstStyle/>
        <a:p>
          <a:endParaRPr lang="en-US"/>
        </a:p>
      </dgm:t>
    </dgm:pt>
    <dgm:pt modelId="{0F761A66-53AA-4F04-8CAF-22BC43D1D532}">
      <dgm:prSet phldrT="[Teksti]" custT="1"/>
      <dgm:spPr/>
      <dgm:t>
        <a:bodyPr/>
        <a:lstStyle/>
        <a:p>
          <a:endParaRPr lang="fi-FI" sz="1000" dirty="0">
            <a:solidFill>
              <a:schemeClr val="tx1"/>
            </a:solidFill>
          </a:endParaRPr>
        </a:p>
      </dgm:t>
    </dgm:pt>
    <dgm:pt modelId="{8751C92A-C669-4AA4-8BA4-425019C7A439}" type="parTrans" cxnId="{480D16E7-BDAB-417A-83D7-024D57AA8C32}">
      <dgm:prSet/>
      <dgm:spPr/>
      <dgm:t>
        <a:bodyPr/>
        <a:lstStyle/>
        <a:p>
          <a:endParaRPr lang="en-US"/>
        </a:p>
      </dgm:t>
    </dgm:pt>
    <dgm:pt modelId="{E7CD2F85-3706-4CED-974F-756E05369314}" type="sibTrans" cxnId="{480D16E7-BDAB-417A-83D7-024D57AA8C32}">
      <dgm:prSet/>
      <dgm:spPr/>
      <dgm:t>
        <a:bodyPr/>
        <a:lstStyle/>
        <a:p>
          <a:endParaRPr lang="en-US"/>
        </a:p>
      </dgm:t>
    </dgm:pt>
    <dgm:pt modelId="{5C94B94B-F10C-48B3-BB11-86342C620FCC}">
      <dgm:prSet phldrT="[Teksti]" custT="1"/>
      <dgm:spPr>
        <a:solidFill>
          <a:srgbClr val="00FFFF"/>
        </a:solidFill>
      </dgm:spPr>
      <dgm:t>
        <a:bodyPr/>
        <a:lstStyle/>
        <a:p>
          <a:pPr>
            <a:lnSpc>
              <a:spcPct val="150000"/>
            </a:lnSpc>
          </a:pPr>
          <a:r>
            <a:rPr lang="fi-FI" sz="1400" b="1" dirty="0" smtClean="0">
              <a:solidFill>
                <a:schemeClr val="tx1"/>
              </a:solidFill>
            </a:rPr>
            <a:t>KÄYTÄNTEET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Yhteiset tapaamiset 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Työryhmät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Tietokäytännöt</a:t>
          </a:r>
        </a:p>
        <a:p>
          <a:pPr>
            <a:lnSpc>
              <a:spcPct val="15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150000"/>
            </a:lnSpc>
          </a:pPr>
          <a:r>
            <a:rPr lang="fi-FI" sz="1200" b="1" dirty="0" smtClean="0">
              <a:solidFill>
                <a:schemeClr val="tx1"/>
              </a:solidFill>
            </a:rPr>
            <a:t>SOPIMISET</a:t>
          </a: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>
            <a:solidFill>
              <a:schemeClr val="tx1"/>
            </a:solidFill>
          </a:endParaRPr>
        </a:p>
      </dgm:t>
    </dgm:pt>
    <dgm:pt modelId="{5BE7B932-A74E-4127-876F-0F4B9C9C5A27}" type="parTrans" cxnId="{37D8EBEB-C9ED-4463-BE50-2DFD44B5C306}">
      <dgm:prSet/>
      <dgm:spPr/>
      <dgm:t>
        <a:bodyPr/>
        <a:lstStyle/>
        <a:p>
          <a:endParaRPr lang="en-US"/>
        </a:p>
      </dgm:t>
    </dgm:pt>
    <dgm:pt modelId="{9FF4905E-8E43-4B7E-87A7-4D367C76BAB1}" type="sibTrans" cxnId="{37D8EBEB-C9ED-4463-BE50-2DFD44B5C306}">
      <dgm:prSet/>
      <dgm:spPr/>
      <dgm:t>
        <a:bodyPr/>
        <a:lstStyle/>
        <a:p>
          <a:endParaRPr lang="en-US"/>
        </a:p>
      </dgm:t>
    </dgm:pt>
    <dgm:pt modelId="{D0FA8AE4-4A37-4B85-8298-C86A3F499F19}">
      <dgm:prSet phldrT="[Teksti]" custT="1"/>
      <dgm:spPr>
        <a:solidFill>
          <a:srgbClr val="FFFF00"/>
        </a:solidFill>
      </dgm:spPr>
      <dgm:t>
        <a:bodyPr/>
        <a:lstStyle/>
        <a:p>
          <a:pPr>
            <a:lnSpc>
              <a:spcPct val="150000"/>
            </a:lnSpc>
          </a:pPr>
          <a:endParaRPr lang="fi-FI" sz="1200" b="1" dirty="0" smtClean="0">
            <a:solidFill>
              <a:schemeClr val="tx1"/>
            </a:solidFill>
          </a:endParaRPr>
        </a:p>
        <a:p>
          <a:pPr>
            <a:lnSpc>
              <a:spcPct val="150000"/>
            </a:lnSpc>
          </a:pPr>
          <a:r>
            <a:rPr lang="fi-FI" sz="1400" b="1" dirty="0" smtClean="0">
              <a:solidFill>
                <a:schemeClr val="tx1"/>
              </a:solidFill>
            </a:rPr>
            <a:t>PALVELUOSAAMINEN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Tarvelähtöiset palvelut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Asiakasprofiilit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Ohjauksen toteuttamismuodot  - henkilökohtainen, omaehtoinen, ryhmäohjaus…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Tiedotus, markkinointi ja ydinviestit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Laatu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Vaikuttavuus</a:t>
          </a:r>
        </a:p>
        <a:p>
          <a:pPr>
            <a:lnSpc>
              <a:spcPct val="150000"/>
            </a:lnSpc>
          </a:pPr>
          <a:r>
            <a:rPr lang="fi-FI" sz="1200" dirty="0" smtClean="0">
              <a:solidFill>
                <a:schemeClr val="tx1"/>
              </a:solidFill>
            </a:rPr>
            <a:t>Jatkuvuus</a:t>
          </a: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fi-FI" sz="1200" dirty="0">
            <a:solidFill>
              <a:schemeClr val="tx1"/>
            </a:solidFill>
          </a:endParaRPr>
        </a:p>
      </dgm:t>
    </dgm:pt>
    <dgm:pt modelId="{3D88C084-9F15-4FB7-9AD0-9E2BC24F550E}" type="parTrans" cxnId="{EFCADCE1-CF82-4595-87BA-775A3F53DC8A}">
      <dgm:prSet/>
      <dgm:spPr/>
      <dgm:t>
        <a:bodyPr/>
        <a:lstStyle/>
        <a:p>
          <a:endParaRPr lang="en-US"/>
        </a:p>
      </dgm:t>
    </dgm:pt>
    <dgm:pt modelId="{003B94BE-D4A3-4C48-8C28-AF222CB3A190}" type="sibTrans" cxnId="{EFCADCE1-CF82-4595-87BA-775A3F53DC8A}">
      <dgm:prSet/>
      <dgm:spPr/>
      <dgm:t>
        <a:bodyPr/>
        <a:lstStyle/>
        <a:p>
          <a:endParaRPr lang="en-US"/>
        </a:p>
      </dgm:t>
    </dgm:pt>
    <dgm:pt modelId="{410D2C10-2795-4E60-9058-644E0502F162}">
      <dgm:prSet phldrT="[Teksti]" custT="1"/>
      <dgm:spPr>
        <a:solidFill>
          <a:srgbClr val="00FFFF"/>
        </a:solidFill>
      </dgm:spPr>
      <dgm:t>
        <a:bodyPr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dirty="0" smtClean="0">
            <a:solidFill>
              <a:schemeClr val="tx1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dirty="0" smtClean="0">
              <a:solidFill>
                <a:schemeClr val="tx1"/>
              </a:solidFill>
            </a:rPr>
            <a:t>VERKOSTO-OSAAMINEN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Mukana keskeiset toimijat</a:t>
          </a:r>
        </a:p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200" dirty="0" smtClean="0">
              <a:solidFill>
                <a:schemeClr val="tx1"/>
              </a:solidFill>
            </a:rPr>
            <a:t>Verkoston toimijoiden ja toimintojen tunteminen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Oma pesä –työskentely: lisäarvo, lähetin rooli</a:t>
          </a:r>
        </a:p>
        <a:p>
          <a:pPr marL="0" marR="0" indent="0" defTabSz="53340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1200" dirty="0" smtClean="0">
              <a:solidFill>
                <a:schemeClr val="tx1"/>
              </a:solidFill>
            </a:rPr>
            <a:t>Sitoutuminen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Rajapintatyöskentely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Luottamus</a:t>
          </a:r>
        </a:p>
        <a:p>
          <a:pPr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dirty="0" smtClean="0">
              <a:solidFill>
                <a:schemeClr val="tx1"/>
              </a:solidFill>
            </a:rPr>
            <a:t>Koordinointi ja johtaminen  - mahdollistaminen</a:t>
          </a:r>
          <a:endParaRPr lang="fi-FI" sz="1000" dirty="0" smtClean="0">
            <a:solidFill>
              <a:schemeClr val="tx1"/>
            </a:solidFill>
          </a:endParaRPr>
        </a:p>
      </dgm:t>
    </dgm:pt>
    <dgm:pt modelId="{F9BBAF9A-9E4C-4C16-8305-DDFA75E11801}" type="sibTrans" cxnId="{9945AB82-22DF-42E1-88CE-806554566A70}">
      <dgm:prSet/>
      <dgm:spPr/>
      <dgm:t>
        <a:bodyPr/>
        <a:lstStyle/>
        <a:p>
          <a:endParaRPr lang="fi-FI"/>
        </a:p>
      </dgm:t>
    </dgm:pt>
    <dgm:pt modelId="{899C4ABA-BE40-4BA5-88CC-F9EF98EEE10C}" type="parTrans" cxnId="{9945AB82-22DF-42E1-88CE-806554566A70}">
      <dgm:prSet/>
      <dgm:spPr/>
      <dgm:t>
        <a:bodyPr/>
        <a:lstStyle/>
        <a:p>
          <a:endParaRPr lang="fi-FI"/>
        </a:p>
      </dgm:t>
    </dgm:pt>
    <dgm:pt modelId="{C8803B95-E529-45A4-8DC9-21E6166D0289}">
      <dgm:prSet phldrT="[Teksti]" custT="1"/>
      <dgm:spPr>
        <a:solidFill>
          <a:srgbClr val="FFC000"/>
        </a:solidFill>
      </dgm:spPr>
      <dgm:t>
        <a:bodyPr/>
        <a:lstStyle/>
        <a:p>
          <a:endParaRPr lang="fi-FI" sz="2400" dirty="0" smtClean="0"/>
        </a:p>
        <a:p>
          <a:endParaRPr lang="fi-FI" sz="2400" dirty="0"/>
        </a:p>
      </dgm:t>
    </dgm:pt>
    <dgm:pt modelId="{77B1B0E9-E03A-426C-B8AC-F7BE825266AA}" type="sibTrans" cxnId="{B6E8E9C9-B4B0-4DEE-8C94-F796444986A8}">
      <dgm:prSet/>
      <dgm:spPr/>
      <dgm:t>
        <a:bodyPr/>
        <a:lstStyle/>
        <a:p>
          <a:endParaRPr lang="fi-FI"/>
        </a:p>
      </dgm:t>
    </dgm:pt>
    <dgm:pt modelId="{2EB3F882-E774-416E-8A6B-858564AAEBFE}" type="parTrans" cxnId="{B6E8E9C9-B4B0-4DEE-8C94-F796444986A8}">
      <dgm:prSet/>
      <dgm:spPr/>
      <dgm:t>
        <a:bodyPr/>
        <a:lstStyle/>
        <a:p>
          <a:endParaRPr lang="fi-FI"/>
        </a:p>
      </dgm:t>
    </dgm:pt>
    <dgm:pt modelId="{AF591CD1-8601-4F3E-A843-259175E8BBA6}" type="pres">
      <dgm:prSet presAssocID="{DF6EFF69-3D98-4E9B-BEB8-2022D93D53F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1E10EC0-3C33-4B6A-A106-2F9E706D71B6}" type="pres">
      <dgm:prSet presAssocID="{DF6EFF69-3D98-4E9B-BEB8-2022D93D53FB}" presName="matrix" presStyleCnt="0"/>
      <dgm:spPr/>
    </dgm:pt>
    <dgm:pt modelId="{FE194A1B-1B59-4437-92EF-B783BA5AE57D}" type="pres">
      <dgm:prSet presAssocID="{DF6EFF69-3D98-4E9B-BEB8-2022D93D53FB}" presName="tile1" presStyleLbl="node1" presStyleIdx="0" presStyleCnt="4"/>
      <dgm:spPr/>
      <dgm:t>
        <a:bodyPr/>
        <a:lstStyle/>
        <a:p>
          <a:endParaRPr lang="fi-FI"/>
        </a:p>
      </dgm:t>
    </dgm:pt>
    <dgm:pt modelId="{934D9917-8E2C-4FA7-9122-572FC58FAD26}" type="pres">
      <dgm:prSet presAssocID="{DF6EFF69-3D98-4E9B-BEB8-2022D93D53F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6F1CF74-DCDB-4765-B21C-2C42FBFD1D03}" type="pres">
      <dgm:prSet presAssocID="{DF6EFF69-3D98-4E9B-BEB8-2022D93D53FB}" presName="tile2" presStyleLbl="node1" presStyleIdx="1" presStyleCnt="4" custLinFactNeighborY="-2788"/>
      <dgm:spPr/>
      <dgm:t>
        <a:bodyPr/>
        <a:lstStyle/>
        <a:p>
          <a:endParaRPr lang="fi-FI"/>
        </a:p>
      </dgm:t>
    </dgm:pt>
    <dgm:pt modelId="{B0610549-F6A3-4AA4-9BE9-73D5E907A4CF}" type="pres">
      <dgm:prSet presAssocID="{DF6EFF69-3D98-4E9B-BEB8-2022D93D53F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66A3487-AE0C-415D-B23A-F55377CD59A9}" type="pres">
      <dgm:prSet presAssocID="{DF6EFF69-3D98-4E9B-BEB8-2022D93D53FB}" presName="tile3" presStyleLbl="node1" presStyleIdx="2" presStyleCnt="4"/>
      <dgm:spPr/>
      <dgm:t>
        <a:bodyPr/>
        <a:lstStyle/>
        <a:p>
          <a:endParaRPr lang="fi-FI"/>
        </a:p>
      </dgm:t>
    </dgm:pt>
    <dgm:pt modelId="{DDF8504D-B026-4972-994A-53D56873D0E9}" type="pres">
      <dgm:prSet presAssocID="{DF6EFF69-3D98-4E9B-BEB8-2022D93D53F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C4778CD-5D68-4323-903B-317B3B4B7015}" type="pres">
      <dgm:prSet presAssocID="{DF6EFF69-3D98-4E9B-BEB8-2022D93D53FB}" presName="tile4" presStyleLbl="node1" presStyleIdx="3" presStyleCnt="4"/>
      <dgm:spPr/>
      <dgm:t>
        <a:bodyPr/>
        <a:lstStyle/>
        <a:p>
          <a:endParaRPr lang="fi-FI"/>
        </a:p>
      </dgm:t>
    </dgm:pt>
    <dgm:pt modelId="{52F8D029-B7AF-4D89-8FF7-2D63C1D6B4F6}" type="pres">
      <dgm:prSet presAssocID="{DF6EFF69-3D98-4E9B-BEB8-2022D93D53F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0A33859-E31A-4A98-B7D1-AA70FC539A58}" type="pres">
      <dgm:prSet presAssocID="{DF6EFF69-3D98-4E9B-BEB8-2022D93D53FB}" presName="centerTile" presStyleLbl="fgShp" presStyleIdx="0" presStyleCnt="1" custScaleX="107438" custScaleY="44351" custLinFactNeighborY="5782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</dgm:ptLst>
  <dgm:cxnLst>
    <dgm:cxn modelId="{6A2CA394-C297-40A0-92C7-08E6AB76185D}" srcId="{C8803B95-E529-45A4-8DC9-21E6166D0289}" destId="{2DFC3207-FC65-42AA-B9EA-E36A4B9764FF}" srcOrd="7" destOrd="0" parTransId="{A21E943E-856A-4C3A-93BE-8808E26B408F}" sibTransId="{91EF3BCB-C8B3-4281-8803-AD5B0C5D96CC}"/>
    <dgm:cxn modelId="{FD2E0D51-F7C8-4F03-89A1-084B51BECB11}" type="presOf" srcId="{5C94B94B-F10C-48B3-BB11-86342C620FCC}" destId="{52F8D029-B7AF-4D89-8FF7-2D63C1D6B4F6}" srcOrd="1" destOrd="0" presId="urn:microsoft.com/office/officeart/2005/8/layout/matrix1"/>
    <dgm:cxn modelId="{EFCADCE1-CF82-4595-87BA-775A3F53DC8A}" srcId="{C8803B95-E529-45A4-8DC9-21E6166D0289}" destId="{D0FA8AE4-4A37-4B85-8298-C86A3F499F19}" srcOrd="2" destOrd="0" parTransId="{3D88C084-9F15-4FB7-9AD0-9E2BC24F550E}" sibTransId="{003B94BE-D4A3-4C48-8C28-AF222CB3A190}"/>
    <dgm:cxn modelId="{68E3400B-0BD1-4914-BF62-D40FEB02A4BD}" type="presOf" srcId="{D0FA8AE4-4A37-4B85-8298-C86A3F499F19}" destId="{B66A3487-AE0C-415D-B23A-F55377CD59A9}" srcOrd="0" destOrd="0" presId="urn:microsoft.com/office/officeart/2005/8/layout/matrix1"/>
    <dgm:cxn modelId="{E54D718D-B531-4282-BB2E-C30A7F42DC3B}" srcId="{C8803B95-E529-45A4-8DC9-21E6166D0289}" destId="{D0E877C4-A4B4-4278-8793-30F8F66E4AFD}" srcOrd="9" destOrd="0" parTransId="{50B5216F-A557-4465-A107-4622BDA43E18}" sibTransId="{FB62D00A-2C6C-4F12-BD52-867F8C1DB4CF}"/>
    <dgm:cxn modelId="{E3715654-38EB-4108-91B6-03F52D4B5A0B}" type="presOf" srcId="{D0FA8AE4-4A37-4B85-8298-C86A3F499F19}" destId="{DDF8504D-B026-4972-994A-53D56873D0E9}" srcOrd="1" destOrd="0" presId="urn:microsoft.com/office/officeart/2005/8/layout/matrix1"/>
    <dgm:cxn modelId="{733F648A-D474-4A17-B669-2F246A03B2BE}" type="presOf" srcId="{410D2C10-2795-4E60-9058-644E0502F162}" destId="{934D9917-8E2C-4FA7-9122-572FC58FAD26}" srcOrd="1" destOrd="0" presId="urn:microsoft.com/office/officeart/2005/8/layout/matrix1"/>
    <dgm:cxn modelId="{BCFB7DAE-5147-4483-934B-522495494FA8}" srcId="{C8803B95-E529-45A4-8DC9-21E6166D0289}" destId="{56A526EF-3DA9-4796-BA56-9B7820B18F85}" srcOrd="1" destOrd="0" parTransId="{4B7F6BF5-E2DF-42FC-B194-E5A57D53A3F4}" sibTransId="{4E828C65-557B-4444-88F6-5FB0067A17FF}"/>
    <dgm:cxn modelId="{8278F462-9FE8-4AF4-8157-A6AD9D5DFB85}" srcId="{C8803B95-E529-45A4-8DC9-21E6166D0289}" destId="{1734DCD6-FC04-4FD6-96AE-7EB943A79BB9}" srcOrd="6" destOrd="0" parTransId="{898AB639-3AE2-43D4-AA84-032E4DC5453D}" sibTransId="{99427A33-BFD8-4E06-9E2A-4E4DEE4D1095}"/>
    <dgm:cxn modelId="{4181C39A-19A4-4611-B6CF-33A2F891E627}" type="presOf" srcId="{C8803B95-E529-45A4-8DC9-21E6166D0289}" destId="{30A33859-E31A-4A98-B7D1-AA70FC539A58}" srcOrd="0" destOrd="0" presId="urn:microsoft.com/office/officeart/2005/8/layout/matrix1"/>
    <dgm:cxn modelId="{37D8EBEB-C9ED-4463-BE50-2DFD44B5C306}" srcId="{C8803B95-E529-45A4-8DC9-21E6166D0289}" destId="{5C94B94B-F10C-48B3-BB11-86342C620FCC}" srcOrd="3" destOrd="0" parTransId="{5BE7B932-A74E-4127-876F-0F4B9C9C5A27}" sibTransId="{9FF4905E-8E43-4B7E-87A7-4D367C76BAB1}"/>
    <dgm:cxn modelId="{43FAA7ED-64F0-4988-A2B4-8BC39CD25109}" type="presOf" srcId="{DF6EFF69-3D98-4E9B-BEB8-2022D93D53FB}" destId="{AF591CD1-8601-4F3E-A843-259175E8BBA6}" srcOrd="0" destOrd="0" presId="urn:microsoft.com/office/officeart/2005/8/layout/matrix1"/>
    <dgm:cxn modelId="{7F0C771C-9BFF-4D0D-B655-BC58FDDB87C8}" type="presOf" srcId="{5C94B94B-F10C-48B3-BB11-86342C620FCC}" destId="{AC4778CD-5D68-4323-903B-317B3B4B7015}" srcOrd="0" destOrd="0" presId="urn:microsoft.com/office/officeart/2005/8/layout/matrix1"/>
    <dgm:cxn modelId="{B6E8E9C9-B4B0-4DEE-8C94-F796444986A8}" srcId="{DF6EFF69-3D98-4E9B-BEB8-2022D93D53FB}" destId="{C8803B95-E529-45A4-8DC9-21E6166D0289}" srcOrd="0" destOrd="0" parTransId="{2EB3F882-E774-416E-8A6B-858564AAEBFE}" sibTransId="{77B1B0E9-E03A-426C-B8AC-F7BE825266AA}"/>
    <dgm:cxn modelId="{7E665D29-09BB-42C6-B230-10BC5C2047CC}" srcId="{C8803B95-E529-45A4-8DC9-21E6166D0289}" destId="{361115B3-9AEF-44C0-B944-598C3E231E05}" srcOrd="10" destOrd="0" parTransId="{780AE47D-72CC-4C6B-BADA-B76749058C0E}" sibTransId="{551C9EF0-8C84-438D-AABE-3278083AAED4}"/>
    <dgm:cxn modelId="{B3EB01DD-1A50-4624-99AB-D26BDB374DB9}" type="presOf" srcId="{56A526EF-3DA9-4796-BA56-9B7820B18F85}" destId="{B0610549-F6A3-4AA4-9BE9-73D5E907A4CF}" srcOrd="1" destOrd="0" presId="urn:microsoft.com/office/officeart/2005/8/layout/matrix1"/>
    <dgm:cxn modelId="{D09139F4-D426-4D68-BF9A-A8EEC30F56BE}" srcId="{C8803B95-E529-45A4-8DC9-21E6166D0289}" destId="{FD9AB464-88E7-4B7F-BFAA-A5867954A01B}" srcOrd="8" destOrd="0" parTransId="{E81208E2-274A-4916-B381-833CC398220A}" sibTransId="{ED11AE95-ED9D-4BD6-AFFD-5DE1337F2B40}"/>
    <dgm:cxn modelId="{50C21D5E-0A1F-4FD2-99FE-C0A2CC395EE5}" type="presOf" srcId="{56A526EF-3DA9-4796-BA56-9B7820B18F85}" destId="{C6F1CF74-DCDB-4765-B21C-2C42FBFD1D03}" srcOrd="0" destOrd="0" presId="urn:microsoft.com/office/officeart/2005/8/layout/matrix1"/>
    <dgm:cxn modelId="{3C5199E0-3F2F-4525-B466-14EDCA41F7EB}" srcId="{C8803B95-E529-45A4-8DC9-21E6166D0289}" destId="{E02E2311-8E93-4040-AF1E-64DCD955ADCC}" srcOrd="5" destOrd="0" parTransId="{74311D65-75F8-460B-A27F-C512EACC393F}" sibTransId="{178EC85A-8945-48DC-B226-844D7CE27965}"/>
    <dgm:cxn modelId="{19058205-1D3F-4687-B604-DFF63409263F}" type="presOf" srcId="{410D2C10-2795-4E60-9058-644E0502F162}" destId="{FE194A1B-1B59-4437-92EF-B783BA5AE57D}" srcOrd="0" destOrd="0" presId="urn:microsoft.com/office/officeart/2005/8/layout/matrix1"/>
    <dgm:cxn modelId="{480D16E7-BDAB-417A-83D7-024D57AA8C32}" srcId="{C8803B95-E529-45A4-8DC9-21E6166D0289}" destId="{0F761A66-53AA-4F04-8CAF-22BC43D1D532}" srcOrd="4" destOrd="0" parTransId="{8751C92A-C669-4AA4-8BA4-425019C7A439}" sibTransId="{E7CD2F85-3706-4CED-974F-756E05369314}"/>
    <dgm:cxn modelId="{9945AB82-22DF-42E1-88CE-806554566A70}" srcId="{C8803B95-E529-45A4-8DC9-21E6166D0289}" destId="{410D2C10-2795-4E60-9058-644E0502F162}" srcOrd="0" destOrd="0" parTransId="{899C4ABA-BE40-4BA5-88CC-F9EF98EEE10C}" sibTransId="{F9BBAF9A-9E4C-4C16-8305-DDFA75E11801}"/>
    <dgm:cxn modelId="{88B281BB-870A-407A-80E6-FD62939CE583}" type="presParOf" srcId="{AF591CD1-8601-4F3E-A843-259175E8BBA6}" destId="{B1E10EC0-3C33-4B6A-A106-2F9E706D71B6}" srcOrd="0" destOrd="0" presId="urn:microsoft.com/office/officeart/2005/8/layout/matrix1"/>
    <dgm:cxn modelId="{387848F9-F5D3-40E7-A20C-F870B65E4C40}" type="presParOf" srcId="{B1E10EC0-3C33-4B6A-A106-2F9E706D71B6}" destId="{FE194A1B-1B59-4437-92EF-B783BA5AE57D}" srcOrd="0" destOrd="0" presId="urn:microsoft.com/office/officeart/2005/8/layout/matrix1"/>
    <dgm:cxn modelId="{45D008E7-E1A2-47DD-BB9B-33A91D3BCA47}" type="presParOf" srcId="{B1E10EC0-3C33-4B6A-A106-2F9E706D71B6}" destId="{934D9917-8E2C-4FA7-9122-572FC58FAD26}" srcOrd="1" destOrd="0" presId="urn:microsoft.com/office/officeart/2005/8/layout/matrix1"/>
    <dgm:cxn modelId="{4842EBEA-1C80-48A0-A308-08155AF54D85}" type="presParOf" srcId="{B1E10EC0-3C33-4B6A-A106-2F9E706D71B6}" destId="{C6F1CF74-DCDB-4765-B21C-2C42FBFD1D03}" srcOrd="2" destOrd="0" presId="urn:microsoft.com/office/officeart/2005/8/layout/matrix1"/>
    <dgm:cxn modelId="{D3ABFEB0-39A4-43A9-B93F-F7D25E9875B2}" type="presParOf" srcId="{B1E10EC0-3C33-4B6A-A106-2F9E706D71B6}" destId="{B0610549-F6A3-4AA4-9BE9-73D5E907A4CF}" srcOrd="3" destOrd="0" presId="urn:microsoft.com/office/officeart/2005/8/layout/matrix1"/>
    <dgm:cxn modelId="{52EF6002-8B59-4BA9-95C4-E4811EDDC5B7}" type="presParOf" srcId="{B1E10EC0-3C33-4B6A-A106-2F9E706D71B6}" destId="{B66A3487-AE0C-415D-B23A-F55377CD59A9}" srcOrd="4" destOrd="0" presId="urn:microsoft.com/office/officeart/2005/8/layout/matrix1"/>
    <dgm:cxn modelId="{A042A154-320D-4898-A76B-994DEB3F16D3}" type="presParOf" srcId="{B1E10EC0-3C33-4B6A-A106-2F9E706D71B6}" destId="{DDF8504D-B026-4972-994A-53D56873D0E9}" srcOrd="5" destOrd="0" presId="urn:microsoft.com/office/officeart/2005/8/layout/matrix1"/>
    <dgm:cxn modelId="{A963B862-BF7F-4049-B550-87257F54C415}" type="presParOf" srcId="{B1E10EC0-3C33-4B6A-A106-2F9E706D71B6}" destId="{AC4778CD-5D68-4323-903B-317B3B4B7015}" srcOrd="6" destOrd="0" presId="urn:microsoft.com/office/officeart/2005/8/layout/matrix1"/>
    <dgm:cxn modelId="{6183F697-B720-4B47-A912-D67FD166043B}" type="presParOf" srcId="{B1E10EC0-3C33-4B6A-A106-2F9E706D71B6}" destId="{52F8D029-B7AF-4D89-8FF7-2D63C1D6B4F6}" srcOrd="7" destOrd="0" presId="urn:microsoft.com/office/officeart/2005/8/layout/matrix1"/>
    <dgm:cxn modelId="{53947196-9A67-4DC9-BF72-120A20A0C566}" type="presParOf" srcId="{AF591CD1-8601-4F3E-A843-259175E8BBA6}" destId="{30A33859-E31A-4A98-B7D1-AA70FC539A5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B3965-BA02-4D73-A50A-A1F765FCFFA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5A11F6E-3390-43F7-8AD3-652833472C8C}">
      <dgm:prSet phldrT="[Teksti]"/>
      <dgm:spPr/>
      <dgm:t>
        <a:bodyPr/>
        <a:lstStyle/>
        <a:p>
          <a:r>
            <a:rPr lang="fi-FI" b="1" dirty="0" smtClean="0">
              <a:solidFill>
                <a:schemeClr val="tx2"/>
              </a:solidFill>
            </a:rPr>
            <a:t>Ohjauskeskustelu</a:t>
          </a:r>
          <a:endParaRPr lang="fi-FI" b="1" dirty="0">
            <a:solidFill>
              <a:schemeClr val="tx2"/>
            </a:solidFill>
          </a:endParaRPr>
        </a:p>
      </dgm:t>
    </dgm:pt>
    <dgm:pt modelId="{0DBC4935-6759-4809-8ACF-CF7CBA6FC6B6}" type="parTrans" cxnId="{F6E5B58E-02FA-4BE0-9280-EDDFABEE1A55}">
      <dgm:prSet/>
      <dgm:spPr/>
      <dgm:t>
        <a:bodyPr/>
        <a:lstStyle/>
        <a:p>
          <a:endParaRPr lang="fi-FI"/>
        </a:p>
      </dgm:t>
    </dgm:pt>
    <dgm:pt modelId="{C650D80F-155A-4AE9-89A1-32FFD2AC65F0}" type="sibTrans" cxnId="{F6E5B58E-02FA-4BE0-9280-EDDFABEE1A55}">
      <dgm:prSet/>
      <dgm:spPr/>
      <dgm:t>
        <a:bodyPr/>
        <a:lstStyle/>
        <a:p>
          <a:endParaRPr lang="fi-FI"/>
        </a:p>
      </dgm:t>
    </dgm:pt>
    <dgm:pt modelId="{85984942-1D14-4B24-9DDE-2B08EE9B0CB9}">
      <dgm:prSet phldrT="[Teksti]" custT="1"/>
      <dgm:spPr>
        <a:solidFill>
          <a:srgbClr val="92D050"/>
        </a:solidFill>
      </dgm:spPr>
      <dgm:t>
        <a:bodyPr/>
        <a:lstStyle/>
        <a:p>
          <a:r>
            <a:rPr lang="fi-FI" sz="1400" b="1" dirty="0" smtClean="0">
              <a:solidFill>
                <a:schemeClr val="tx2"/>
              </a:solidFill>
            </a:rPr>
            <a:t>Vuorovaikutus</a:t>
          </a:r>
          <a:r>
            <a:rPr lang="fi-FI" sz="1200" b="1" dirty="0" smtClean="0">
              <a:solidFill>
                <a:schemeClr val="tx2"/>
              </a:solidFill>
            </a:rPr>
            <a:t>: </a:t>
          </a:r>
          <a:r>
            <a:rPr lang="fi-FI" sz="1200" dirty="0" smtClean="0">
              <a:solidFill>
                <a:schemeClr val="tx2"/>
              </a:solidFill>
            </a:rPr>
            <a:t>kuuntelu, aito dialogi, kysyminen, tulkintojen välttäminen, tilaa opiskelijalle ja hänen ajatuksilleen</a:t>
          </a:r>
          <a:endParaRPr lang="fi-FI" sz="1200" dirty="0">
            <a:solidFill>
              <a:schemeClr val="tx2"/>
            </a:solidFill>
          </a:endParaRPr>
        </a:p>
      </dgm:t>
    </dgm:pt>
    <dgm:pt modelId="{F9ABB63D-D07E-4C3C-87C1-448205937E71}" type="parTrans" cxnId="{EA3B0688-D47C-498D-9CD1-3CA2BF877A21}">
      <dgm:prSet/>
      <dgm:spPr/>
      <dgm:t>
        <a:bodyPr/>
        <a:lstStyle/>
        <a:p>
          <a:endParaRPr lang="fi-FI"/>
        </a:p>
      </dgm:t>
    </dgm:pt>
    <dgm:pt modelId="{59883EAA-A962-4033-8B11-7493D22A09AF}" type="sibTrans" cxnId="{EA3B0688-D47C-498D-9CD1-3CA2BF877A21}">
      <dgm:prSet/>
      <dgm:spPr/>
      <dgm:t>
        <a:bodyPr/>
        <a:lstStyle/>
        <a:p>
          <a:endParaRPr lang="fi-FI"/>
        </a:p>
      </dgm:t>
    </dgm:pt>
    <dgm:pt modelId="{0ACE2731-E374-4600-BCB7-73F5EA2B3C24}">
      <dgm:prSet phldrT="[Teksti]" custT="1"/>
      <dgm:spPr>
        <a:solidFill>
          <a:schemeClr val="accent3"/>
        </a:solidFill>
      </dgm:spPr>
      <dgm:t>
        <a:bodyPr/>
        <a:lstStyle/>
        <a:p>
          <a:r>
            <a:rPr lang="fi-FI" sz="1200" b="1" dirty="0" smtClean="0">
              <a:solidFill>
                <a:schemeClr val="tx2"/>
              </a:solidFill>
            </a:rPr>
            <a:t>Ohjaussuhde</a:t>
          </a:r>
          <a:r>
            <a:rPr lang="fi-FI" sz="1200" dirty="0" smtClean="0">
              <a:solidFill>
                <a:schemeClr val="tx2"/>
              </a:solidFill>
            </a:rPr>
            <a:t>  muodostaa perustan ohjauksen onnistumiselle (ihmisinä tasavertaisia, mutta vuorovaikutustilanteena epäsymmetrinen; ohjaajan ohjausorientaatio eli arvot ja ihmiskäsitys)</a:t>
          </a:r>
          <a:endParaRPr lang="fi-FI" sz="1200" dirty="0">
            <a:solidFill>
              <a:schemeClr val="tx2"/>
            </a:solidFill>
          </a:endParaRPr>
        </a:p>
      </dgm:t>
    </dgm:pt>
    <dgm:pt modelId="{20707087-EC89-4F3C-99BD-C095D50E61F9}" type="parTrans" cxnId="{597C7EB2-3A3E-489E-A095-EF70CF763114}">
      <dgm:prSet/>
      <dgm:spPr/>
      <dgm:t>
        <a:bodyPr/>
        <a:lstStyle/>
        <a:p>
          <a:endParaRPr lang="fi-FI"/>
        </a:p>
      </dgm:t>
    </dgm:pt>
    <dgm:pt modelId="{9DDB5407-E5C1-4D6A-82B2-C8D3A1E3368A}" type="sibTrans" cxnId="{597C7EB2-3A3E-489E-A095-EF70CF763114}">
      <dgm:prSet/>
      <dgm:spPr/>
      <dgm:t>
        <a:bodyPr/>
        <a:lstStyle/>
        <a:p>
          <a:endParaRPr lang="fi-FI"/>
        </a:p>
      </dgm:t>
    </dgm:pt>
    <dgm:pt modelId="{02455434-D8E3-47A6-9CAF-4264D17F63C2}">
      <dgm:prSet phldrT="[Teksti]" custT="1"/>
      <dgm:spPr>
        <a:solidFill>
          <a:schemeClr val="accent2"/>
        </a:solidFill>
      </dgm:spPr>
      <dgm:t>
        <a:bodyPr/>
        <a:lstStyle/>
        <a:p>
          <a:r>
            <a:rPr lang="fi-FI" sz="1400" b="1" dirty="0" smtClean="0"/>
            <a:t>Onnistunut ohjaus </a:t>
          </a:r>
          <a:r>
            <a:rPr lang="fi-FI" sz="1200" dirty="0" smtClean="0"/>
            <a:t>= aikaa, huomiota ja kunnioitusta &amp; luottamusta</a:t>
          </a:r>
          <a:endParaRPr lang="fi-FI" sz="1200" dirty="0"/>
        </a:p>
      </dgm:t>
    </dgm:pt>
    <dgm:pt modelId="{133834BE-1B60-4379-A46C-FB1E3DB162AB}" type="parTrans" cxnId="{383249A3-73E4-4681-9D1E-57F1FEEC9FA2}">
      <dgm:prSet/>
      <dgm:spPr/>
      <dgm:t>
        <a:bodyPr/>
        <a:lstStyle/>
        <a:p>
          <a:endParaRPr lang="fi-FI"/>
        </a:p>
      </dgm:t>
    </dgm:pt>
    <dgm:pt modelId="{E33FE467-6A90-41DB-9D50-64C8ABD44053}" type="sibTrans" cxnId="{383249A3-73E4-4681-9D1E-57F1FEEC9FA2}">
      <dgm:prSet/>
      <dgm:spPr/>
      <dgm:t>
        <a:bodyPr/>
        <a:lstStyle/>
        <a:p>
          <a:endParaRPr lang="fi-FI"/>
        </a:p>
      </dgm:t>
    </dgm:pt>
    <dgm:pt modelId="{4A7DF72E-5343-4F98-A48D-EF7F1906F373}" type="pres">
      <dgm:prSet presAssocID="{04CB3965-BA02-4D73-A50A-A1F765FCFFA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1605D-DE45-4A10-B826-036C42357C4B}" type="pres">
      <dgm:prSet presAssocID="{04CB3965-BA02-4D73-A50A-A1F765FCFFA9}" presName="comp1" presStyleCnt="0"/>
      <dgm:spPr/>
    </dgm:pt>
    <dgm:pt modelId="{53B0A944-8A40-4F7E-A8B1-404B20DFC896}" type="pres">
      <dgm:prSet presAssocID="{04CB3965-BA02-4D73-A50A-A1F765FCFFA9}" presName="circle1" presStyleLbl="node1" presStyleIdx="0" presStyleCnt="4" custScaleX="149360"/>
      <dgm:spPr/>
      <dgm:t>
        <a:bodyPr/>
        <a:lstStyle/>
        <a:p>
          <a:endParaRPr lang="fi-FI"/>
        </a:p>
      </dgm:t>
    </dgm:pt>
    <dgm:pt modelId="{D2494B2A-3C1A-4F66-8806-354B683A99E0}" type="pres">
      <dgm:prSet presAssocID="{04CB3965-BA02-4D73-A50A-A1F765FCFFA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37F969D-55D3-4A73-BF10-C6F27EE42D67}" type="pres">
      <dgm:prSet presAssocID="{04CB3965-BA02-4D73-A50A-A1F765FCFFA9}" presName="comp2" presStyleCnt="0"/>
      <dgm:spPr/>
    </dgm:pt>
    <dgm:pt modelId="{53EEF35F-236E-4975-980B-78285CC279A2}" type="pres">
      <dgm:prSet presAssocID="{04CB3965-BA02-4D73-A50A-A1F765FCFFA9}" presName="circle2" presStyleLbl="node1" presStyleIdx="1" presStyleCnt="4" custScaleX="132619" custScaleY="108239"/>
      <dgm:spPr/>
      <dgm:t>
        <a:bodyPr/>
        <a:lstStyle/>
        <a:p>
          <a:endParaRPr lang="en-US"/>
        </a:p>
      </dgm:t>
    </dgm:pt>
    <dgm:pt modelId="{9AED8BC1-F59C-4481-A2F3-735C94B8F0AA}" type="pres">
      <dgm:prSet presAssocID="{04CB3965-BA02-4D73-A50A-A1F765FCFFA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7CF05-A0CB-448A-8A94-8F89749E85FA}" type="pres">
      <dgm:prSet presAssocID="{04CB3965-BA02-4D73-A50A-A1F765FCFFA9}" presName="comp3" presStyleCnt="0"/>
      <dgm:spPr/>
    </dgm:pt>
    <dgm:pt modelId="{69967E96-F8B8-4E53-90B8-0063355774BE}" type="pres">
      <dgm:prSet presAssocID="{04CB3965-BA02-4D73-A50A-A1F765FCFFA9}" presName="circle3" presStyleLbl="node1" presStyleIdx="2" presStyleCnt="4" custScaleX="121896" custScaleY="86140"/>
      <dgm:spPr/>
      <dgm:t>
        <a:bodyPr/>
        <a:lstStyle/>
        <a:p>
          <a:endParaRPr lang="en-US"/>
        </a:p>
      </dgm:t>
    </dgm:pt>
    <dgm:pt modelId="{2E9A28B4-8BEA-4E6C-9D3F-C26DD9E85218}" type="pres">
      <dgm:prSet presAssocID="{04CB3965-BA02-4D73-A50A-A1F765FCFFA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4E8471-A5E0-4129-AA93-DFFCB61FE796}" type="pres">
      <dgm:prSet presAssocID="{04CB3965-BA02-4D73-A50A-A1F765FCFFA9}" presName="comp4" presStyleCnt="0"/>
      <dgm:spPr/>
    </dgm:pt>
    <dgm:pt modelId="{545A3608-C317-496C-8119-BFBE64CD5EB8}" type="pres">
      <dgm:prSet presAssocID="{04CB3965-BA02-4D73-A50A-A1F765FCFFA9}" presName="circle4" presStyleLbl="node1" presStyleIdx="3" presStyleCnt="4" custScaleY="51221"/>
      <dgm:spPr/>
      <dgm:t>
        <a:bodyPr/>
        <a:lstStyle/>
        <a:p>
          <a:endParaRPr lang="fi-FI"/>
        </a:p>
      </dgm:t>
    </dgm:pt>
    <dgm:pt modelId="{90DC75BE-DAA3-4BD2-9C9E-E49773865758}" type="pres">
      <dgm:prSet presAssocID="{04CB3965-BA02-4D73-A50A-A1F765FCFFA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A3B0688-D47C-498D-9CD1-3CA2BF877A21}" srcId="{04CB3965-BA02-4D73-A50A-A1F765FCFFA9}" destId="{85984942-1D14-4B24-9DDE-2B08EE9B0CB9}" srcOrd="1" destOrd="0" parTransId="{F9ABB63D-D07E-4C3C-87C1-448205937E71}" sibTransId="{59883EAA-A962-4033-8B11-7493D22A09AF}"/>
    <dgm:cxn modelId="{F13078E7-0180-4167-B88C-5C8475573016}" type="presOf" srcId="{02455434-D8E3-47A6-9CAF-4264D17F63C2}" destId="{90DC75BE-DAA3-4BD2-9C9E-E49773865758}" srcOrd="1" destOrd="0" presId="urn:microsoft.com/office/officeart/2005/8/layout/venn2"/>
    <dgm:cxn modelId="{F6E5B58E-02FA-4BE0-9280-EDDFABEE1A55}" srcId="{04CB3965-BA02-4D73-A50A-A1F765FCFFA9}" destId="{15A11F6E-3390-43F7-8AD3-652833472C8C}" srcOrd="0" destOrd="0" parTransId="{0DBC4935-6759-4809-8ACF-CF7CBA6FC6B6}" sibTransId="{C650D80F-155A-4AE9-89A1-32FFD2AC65F0}"/>
    <dgm:cxn modelId="{A857D300-23A4-4820-ABB5-EFB01B9A8757}" type="presOf" srcId="{85984942-1D14-4B24-9DDE-2B08EE9B0CB9}" destId="{9AED8BC1-F59C-4481-A2F3-735C94B8F0AA}" srcOrd="1" destOrd="0" presId="urn:microsoft.com/office/officeart/2005/8/layout/venn2"/>
    <dgm:cxn modelId="{597C7EB2-3A3E-489E-A095-EF70CF763114}" srcId="{04CB3965-BA02-4D73-A50A-A1F765FCFFA9}" destId="{0ACE2731-E374-4600-BCB7-73F5EA2B3C24}" srcOrd="2" destOrd="0" parTransId="{20707087-EC89-4F3C-99BD-C095D50E61F9}" sibTransId="{9DDB5407-E5C1-4D6A-82B2-C8D3A1E3368A}"/>
    <dgm:cxn modelId="{8B422392-57CE-47E6-9231-41ED43FDBA66}" type="presOf" srcId="{04CB3965-BA02-4D73-A50A-A1F765FCFFA9}" destId="{4A7DF72E-5343-4F98-A48D-EF7F1906F373}" srcOrd="0" destOrd="0" presId="urn:microsoft.com/office/officeart/2005/8/layout/venn2"/>
    <dgm:cxn modelId="{8A03B5A7-71E7-4DD0-B40C-86D4ED8141B2}" type="presOf" srcId="{15A11F6E-3390-43F7-8AD3-652833472C8C}" destId="{D2494B2A-3C1A-4F66-8806-354B683A99E0}" srcOrd="1" destOrd="0" presId="urn:microsoft.com/office/officeart/2005/8/layout/venn2"/>
    <dgm:cxn modelId="{DCFD6FB5-BA54-4168-BD1A-51C57C85C97F}" type="presOf" srcId="{85984942-1D14-4B24-9DDE-2B08EE9B0CB9}" destId="{53EEF35F-236E-4975-980B-78285CC279A2}" srcOrd="0" destOrd="0" presId="urn:microsoft.com/office/officeart/2005/8/layout/venn2"/>
    <dgm:cxn modelId="{73E4F2B7-45F2-4B38-9CFD-629B42CAD849}" type="presOf" srcId="{0ACE2731-E374-4600-BCB7-73F5EA2B3C24}" destId="{69967E96-F8B8-4E53-90B8-0063355774BE}" srcOrd="0" destOrd="0" presId="urn:microsoft.com/office/officeart/2005/8/layout/venn2"/>
    <dgm:cxn modelId="{BF0B6A86-4AD4-4724-9593-BB0BDF8A00D5}" type="presOf" srcId="{15A11F6E-3390-43F7-8AD3-652833472C8C}" destId="{53B0A944-8A40-4F7E-A8B1-404B20DFC896}" srcOrd="0" destOrd="0" presId="urn:microsoft.com/office/officeart/2005/8/layout/venn2"/>
    <dgm:cxn modelId="{383249A3-73E4-4681-9D1E-57F1FEEC9FA2}" srcId="{04CB3965-BA02-4D73-A50A-A1F765FCFFA9}" destId="{02455434-D8E3-47A6-9CAF-4264D17F63C2}" srcOrd="3" destOrd="0" parTransId="{133834BE-1B60-4379-A46C-FB1E3DB162AB}" sibTransId="{E33FE467-6A90-41DB-9D50-64C8ABD44053}"/>
    <dgm:cxn modelId="{F7539706-5EB2-4803-A5DA-8484CE6705A6}" type="presOf" srcId="{02455434-D8E3-47A6-9CAF-4264D17F63C2}" destId="{545A3608-C317-496C-8119-BFBE64CD5EB8}" srcOrd="0" destOrd="0" presId="urn:microsoft.com/office/officeart/2005/8/layout/venn2"/>
    <dgm:cxn modelId="{6BD5EF8C-4A9F-4C64-88E2-62CA31E13183}" type="presOf" srcId="{0ACE2731-E374-4600-BCB7-73F5EA2B3C24}" destId="{2E9A28B4-8BEA-4E6C-9D3F-C26DD9E85218}" srcOrd="1" destOrd="0" presId="urn:microsoft.com/office/officeart/2005/8/layout/venn2"/>
    <dgm:cxn modelId="{232617BD-AFC5-4D24-803D-8233FE5B14D4}" type="presParOf" srcId="{4A7DF72E-5343-4F98-A48D-EF7F1906F373}" destId="{9451605D-DE45-4A10-B826-036C42357C4B}" srcOrd="0" destOrd="0" presId="urn:microsoft.com/office/officeart/2005/8/layout/venn2"/>
    <dgm:cxn modelId="{DBDC29F5-0961-4D86-8652-512F048BBA3F}" type="presParOf" srcId="{9451605D-DE45-4A10-B826-036C42357C4B}" destId="{53B0A944-8A40-4F7E-A8B1-404B20DFC896}" srcOrd="0" destOrd="0" presId="urn:microsoft.com/office/officeart/2005/8/layout/venn2"/>
    <dgm:cxn modelId="{6CAB9BBE-E458-4087-9065-2D92B43D1894}" type="presParOf" srcId="{9451605D-DE45-4A10-B826-036C42357C4B}" destId="{D2494B2A-3C1A-4F66-8806-354B683A99E0}" srcOrd="1" destOrd="0" presId="urn:microsoft.com/office/officeart/2005/8/layout/venn2"/>
    <dgm:cxn modelId="{B6F792B1-8E16-4E33-88A4-19133F1439E9}" type="presParOf" srcId="{4A7DF72E-5343-4F98-A48D-EF7F1906F373}" destId="{837F969D-55D3-4A73-BF10-C6F27EE42D67}" srcOrd="1" destOrd="0" presId="urn:microsoft.com/office/officeart/2005/8/layout/venn2"/>
    <dgm:cxn modelId="{5CED7E99-E664-4D2B-A8FA-F764FD83BC8F}" type="presParOf" srcId="{837F969D-55D3-4A73-BF10-C6F27EE42D67}" destId="{53EEF35F-236E-4975-980B-78285CC279A2}" srcOrd="0" destOrd="0" presId="urn:microsoft.com/office/officeart/2005/8/layout/venn2"/>
    <dgm:cxn modelId="{4DB1FD1E-0DCB-432D-B651-31E59AE61D35}" type="presParOf" srcId="{837F969D-55D3-4A73-BF10-C6F27EE42D67}" destId="{9AED8BC1-F59C-4481-A2F3-735C94B8F0AA}" srcOrd="1" destOrd="0" presId="urn:microsoft.com/office/officeart/2005/8/layout/venn2"/>
    <dgm:cxn modelId="{F930292E-B12E-42C3-A2B7-D71AB8D38FEA}" type="presParOf" srcId="{4A7DF72E-5343-4F98-A48D-EF7F1906F373}" destId="{A637CF05-A0CB-448A-8A94-8F89749E85FA}" srcOrd="2" destOrd="0" presId="urn:microsoft.com/office/officeart/2005/8/layout/venn2"/>
    <dgm:cxn modelId="{44B50138-2E01-465A-AAE0-6D3716E5F2F1}" type="presParOf" srcId="{A637CF05-A0CB-448A-8A94-8F89749E85FA}" destId="{69967E96-F8B8-4E53-90B8-0063355774BE}" srcOrd="0" destOrd="0" presId="urn:microsoft.com/office/officeart/2005/8/layout/venn2"/>
    <dgm:cxn modelId="{BA64E5EA-9568-4186-9415-A14DF72FD176}" type="presParOf" srcId="{A637CF05-A0CB-448A-8A94-8F89749E85FA}" destId="{2E9A28B4-8BEA-4E6C-9D3F-C26DD9E85218}" srcOrd="1" destOrd="0" presId="urn:microsoft.com/office/officeart/2005/8/layout/venn2"/>
    <dgm:cxn modelId="{E8A66E09-7BFE-489E-A9BB-1652F471838C}" type="presParOf" srcId="{4A7DF72E-5343-4F98-A48D-EF7F1906F373}" destId="{C04E8471-A5E0-4129-AA93-DFFCB61FE796}" srcOrd="3" destOrd="0" presId="urn:microsoft.com/office/officeart/2005/8/layout/venn2"/>
    <dgm:cxn modelId="{3A73270E-7092-4007-9C0F-9396CA8407B6}" type="presParOf" srcId="{C04E8471-A5E0-4129-AA93-DFFCB61FE796}" destId="{545A3608-C317-496C-8119-BFBE64CD5EB8}" srcOrd="0" destOrd="0" presId="urn:microsoft.com/office/officeart/2005/8/layout/venn2"/>
    <dgm:cxn modelId="{C8B54E5F-3BE5-4E40-B69F-695D77512BF1}" type="presParOf" srcId="{C04E8471-A5E0-4129-AA93-DFFCB61FE796}" destId="{90DC75BE-DAA3-4BD2-9C9E-E4977386575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194A1B-1B59-4437-92EF-B783BA5AE57D}">
      <dsp:nvSpPr>
        <dsp:cNvPr id="0" name=""/>
        <dsp:cNvSpPr/>
      </dsp:nvSpPr>
      <dsp:spPr>
        <a:xfrm rot="16200000">
          <a:off x="548933" y="-548933"/>
          <a:ext cx="3348372" cy="4446240"/>
        </a:xfrm>
        <a:prstGeom prst="round1Rect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VERKOSTO-OSAAMINEN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Mukana keskeiset toimijat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200" kern="1200" dirty="0" smtClean="0">
              <a:solidFill>
                <a:schemeClr val="tx1"/>
              </a:solidFill>
            </a:rPr>
            <a:t>Verkoston toimijoiden ja toimintojen tunteminen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Oma pesä –työskentely: lisäarvo, lähetin rooli</a:t>
          </a:r>
        </a:p>
        <a:p>
          <a:pPr marL="0" marR="0" lvl="0" indent="0" algn="ctr" defTabSz="53340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1200" kern="1200" dirty="0" smtClean="0">
              <a:solidFill>
                <a:schemeClr val="tx1"/>
              </a:solidFill>
            </a:rPr>
            <a:t>Sitoutuminen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Rajapintatyöskentely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Luottamus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Koordinointi ja johtaminen  - mahdollistaminen</a:t>
          </a:r>
          <a:endParaRPr lang="fi-FI" sz="1000" kern="1200" dirty="0" smtClean="0">
            <a:solidFill>
              <a:schemeClr val="tx1"/>
            </a:solidFill>
          </a:endParaRPr>
        </a:p>
      </dsp:txBody>
      <dsp:txXfrm rot="16200000">
        <a:off x="967480" y="-967480"/>
        <a:ext cx="2511279" cy="4446240"/>
      </dsp:txXfrm>
    </dsp:sp>
    <dsp:sp modelId="{C6F1CF74-DCDB-4765-B21C-2C42FBFD1D03}">
      <dsp:nvSpPr>
        <dsp:cNvPr id="0" name=""/>
        <dsp:cNvSpPr/>
      </dsp:nvSpPr>
      <dsp:spPr>
        <a:xfrm>
          <a:off x="4446240" y="0"/>
          <a:ext cx="4446240" cy="3348372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OHJAUSOSAAMINEN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Millaista ohjausta verkosto tarjoaa - ohjauksen määrittely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Ohjauksen sisältöalueet verkoston toiminnassa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Osaavan ohjaajan määrittelyä - ohjausosaamisen minimivaatimukset (mitä kaikkien on osattava)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Ohjauksen erityisosaamiset verkostossa - mitä ne ovat?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Työelämätieto ja ennakointitiedon hyödyntäminen - työelämän osaamisvajeet, kehitystrendit, osaamistarpeet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Ohjaajan työkalupakki</a:t>
          </a:r>
          <a:endParaRPr lang="fi-FI" sz="1200" kern="1200" dirty="0">
            <a:solidFill>
              <a:schemeClr val="tx1"/>
            </a:solidFill>
          </a:endParaRPr>
        </a:p>
      </dsp:txBody>
      <dsp:txXfrm>
        <a:off x="4446240" y="0"/>
        <a:ext cx="4446240" cy="2511279"/>
      </dsp:txXfrm>
    </dsp:sp>
    <dsp:sp modelId="{B66A3487-AE0C-415D-B23A-F55377CD59A9}">
      <dsp:nvSpPr>
        <dsp:cNvPr id="0" name=""/>
        <dsp:cNvSpPr/>
      </dsp:nvSpPr>
      <dsp:spPr>
        <a:xfrm rot="10800000">
          <a:off x="0" y="3348372"/>
          <a:ext cx="4446240" cy="3348372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fi-FI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PALVELUOSAAMINEN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Tarvelähtöiset palvelut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Asiakasprofiilit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Ohjauksen toteuttamismuodot  - henkilökohtainen, omaehtoinen, ryhmäohjaus…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Tiedotus, markkinointi ja ydinviestit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Laatu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Vaikuttavuus</a:t>
          </a:r>
        </a:p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Jatkuvuus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>
            <a:solidFill>
              <a:schemeClr val="tx1"/>
            </a:solidFill>
          </a:endParaRPr>
        </a:p>
      </dsp:txBody>
      <dsp:txXfrm rot="10800000">
        <a:off x="0" y="4185464"/>
        <a:ext cx="4446240" cy="2511279"/>
      </dsp:txXfrm>
    </dsp:sp>
    <dsp:sp modelId="{AC4778CD-5D68-4323-903B-317B3B4B7015}">
      <dsp:nvSpPr>
        <dsp:cNvPr id="0" name=""/>
        <dsp:cNvSpPr/>
      </dsp:nvSpPr>
      <dsp:spPr>
        <a:xfrm rot="5400000">
          <a:off x="4995174" y="2799438"/>
          <a:ext cx="3348372" cy="4446240"/>
        </a:xfrm>
        <a:prstGeom prst="round1Rect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KÄYTÄNTEET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Yhteiset tapaamiset 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Työryhmät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</a:rPr>
            <a:t>Tietokäytännöt</a:t>
          </a: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i-FI" sz="1200" b="1" kern="1200" dirty="0" smtClean="0">
              <a:solidFill>
                <a:schemeClr val="tx1"/>
              </a:solidFill>
            </a:rPr>
            <a:t>SOPIMISET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200" kern="1200" dirty="0">
            <a:solidFill>
              <a:schemeClr val="tx1"/>
            </a:solidFill>
          </a:endParaRPr>
        </a:p>
      </dsp:txBody>
      <dsp:txXfrm rot="5400000">
        <a:off x="5413720" y="3217984"/>
        <a:ext cx="2511279" cy="4446240"/>
      </dsp:txXfrm>
    </dsp:sp>
    <dsp:sp modelId="{30A33859-E31A-4A98-B7D1-AA70FC539A58}">
      <dsp:nvSpPr>
        <dsp:cNvPr id="0" name=""/>
        <dsp:cNvSpPr/>
      </dsp:nvSpPr>
      <dsp:spPr>
        <a:xfrm>
          <a:off x="3013154" y="3073914"/>
          <a:ext cx="2866170" cy="74251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400" kern="1200" dirty="0"/>
        </a:p>
      </dsp:txBody>
      <dsp:txXfrm>
        <a:off x="3013154" y="3073914"/>
        <a:ext cx="2866170" cy="7425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2B5E2001-7232-4669-8209-7EC0C3595D7A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0B4B588A-3B60-4A33-B6C6-CBA903D128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029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8AFB2060-0368-4173-8C86-923A8EAED439}" type="datetimeFigureOut">
              <a:rPr lang="fi-FI" smtClean="0"/>
              <a:pPr/>
              <a:t>23.8.2013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431FC201-C67D-4D36-AF8D-50458843072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9371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C71389-B7D3-4B98-8322-30F241F3B4C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068" indent="-2961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720" indent="-2369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607" indent="-2369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495" indent="-2369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410FB9-486C-42E5-A8F6-E7395867E055}" type="slidenum">
              <a:rPr lang="en-US" smtClean="0">
                <a:latin typeface="Calibri" pitchFamily="34" charset="0"/>
                <a:ea typeface="ヒラギノ角ゴ Pro W3" pitchFamily="-128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mtClean="0">
              <a:latin typeface="Calibri" pitchFamily="34" charset="0"/>
              <a:ea typeface="ヒラギノ角ゴ Pro W3" pitchFamily="-128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589" y="4862096"/>
            <a:ext cx="5685299" cy="46052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i-FI" smtClean="0">
                <a:latin typeface="Lucida Grande" pitchFamily="-128" charset="0"/>
                <a:ea typeface="ヒラギノ角ゴ Pro W3" pitchFamily="-128" charset="-128"/>
              </a:rPr>
              <a:t>Kuvio 8. Organisaation lähetin toiminta moniammatillisessa verkostossa </a:t>
            </a:r>
            <a:endParaRPr lang="en-GB" smtClean="0">
              <a:latin typeface="Lucida Grande" pitchFamily="-128" charset="0"/>
              <a:ea typeface="ヒラギノ角ゴ Pro W3" pitchFamily="-12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defTabSz="946131"/>
            <a:r>
              <a:rPr lang="fi-FI" sz="1700"/>
              <a:t>- tomistajuutta ei saavuteta pelkillä bottom up -strategioilla, vaikka pohjimmiltaan onkin kyse toimijoiden uusien merkitysrakenteiden ja osaamisen kehittymisestä</a:t>
            </a:r>
          </a:p>
          <a:p>
            <a:pPr marL="0" lvl="1" defTabSz="946131"/>
            <a:r>
              <a:rPr lang="fi-FI" sz="1700"/>
              <a:t>- paikallisesti tuotettujen ideoiden siirtyminen laajempaan toimintaympäristöön ei useinkaan tapahdu tai niiden elinikä jää lyhyeksi ilman laajemman infrastruktuurin rakentamista ja  koordinointia</a:t>
            </a:r>
          </a:p>
          <a:p>
            <a:pPr defTabSz="946131"/>
            <a:endParaRPr lang="fi-FI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E65B3-B92D-4BCE-BE34-B0A66D38F196}" type="slidenum">
              <a:rPr lang="fi-FI" smtClean="0"/>
              <a:pPr>
                <a:defRPr/>
              </a:pPr>
              <a:t>45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Dian numeron paikkamerkki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8E655-18C9-4839-B548-C83E1CF2C32F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2772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5997" indent="-2984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3842" indent="-2387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1379" indent="-2387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48915" indent="-23876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6452" indent="-2387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3989" indent="-2387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81525" indent="-2387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59063" indent="-2387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820CFEC-3BC3-47CA-A492-37231D88AEB2}" type="slidenum">
              <a:rPr lang="fi-FI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i-FI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FF111-824C-482A-A3F6-FF61CFC57664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EA13FC-533E-42C2-A77F-DE27DF2643E9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61B83-FE2D-489B-8011-0BA827844E5E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i-FI" sz="1700" b="1" dirty="0"/>
              <a:t>Lähipiirillä keskeinen rooli</a:t>
            </a:r>
          </a:p>
          <a:p>
            <a:pPr marL="296180" indent="-296180">
              <a:buFont typeface="Arial" pitchFamily="34" charset="0"/>
              <a:buChar char="•"/>
              <a:defRPr/>
            </a:pPr>
            <a:r>
              <a:rPr lang="fi-FI" sz="1700" dirty="0"/>
              <a:t>Läheisten tuki, tunnustus ja arvostus ovat tärkeitä tekijöitä aikuisopiskelijan koulutuksellisen </a:t>
            </a:r>
            <a:r>
              <a:rPr lang="fi-FI" sz="1700" dirty="0" err="1"/>
              <a:t>minäpystyvyyden</a:t>
            </a:r>
            <a:r>
              <a:rPr lang="fi-FI" sz="1700" dirty="0"/>
              <a:t> kehittymisessä. </a:t>
            </a:r>
          </a:p>
          <a:p>
            <a:pPr marL="296180" indent="-296180">
              <a:buFont typeface="Arial" pitchFamily="34" charset="0"/>
              <a:buChar char="•"/>
              <a:defRPr/>
            </a:pPr>
            <a:r>
              <a:rPr lang="fi-FI" sz="1700" dirty="0"/>
              <a:t>Opiskelijat hyödyntävät läheisiään ja tuttaviaan, kuten puolisoaan, ystäviään, ikätovereitaan ja työtovereitaan ja kollegoitaan sosiaalisina malleina rakentaessaan pystyvyyskäsityksiään. </a:t>
            </a:r>
          </a:p>
          <a:p>
            <a:pPr marL="296180" indent="-296180">
              <a:buFont typeface="Arial" pitchFamily="34" charset="0"/>
              <a:buChar char="•"/>
              <a:defRPr/>
            </a:pPr>
            <a:r>
              <a:rPr lang="fi-FI" sz="1700" dirty="0"/>
              <a:t>Aikuisopiskelijat vertaavat itseään muun muassa lähipiirin ammatilliseen ja koulutukselliseen statukseen. </a:t>
            </a:r>
          </a:p>
          <a:p>
            <a:pPr marL="296180" indent="-296180">
              <a:buFont typeface="Arial" pitchFamily="34" charset="0"/>
              <a:buChar char="•"/>
              <a:defRPr/>
            </a:pPr>
            <a:r>
              <a:rPr lang="fi-FI" sz="1700" dirty="0"/>
              <a:t>Läheisiltä tullut vakuuttelu vahvistaa aikuisopiskelijoiden </a:t>
            </a:r>
            <a:r>
              <a:rPr lang="fi-FI" sz="1700" dirty="0" err="1"/>
              <a:t>suoritusitsetuntoa</a:t>
            </a:r>
            <a:r>
              <a:rPr lang="fi-FI" sz="1700" dirty="0"/>
              <a:t> ja rohkaisee heitä uskomaan mahdollisuuksiinsa valitsemallaan koulutuspolulla. </a:t>
            </a:r>
          </a:p>
          <a:p>
            <a:pPr marL="296180" indent="-296180">
              <a:buFont typeface="Arial" pitchFamily="34" charset="0"/>
              <a:buChar char="•"/>
              <a:defRPr/>
            </a:pPr>
            <a:r>
              <a:rPr lang="fi-FI" sz="1700" dirty="0"/>
              <a:t>Varsinkin ne aikuisopiskelijat, joilla on vaatimaton käsitys itsestään oppijana ja opiskelijana, tarvitsevat muiden tukea vahvistaakseen koulutuksellista </a:t>
            </a:r>
            <a:r>
              <a:rPr lang="fi-FI" sz="1700" dirty="0" err="1"/>
              <a:t>minäpystyvyyttään</a:t>
            </a:r>
            <a:r>
              <a:rPr lang="fi-FI" sz="1700" dirty="0"/>
              <a:t>.</a:t>
            </a:r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0068" indent="-2961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4720" indent="-23694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8607" indent="-23694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2495" indent="-23694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6383" indent="-236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0271" indent="-236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54159" indent="-236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28046" indent="-236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E22BE-E9B7-4727-A090-552EEB32C9A7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9C666-6824-44E6-90D6-7DACF964890D}" type="slidenum">
              <a:rPr lang="fi-FI" smtClean="0"/>
              <a:pPr>
                <a:defRPr/>
              </a:pPr>
              <a:t>39</a:t>
            </a:fld>
            <a:endParaRPr lang="fi-FI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6950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551" y="4860460"/>
            <a:ext cx="5207375" cy="460524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en-US" sz="900"/>
          </a:p>
          <a:p>
            <a:pPr>
              <a:lnSpc>
                <a:spcPct val="80000"/>
              </a:lnSpc>
              <a:buFont typeface="Calibri" pitchFamily="34" charset="0"/>
              <a:buChar char="-"/>
            </a:pPr>
            <a:r>
              <a:rPr lang="en-US" sz="900"/>
              <a:t> being in position of regulating flow of knowledge</a:t>
            </a:r>
          </a:p>
          <a:p>
            <a:pPr>
              <a:lnSpc>
                <a:spcPct val="80000"/>
              </a:lnSpc>
              <a:buFont typeface="Calibri" pitchFamily="34" charset="0"/>
              <a:buChar char="-"/>
            </a:pPr>
            <a:r>
              <a:rPr lang="en-US" sz="900"/>
              <a:t> taking care of coordinating collaborative activities </a:t>
            </a:r>
          </a:p>
          <a:p>
            <a:pPr>
              <a:lnSpc>
                <a:spcPct val="80000"/>
              </a:lnSpc>
              <a:buFont typeface="Calibri" pitchFamily="34" charset="0"/>
              <a:buChar char="-"/>
            </a:pPr>
            <a:r>
              <a:rPr lang="en-US" smtClean="0">
                <a:cs typeface="Times New Roman" pitchFamily="18" charset="0"/>
              </a:rPr>
              <a:t> Freeman's ’betweenness' value for a given person shows how often that person is found in the shortest path between two other person</a:t>
            </a:r>
          </a:p>
          <a:p>
            <a:pPr>
              <a:lnSpc>
                <a:spcPct val="80000"/>
              </a:lnSpc>
              <a:buFont typeface="Calibri" pitchFamily="34" charset="0"/>
              <a:buChar char="-"/>
            </a:pPr>
            <a:r>
              <a:rPr lang="en-US" smtClean="0">
                <a:cs typeface="Times New Roman" pitchFamily="18" charset="0"/>
              </a:rPr>
              <a:t> it indicates the person's position in regulating information flow within the community</a:t>
            </a:r>
            <a:endParaRPr lang="fi-FI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Calibri" pitchFamily="34" charset="0"/>
              <a:buChar char="-"/>
            </a:pPr>
            <a:r>
              <a:rPr lang="fi-FI" smtClean="0">
                <a:cs typeface="Times New Roman" pitchFamily="18" charset="0"/>
              </a:rPr>
              <a:t> w</a:t>
            </a:r>
            <a:r>
              <a:rPr lang="en-US" smtClean="0">
                <a:cs typeface="Times New Roman" pitchFamily="18" charset="0"/>
              </a:rPr>
              <a:t>ithin a social network, interactions between two actors who are not directly interacting depend on the other actors who lie on the paths between the</a:t>
            </a:r>
            <a:r>
              <a:rPr lang="fi-FI" smtClean="0">
                <a:cs typeface="Times New Roman" pitchFamily="18" charset="0"/>
              </a:rPr>
              <a:t>m</a:t>
            </a:r>
          </a:p>
          <a:p>
            <a:pPr>
              <a:lnSpc>
                <a:spcPct val="80000"/>
              </a:lnSpc>
              <a:buFont typeface="Calibri" pitchFamily="34" charset="0"/>
              <a:buChar char="-"/>
            </a:pPr>
            <a:r>
              <a:rPr lang="fi-FI" smtClean="0">
                <a:cs typeface="Times New Roman" pitchFamily="18" charset="0"/>
              </a:rPr>
              <a:t> a</a:t>
            </a:r>
            <a:r>
              <a:rPr lang="en-US" smtClean="0">
                <a:cs typeface="Times New Roman" pitchFamily="18" charset="0"/>
              </a:rPr>
              <a:t>n actor has a high betweenness value if he or she lies between other actors within the network who are not directly connected to each other</a:t>
            </a:r>
          </a:p>
          <a:p>
            <a:pPr>
              <a:lnSpc>
                <a:spcPct val="80000"/>
              </a:lnSpc>
              <a:buFont typeface="Calibri" pitchFamily="34" charset="0"/>
              <a:buChar char="-"/>
            </a:pPr>
            <a:r>
              <a:rPr lang="en-US" smtClean="0">
                <a:cs typeface="Times New Roman" pitchFamily="18" charset="0"/>
              </a:rPr>
              <a:t> to have a large "betweenness" centrality, the actor must be between many of the other actors</a:t>
            </a:r>
            <a:endParaRPr lang="fi-FI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Calibri" pitchFamily="34" charset="0"/>
              <a:buChar char="-"/>
            </a:pPr>
            <a:r>
              <a:rPr lang="en-US" sz="900">
                <a:cs typeface="Times New Roman" pitchFamily="18" charset="0"/>
              </a:rPr>
              <a:t> social network analysis provide adequate tools for studying networking processes in conjunction with qualitative content analysis</a:t>
            </a:r>
          </a:p>
          <a:p>
            <a:pPr>
              <a:lnSpc>
                <a:spcPct val="80000"/>
              </a:lnSpc>
              <a:buFont typeface="Calibri" pitchFamily="34" charset="0"/>
              <a:buChar char="-"/>
            </a:pPr>
            <a:endParaRPr lang="en-US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i-FI" sz="900"/>
              <a:t>Rakenteellinen aukko eli</a:t>
            </a:r>
          </a:p>
          <a:p>
            <a:pPr>
              <a:lnSpc>
                <a:spcPct val="80000"/>
              </a:lnSpc>
            </a:pPr>
            <a:r>
              <a:rPr lang="fi-FI" sz="900"/>
              <a:t>- kuinka helposti ihmiset käyttävät hyväkseen sosiaalisessa verkostossaan olevia puuttuvia suhteita, joista Burt (esim. 1998 ja</a:t>
            </a:r>
          </a:p>
          <a:p>
            <a:pPr>
              <a:lnSpc>
                <a:spcPct val="80000"/>
              </a:lnSpc>
            </a:pPr>
            <a:r>
              <a:rPr lang="fi-FI" sz="900"/>
              <a:t>2001) käyttää nimitystä rakenteellinen aukko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900"/>
              <a:t>rakenteellinen aukko tarkoittaa tilannetta, jossa esimerkiksi henkilöt B ja C eivät ole yhteydessä keskenään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i-FI" sz="900"/>
              <a:t>tämä antaa kolmannelle osapuolelle mahdollisuuden ”silloittaa” näiden henkilöiden välinen puuttuva suhde, eli rakenteellinen aukko,</a:t>
            </a:r>
          </a:p>
          <a:p>
            <a:pPr>
              <a:lnSpc>
                <a:spcPct val="80000"/>
              </a:lnSpc>
            </a:pPr>
            <a:r>
              <a:rPr lang="fi-FI" sz="900"/>
              <a:t>muodostamalla suhde molempien henkilöiden kanssa </a:t>
            </a:r>
          </a:p>
          <a:p>
            <a:pPr>
              <a:lnSpc>
                <a:spcPct val="80000"/>
              </a:lnSpc>
            </a:pPr>
            <a:r>
              <a:rPr lang="fi-FI" sz="900"/>
              <a:t>- esimerkiksi henkilö x voi muodostaa suhteen sekä B:n että C:n kanssa. Tällöin X toimii ikäänkuin välittäjänä B:n ja C:n välissä ja siten</a:t>
            </a:r>
          </a:p>
          <a:p>
            <a:pPr>
              <a:lnSpc>
                <a:spcPct val="80000"/>
              </a:lnSpc>
            </a:pPr>
            <a:r>
              <a:rPr lang="fi-FI" sz="900"/>
              <a:t>X:lla on mahdollisuus vaikuttaa ja kontrolloida B:n ja C:n välistä vaihtosuhdetta = siltaaminen. (Burt ym. 1998.)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869E5-EEBE-4239-92AA-3AEB34796478}" type="slidenum">
              <a:rPr lang="fi-FI" smtClean="0"/>
              <a:pPr>
                <a:defRPr/>
              </a:pPr>
              <a:t>40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068" indent="-2961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720" indent="-23694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607" indent="-23694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495" indent="-23694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6383" indent="-23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0271" indent="-23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4159" indent="-23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8046" indent="-23694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E30955-0F6C-4B02-9CA3-2CDC4A9E2DF0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ヒラギノ角ゴ Pro W3" pitchFamily="-128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mtClean="0">
              <a:solidFill>
                <a:srgbClr val="000000"/>
              </a:solidFill>
              <a:latin typeface="Calibri" pitchFamily="34" charset="0"/>
              <a:ea typeface="ヒラギノ角ゴ Pro W3" pitchFamily="-128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589" y="4860460"/>
            <a:ext cx="5685299" cy="460688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smtClean="0"/>
              <a:t>Kuvio 6.  Moniammatillinen rajapinta, kohtaaminen oppimisen tilassa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0319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88142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74613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ClipArt-kuva napsauttamalla kuvaketta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E0B2175E-4CEB-465A-82E8-3C0B27D02184}" type="datetimeFigureOut">
              <a:rPr lang="fi-FI" smtClean="0"/>
              <a:pPr/>
              <a:t>23.8.2013</a:t>
            </a:fld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1056E7E7-184F-45AD-BBC8-29632869A89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055270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0"/>
          </p:nvPr>
        </p:nvSpPr>
        <p:spPr>
          <a:xfrm>
            <a:off x="2719388" y="6356350"/>
            <a:ext cx="39243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8" name="Päivämäärän paikkamerkki 8"/>
          <p:cNvSpPr>
            <a:spLocks noGrp="1"/>
          </p:cNvSpPr>
          <p:nvPr>
            <p:ph type="dt" sz="half" idx="11"/>
          </p:nvPr>
        </p:nvSpPr>
        <p:spPr>
          <a:xfrm>
            <a:off x="6727825" y="6356350"/>
            <a:ext cx="141605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E0B2175E-4CEB-465A-82E8-3C0B27D02184}" type="datetimeFigureOut">
              <a:rPr lang="fi-FI" smtClean="0"/>
              <a:pPr/>
              <a:t>23.8.2013</a:t>
            </a:fld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215313" y="6350000"/>
            <a:ext cx="519112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fld id="{1056E7E7-184F-45AD-BBC8-29632869A89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68764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7772400" cy="93610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323528" y="1844824"/>
            <a:ext cx="7776864" cy="3600400"/>
          </a:xfrm>
          <a:prstGeom prst="rect">
            <a:avLst/>
          </a:prstGeom>
        </p:spPr>
        <p:txBody>
          <a:bodyPr anchor="t"/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040" y="6237312"/>
            <a:ext cx="1090464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6A92-0069-43A7-A3BB-847AEC7475E3}" type="datetimeFigureOut">
              <a:rPr lang="en-US" smtClean="0"/>
              <a:pPr/>
              <a:t>8/23/2013</a:t>
            </a:fld>
            <a:endParaRPr lang="en-US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50504" y="6237312"/>
            <a:ext cx="417768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633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pu_su_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yhdlogo_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15900"/>
            <a:ext cx="1374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 descr="opinov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632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685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5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464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8CA383CD-B4A1-49B5-8216-C6A4A36CD79C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A93862F1-DA6F-42D1-AFDA-F50AC1A9F3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6927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r>
              <a:rPr lang="fi-FI" noProof="0" smtClean="0"/>
              <a:t>Lisää ClipArt-kuva napsauttamalla kuvaketta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fld id="{21BF8F4B-B743-4693-A5A9-427B81B0F1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9818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dt" sz="half" idx="10"/>
          </p:nvPr>
        </p:nvSpPr>
        <p:spPr>
          <a:xfrm>
            <a:off x="493713" y="6337300"/>
            <a:ext cx="2133600" cy="331788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1E51445-80D8-476C-8547-52B03FE5ADCC}" type="datetime1">
              <a:rPr lang="fi-FI"/>
              <a:pPr>
                <a:defRPr/>
              </a:pPr>
              <a:t>23.8.2013</a:t>
            </a:fld>
            <a:endParaRPr lang="en-US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337300"/>
            <a:ext cx="2895600" cy="331788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5113" y="115888"/>
            <a:ext cx="1125537" cy="360362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45C672F-ABE3-4080-9E29-08001D521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072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394BD-12DD-4DDB-B796-BB4C6F6A4C9C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2049-D79A-4DC1-9052-8F7385C627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01007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601308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2DFA-7FF1-4580-8B52-C91712AD8517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3DD5-5FE7-43E2-86FF-6C670BA64E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241704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2874-6AF1-46CD-A18B-72DB6142A46F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4DB-A3C5-46C8-90E3-66DDFCE12EE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49437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5693-2015-4899-BD19-9C0CD8EF226B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A6B0-65AA-405A-AD75-632BE781E9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03738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095A-4BBB-439A-A40C-FC4E8077DCD2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71FA-004E-4D24-A198-727F83C123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957572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708C-6CA2-42A6-B16E-D594BB1D1565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6607-416D-45F3-8D14-36ADF081BA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183661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33BD-CBAF-49A4-A375-A949C411D99A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664E-5936-487C-905C-8124CB5309E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431637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526F-6508-4096-A4FE-4D0389E718D4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1AEB0-2EA9-40F3-AA34-B686F13778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764559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7CF7-928F-4086-BABC-62523180E6C2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855A4-A0C1-4694-A7AD-4BB8F9EAAC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73433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7EB1-B851-4941-82E4-A4F62E36A0BA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DEA3-E471-4A97-8F8B-841B713B7D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71076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B909-7A89-4408-9B77-B72479F726A7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D5A0-4896-43AE-8109-5EC93F2AB5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1432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="" xmlns:p14="http://schemas.microsoft.com/office/powerpoint/2010/main" val="4130065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C9F2-B4AE-4EA7-B9D9-3EBCB9D03B5B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B0EC-8F90-4E48-B6A8-5E4CA35FC5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96332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7D62-77FC-4045-A0A9-6BD8211CC44A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9F8F-567E-4C2B-81DE-CABCACA4F5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81615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115A-751D-4170-A6FE-2F004C6F344E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26AF-C27C-4052-A510-F23A9C88ADD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154319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D2C9-F554-4C94-B276-29CECD08408A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09F8-C5E2-4DCE-840F-41F06AE912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939430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1EE7-8502-4143-8683-1900191EAA9D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A5D8-07C6-485C-B122-6D363AD7B8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88785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DF57-8E98-4EB4-AC60-A15B18E1D90B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90D4-0C65-49E0-A854-C3CE93801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95131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E6E9-F905-4445-9D6F-E206AD4C21DC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1C80-CA2C-417E-AC6C-AFF379DFA0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11603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A072-A973-45D7-9F94-9FCA9F75F6AC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B33E-6704-487C-A68A-50C8300403D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600524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ABD1-59C6-4D7E-9718-0D949DA0DEB6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3033-E82B-407A-96A3-12C8A5D616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67854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ADA-5648-4412-A9F7-BA2C6B9D9560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218F-224A-4DD6-AF52-605BF3D55C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20502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726209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D91A-DD87-42FF-BCC6-9744746E6A7F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332D-9072-41C6-A767-3481A809D2F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722077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59464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693110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="" xmlns:p14="http://schemas.microsoft.com/office/powerpoint/2010/main" val="1431539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920348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424635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55244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01336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="" xmlns:p14="http://schemas.microsoft.com/office/powerpoint/2010/main" val="853243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="" xmlns:p14="http://schemas.microsoft.com/office/powerpoint/2010/main" val="364071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613539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308149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2937246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ipu_su_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yhdlogo_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15900"/>
            <a:ext cx="13747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7" descr="opinov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2632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6858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7400"/>
            <a:ext cx="6400800" cy="457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531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40821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9DDD6AEE-5E4D-43CA-A1FC-3C14FF94A642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446A4A3-9827-4484-9829-72AD94077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345707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5DB3-57CE-48F4-9550-5D9A03D22706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F0E9-39C0-4186-9D89-F2035122A7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6667585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0743-918E-438A-9744-F31C6B101649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7AF7-4481-428D-A530-B230D10560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086649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1121-A493-4D28-ADD9-76F12E6DD504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F7FF-30A5-44A5-BBF1-455AC6D6CB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3536146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D913-EC85-4D1A-BFA5-E915BAA0D65A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41E3-8D14-4FBF-9444-8481CC42E26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866291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728F-4BC5-4A60-B384-27A4B6FA61C1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DCE54-8263-4C51-B51C-D42948A0E1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61009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617795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626F-5C89-4455-8311-354241A4FD23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18342-553F-46F2-91FE-3E506AA76D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326219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2C69-88E3-4F75-A2FC-BD4189529D7F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1EEC-4916-4393-9689-F8515B7B0A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877532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66A7-8970-497A-B3F5-C7F359917560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3C0F-CFD2-4948-BEA1-DB83DA9C60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536994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7EDD8-B801-4A69-BCBA-52AA4CC9D27F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FB51-4EDA-4B65-9C12-97DBEA8411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638606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A955-BE7A-46FB-845E-53DCAFE544B1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D838-CB12-41E0-9DC5-51DC4BBD9C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347582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70CE-4CD2-4117-8F52-7802D0D06376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989F-5426-4504-887D-660739C98A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744050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F7B8-4A8A-4296-9E45-4396170F5739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7272-FE62-403C-BE61-5B9237A155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34634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072A-9D2F-4337-BD5F-FECB79BECB1B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8DEDF-B8CB-44BE-9F19-E659E2B497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95883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59FE-0DCF-41D5-B3CA-EFA61BEC1E63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59EB-6DF8-44CA-9911-893C693AA5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54765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D415-F7FD-4B43-953B-976253C62144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C937-ABCA-4054-8A36-6FA838758F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84067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906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8DAF-2C72-4E12-A21F-3D0E1CC85376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C64D-D2A4-41ED-86F8-E4F2384CC4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205819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5D73-59D3-4073-B2B6-390B14C04F9F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307F-9672-425F-8D91-9A28B54360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6872138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6753-3307-4C91-A980-B7D8AF51767D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59AB-511E-493E-BBAC-F1DBE3F3D1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915409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B617-0877-466E-A5DE-3247C7187A34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E4FE-7E8B-472D-8B15-4795A5F907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008997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BFC5-7088-4883-9DF9-0CF6C5CF6207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675D-2E01-43E3-A605-3118C2C2C0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735176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5A40-19E2-4384-86A6-2AC4D0760C90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4A3B-376A-44B4-8E1B-B04D5694694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920521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A828-5CAB-4241-AB67-B6822AE4EEAB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7E02-8974-471D-8C57-F18AA453A6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2220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="" xmlns:p14="http://schemas.microsoft.com/office/powerpoint/2010/main" val="284487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="" xmlns:p14="http://schemas.microsoft.com/office/powerpoint/2010/main" val="88165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pohja_FIN-2_150dpi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perustyyl. napsautt.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pic>
        <p:nvPicPr>
          <p:cNvPr id="1029" name="Kuva 4" descr="opinovi_logo[1]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43625"/>
            <a:ext cx="20875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4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205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pitchFamily="34" charset="0"/>
          <a:ea typeface="ヒラギノ角ゴ Pro W3" pitchFamily="-12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414CA8CB-D6DC-4FD1-8E96-FD4ADAB571F4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6D24BAEB-80DE-47BD-8285-D72BE6DB4D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1DD5D372-D2D3-44E6-A9E0-7C03D76C6D0C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311C79DA-674E-48CE-8C4F-CDC9DA1599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_pohja_FIN-2_150dp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perustyyl. napsautt.</a:t>
            </a:r>
          </a:p>
        </p:txBody>
      </p:sp>
      <p:sp>
        <p:nvSpPr>
          <p:cNvPr id="5124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pic>
        <p:nvPicPr>
          <p:cNvPr id="5125" name="Kuva 4" descr="opinovi_logo[1]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43625"/>
            <a:ext cx="20875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28" charset="0"/>
        <a:buChar char="»"/>
        <a:defRPr sz="1400">
          <a:solidFill>
            <a:srgbClr val="686868"/>
          </a:solidFill>
          <a:latin typeface="Lucida Grande" pitchFamily="-128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 smtClean="0"/>
          </a:p>
        </p:txBody>
      </p:sp>
      <p:sp>
        <p:nvSpPr>
          <p:cNvPr id="614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pitchFamily="34" charset="0"/>
          <a:ea typeface="ヒラギノ角ゴ Pro W3" pitchFamily="-128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86868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Arial" pitchFamily="34" charset="0"/>
          <a:ea typeface="ヒラギノ角ゴ Pro W3" pitchFamily="-128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»"/>
        <a:defRPr sz="1400">
          <a:solidFill>
            <a:srgbClr val="686868"/>
          </a:solidFill>
          <a:latin typeface="Lucida Grande" pitchFamily="1" charset="0"/>
          <a:ea typeface="ヒラギノ角ゴ Pro W3" pitchFamily="-128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defRPr sz="1400">
          <a:solidFill>
            <a:srgbClr val="686868"/>
          </a:solidFill>
          <a:latin typeface="Lucida Grande" pitchFamily="1" charset="0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717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0668B6A8-6DA1-4833-A758-D320319C15B7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35B9CA9-CDC9-4E51-B5D8-E6498FC309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819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E4647AAC-16D1-4B9F-8C25-F181ADFF6E88}" type="datetimeFigureOut">
              <a:rPr lang="fi-FI"/>
              <a:pPr>
                <a:defRPr/>
              </a:pPr>
              <a:t>23.8.2013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C6D0DDB2-6CC8-4295-AC48-92433C2C401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ppimateriaalit.jamk.fi/verkostoitujanap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edu.fi/export/sites/default/OPM/Julkaisut/2011/liitteet/tr15.pdf?lang=f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-esitys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inovi.fi/index.php?option=com_content&amp;view=article&amp;id=755:verkkoluento-verkostojen-kehittaemisestae-valkokari-liiketoimintaverkostojen-kehittaeminen&amp;catid=1&amp;Itemid=403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verkkolehdet.jamk.fi/elo/2012/03/02/toimivan-verkoston-tunnuspiirteet-rakennusaineena-luottamus-ja-sosiaalinen-paaoma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fi.wikipedia.org/wiki/Parvi%C3%A4ly" TargetMode="External"/><Relationship Id="rId2" Type="http://schemas.openxmlformats.org/officeDocument/2006/relationships/hyperlink" Target="http://fi.wikipedia.org/wiki/Kuratoi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op.it/t/parvityo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JKKY_Opiskelijavirrat_aurinkokuvio_29_5_2013.pptx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loVerkkolehti" TargetMode="External"/><Relationship Id="rId3" Type="http://schemas.openxmlformats.org/officeDocument/2006/relationships/hyperlink" Target="http://blogit.jamk.fi/opinovikanava/" TargetMode="External"/><Relationship Id="rId7" Type="http://schemas.openxmlformats.org/officeDocument/2006/relationships/hyperlink" Target="http://www.facebook.com/elinikaisenohjauksenverkkolehti" TargetMode="External"/><Relationship Id="rId2" Type="http://schemas.openxmlformats.org/officeDocument/2006/relationships/hyperlink" Target="http://www.opinovi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erkkolehdet.jamk.fi/elo/" TargetMode="External"/><Relationship Id="rId5" Type="http://schemas.openxmlformats.org/officeDocument/2006/relationships/hyperlink" Target="https://twitter.com/opinovi" TargetMode="External"/><Relationship Id="rId4" Type="http://schemas.openxmlformats.org/officeDocument/2006/relationships/hyperlink" Target="http://www.facebook.com/opinovet" TargetMode="External"/><Relationship Id="rId9" Type="http://schemas.openxmlformats.org/officeDocument/2006/relationships/hyperlink" Target="http://oppimateriaalit.jamk.fi/verkostoitujanap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5256584" cy="1008112"/>
          </a:xfrm>
        </p:spPr>
        <p:txBody>
          <a:bodyPr>
            <a:noAutofit/>
          </a:bodyPr>
          <a:lstStyle/>
          <a:p>
            <a:pPr algn="l"/>
            <a:r>
              <a:rPr lang="fi-FI" sz="1400" b="1" i="1" dirty="0" smtClean="0">
                <a:solidFill>
                  <a:srgbClr val="0070C0"/>
                </a:solidFill>
              </a:rPr>
              <a:t>Lehtorit Anne Leppänen &amp; </a:t>
            </a:r>
            <a:r>
              <a:rPr lang="fi-FI" sz="1400" b="1" i="1" dirty="0">
                <a:solidFill>
                  <a:srgbClr val="0070C0"/>
                </a:solidFill>
              </a:rPr>
              <a:t>Hannele </a:t>
            </a:r>
            <a:r>
              <a:rPr lang="fi-FI" sz="1400" b="1" i="1" dirty="0" smtClean="0">
                <a:solidFill>
                  <a:srgbClr val="0070C0"/>
                </a:solidFill>
              </a:rPr>
              <a:t>Torvinen </a:t>
            </a:r>
          </a:p>
          <a:p>
            <a:pPr algn="l"/>
            <a:r>
              <a:rPr lang="fi-FI" sz="1400" b="1" i="1" dirty="0" smtClean="0">
                <a:solidFill>
                  <a:srgbClr val="0070C0"/>
                </a:solidFill>
              </a:rPr>
              <a:t>Aikuisohjauksen koordinaatioprojekti </a:t>
            </a:r>
          </a:p>
          <a:p>
            <a:pPr algn="l"/>
            <a:r>
              <a:rPr lang="fi-FI" sz="1400" b="1" i="1" dirty="0" smtClean="0">
                <a:solidFill>
                  <a:srgbClr val="0070C0"/>
                </a:solidFill>
              </a:rPr>
              <a:t>Jyväskylän ammattikorkeakoulu</a:t>
            </a:r>
          </a:p>
          <a:p>
            <a:pPr algn="l"/>
            <a:r>
              <a:rPr lang="fi-FI" sz="1400" b="1" i="1" dirty="0" smtClean="0">
                <a:solidFill>
                  <a:schemeClr val="bg2">
                    <a:lumMod val="75000"/>
                  </a:schemeClr>
                </a:solidFill>
              </a:rPr>
              <a:t>Ammatillinen </a:t>
            </a:r>
            <a:r>
              <a:rPr lang="fi-FI" sz="1400" b="1" i="1" dirty="0">
                <a:solidFill>
                  <a:schemeClr val="bg2">
                    <a:lumMod val="75000"/>
                  </a:schemeClr>
                </a:solidFill>
              </a:rPr>
              <a:t>opettajakorkeakoulu </a:t>
            </a:r>
            <a:endParaRPr lang="fi-FI" sz="1400" b="1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08504" cy="4032447"/>
          </a:xfrm>
        </p:spPr>
        <p:txBody>
          <a:bodyPr>
            <a:normAutofit fontScale="90000"/>
          </a:bodyPr>
          <a:lstStyle/>
          <a:p>
            <a:pPr algn="r"/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en-US" sz="4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Kaakkois-Suomen</a:t>
            </a:r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ELO-</a:t>
            </a:r>
            <a:r>
              <a:rPr lang="en-US" sz="4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foorumin</a:t>
            </a:r>
            <a:r>
              <a:rPr lang="en-US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4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verkostovalmennus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4000" dirty="0" smtClean="0">
                <a:latin typeface="Calibri" pitchFamily="34" charset="0"/>
                <a:cs typeface="Calibri" pitchFamily="34" charset="0"/>
              </a:rPr>
            </a:br>
            <a:r>
              <a:rPr lang="en-US" sz="31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Kouvola</a:t>
            </a:r>
            <a:r>
              <a:rPr lang="en-US" sz="31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21.8.2013 / Lappeenranta 22.8.2013</a:t>
            </a:r>
            <a:r>
              <a:rPr lang="fi-FI" sz="31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3100" dirty="0">
                <a:latin typeface="Calibri" pitchFamily="34" charset="0"/>
                <a:cs typeface="Calibri" pitchFamily="34" charset="0"/>
              </a:rPr>
              <a:t/>
            </a:r>
            <a:br>
              <a:rPr lang="fi-FI" sz="3100" dirty="0">
                <a:latin typeface="Calibri" pitchFamily="34" charset="0"/>
                <a:cs typeface="Calibri" pitchFamily="34" charset="0"/>
              </a:rPr>
            </a:br>
            <a:r>
              <a:rPr lang="fi-FI" sz="3100" dirty="0">
                <a:latin typeface="Calibri" pitchFamily="34" charset="0"/>
                <a:cs typeface="Calibri" pitchFamily="34" charset="0"/>
              </a:rPr>
              <a:t/>
            </a:r>
            <a:br>
              <a:rPr lang="fi-FI" sz="3100" dirty="0">
                <a:latin typeface="Calibri" pitchFamily="34" charset="0"/>
                <a:cs typeface="Calibri" pitchFamily="34" charset="0"/>
              </a:rPr>
            </a:br>
            <a:r>
              <a:rPr lang="fi-FI" sz="3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i-FI" sz="3100" dirty="0" smtClean="0">
                <a:latin typeface="Calibri" pitchFamily="34" charset="0"/>
                <a:cs typeface="Calibri" pitchFamily="34" charset="0"/>
              </a:rPr>
            </a:br>
            <a:r>
              <a:rPr lang="fi-FI" sz="3100" dirty="0">
                <a:latin typeface="Calibri" pitchFamily="34" charset="0"/>
                <a:cs typeface="Calibri" pitchFamily="34" charset="0"/>
              </a:rPr>
              <a:t/>
            </a:r>
            <a:br>
              <a:rPr lang="fi-FI" sz="3100" dirty="0">
                <a:latin typeface="Calibri" pitchFamily="34" charset="0"/>
                <a:cs typeface="Calibri" pitchFamily="34" charset="0"/>
              </a:rPr>
            </a:br>
            <a:r>
              <a:rPr lang="fi-FI" sz="3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i-FI" sz="3100" dirty="0" smtClean="0">
                <a:latin typeface="Calibri" pitchFamily="34" charset="0"/>
                <a:cs typeface="Calibri" pitchFamily="34" charset="0"/>
              </a:rPr>
            </a:br>
            <a:r>
              <a:rPr lang="fi-FI" sz="31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i-FI" sz="3100" dirty="0" smtClean="0">
                <a:latin typeface="Calibri" pitchFamily="34" charset="0"/>
                <a:cs typeface="Calibri" pitchFamily="34" charset="0"/>
              </a:rPr>
            </a:br>
            <a:r>
              <a:rPr lang="fi-FI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Ohjausverkoston toimintamallin kehittäminen</a:t>
            </a:r>
            <a:r>
              <a:rPr lang="fi-FI" sz="3600" b="1" dirty="0" smtClean="0">
                <a:solidFill>
                  <a:srgbClr val="0070C0"/>
                </a:solidFill>
              </a:rPr>
              <a:t> </a:t>
            </a:r>
            <a:r>
              <a:rPr lang="fi-FI" b="1" dirty="0" smtClean="0">
                <a:solidFill>
                  <a:srgbClr val="0070C0"/>
                </a:solidFill>
              </a:rPr>
              <a:t/>
            </a:r>
            <a:br>
              <a:rPr lang="fi-FI" b="1" dirty="0" smtClean="0">
                <a:solidFill>
                  <a:srgbClr val="0070C0"/>
                </a:solidFill>
              </a:rPr>
            </a:br>
            <a:endParaRPr lang="fi-FI" dirty="0">
              <a:solidFill>
                <a:srgbClr val="0070C0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" y="1988840"/>
            <a:ext cx="8856984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9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LISÄÄ OHJAUSTA? – Ohjauksen tarve ja siihen vastaaminen</a:t>
            </a:r>
          </a:p>
        </p:txBody>
      </p:sp>
      <p:sp>
        <p:nvSpPr>
          <p:cNvPr id="83971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7467600" cy="47005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fi-FI" dirty="0" smtClean="0"/>
              <a:t>Mitä on ohjaustarve?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i-FI" dirty="0" smtClean="0"/>
              <a:t>Minkälaisia näkökulmia/lähestymistapoja on ohjaustarpeeseen?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fi-FI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44888"/>
            <a:ext cx="289242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72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997200"/>
            <a:ext cx="2368550" cy="3125788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>
            <a:noFill/>
          </a:ln>
          <a:effectLst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800" dirty="0" smtClean="0">
                <a:solidFill>
                  <a:schemeClr val="accent1">
                    <a:lumMod val="75000"/>
                  </a:schemeClr>
                </a:solidFill>
              </a:rPr>
              <a:t>OHJAUSTARPEIDEN ARVIOINTI</a:t>
            </a:r>
            <a:endParaRPr lang="fi-FI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i-FI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i-FI" dirty="0" smtClean="0"/>
              <a:t>Kenen tarve?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Opiskelijan tarve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Lähielämänpiirin tarve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Oppilaitoksen määrittelemä tarve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Yhteiskunnan asettama tarve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?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/>
              <a:t>?</a:t>
            </a:r>
            <a:endParaRPr lang="fi-FI" sz="2000" dirty="0" smtClean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7344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Ohjauksen tarve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7467600" cy="5276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u="sng" dirty="0" smtClean="0"/>
              <a:t>Ohjattavan tarve ja tarvelähtöisyys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Ohjaustarpeet yksilöllisiä, muuttuvat elämäntilanteiden eri vaiheissa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Opintojen henkilökohtaistuminen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/>
              <a:t> </a:t>
            </a:r>
            <a:r>
              <a:rPr lang="fi-FI" dirty="0" smtClean="0"/>
              <a:t>Työurien muutokset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/>
              <a:t> </a:t>
            </a:r>
            <a:r>
              <a:rPr lang="fi-FI" dirty="0" smtClean="0"/>
              <a:t>Elämäntilanteiden muutokset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Tarpeen kasvu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Valintamahdollisuuksien lisääntyminen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Koulutustarjonnan lisääntyminen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Koulutusväylien lisääntyminen ja monipuolistuminen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Syrjäytyminen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Yhteiskunnalliset muutokset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sz="2000" dirty="0" smtClean="0"/>
              <a:t>Talouden globalisaatio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dirty="0" smtClean="0"/>
          </a:p>
        </p:txBody>
      </p:sp>
      <p:pic>
        <p:nvPicPr>
          <p:cNvPr id="24580" name="Kuva 3" descr="0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5305425"/>
            <a:ext cx="269716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73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Ohjauksen tarve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u="sng" dirty="0" smtClean="0"/>
              <a:t>Monipuolinen toteutus oppilaitoksessa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Ohjauksen toiminnot; mitä?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Ohjausmenetelmät; miten?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Ohjauksen toimijoiden erilaiset tehtävät; kuka?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fi-FI" dirty="0"/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u="sng" dirty="0" smtClean="0"/>
              <a:t>Yhteiskunnan asettamat haasteet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Koulutusaikojen lyhentyminen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Keskeyttämisen vähentäminen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Työllistyminen, työttömyyden vähentäminen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fi-FI" dirty="0" smtClean="0"/>
              <a:t>Syrjäytymisen ehkäisy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289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Sisällön paikkamerkki 3" descr="silta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571625"/>
            <a:ext cx="8377237" cy="4525963"/>
          </a:xfrm>
        </p:spPr>
      </p:pic>
      <p:sp>
        <p:nvSpPr>
          <p:cNvPr id="26627" name="Päivämäärän paikkamerkki 2"/>
          <p:cNvSpPr>
            <a:spLocks noGrp="1"/>
          </p:cNvSpPr>
          <p:nvPr>
            <p:ph type="dt" sz="quarter" idx="4294967295"/>
          </p:nvPr>
        </p:nvSpPr>
        <p:spPr bwMode="auto">
          <a:xfrm>
            <a:off x="2719388" y="6356350"/>
            <a:ext cx="39243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26628" name="Alatunnisteen paikkamerkki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00563" y="6356350"/>
            <a:ext cx="2143125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/>
              <a:t>Lerkkanen</a:t>
            </a:r>
          </a:p>
        </p:txBody>
      </p:sp>
      <p:sp>
        <p:nvSpPr>
          <p:cNvPr id="26629" name="Dian numeron paikkamerkki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5313" y="6350000"/>
            <a:ext cx="519112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fld id="{2769B6A4-B4D4-49E3-AAA4-E0F9586EFB52}" type="slidenum">
              <a:rPr lang="fi-FI"/>
              <a:pPr eaLnBrk="1" hangingPunct="1"/>
              <a:t>14</a:t>
            </a:fld>
            <a:endParaRPr lang="fi-FI"/>
          </a:p>
        </p:txBody>
      </p:sp>
      <p:sp>
        <p:nvSpPr>
          <p:cNvPr id="26630" name="Otsikk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r>
              <a:rPr lang="fi-FI" smtClean="0"/>
              <a:t>	Ohjaus on silta yli synkän virran</a:t>
            </a:r>
            <a:br>
              <a:rPr lang="fi-FI" smtClean="0"/>
            </a:br>
            <a:r>
              <a:rPr lang="fi-FI" smtClean="0"/>
              <a:t>	Ohjaus on päätöksenteon tukemista</a:t>
            </a:r>
          </a:p>
        </p:txBody>
      </p:sp>
    </p:spTree>
    <p:extLst>
      <p:ext uri="{BB962C8B-B14F-4D97-AF65-F5344CB8AC3E}">
        <p14:creationId xmlns="" xmlns:p14="http://schemas.microsoft.com/office/powerpoint/2010/main" val="13779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8206680" cy="1224136"/>
          </a:xfrm>
        </p:spPr>
        <p:txBody>
          <a:bodyPr/>
          <a:lstStyle/>
          <a:p>
            <a:r>
              <a:rPr lang="fi-FI" sz="3200" b="1" dirty="0" smtClean="0">
                <a:solidFill>
                  <a:schemeClr val="tx1"/>
                </a:solidFill>
              </a:rPr>
              <a:t>Urasuunnittelusta uranhallintaan</a:t>
            </a:r>
            <a:r>
              <a:rPr lang="fi-FI" sz="3200" dirty="0" smtClean="0">
                <a:solidFill>
                  <a:srgbClr val="0070C0"/>
                </a:solidFill>
              </a:rPr>
              <a:t/>
            </a:r>
            <a:br>
              <a:rPr lang="fi-FI" sz="3200" dirty="0" smtClean="0">
                <a:solidFill>
                  <a:srgbClr val="0070C0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- käsitteen määrittelyä ohjattavan ja ohjaajan näkökulmista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1484784"/>
            <a:ext cx="8206680" cy="4968552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Uranhallintataidot</a:t>
            </a:r>
            <a:r>
              <a:rPr lang="fi-FI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i-FI" sz="1800" dirty="0" smtClean="0">
                <a:latin typeface="Calibri" pitchFamily="34" charset="0"/>
                <a:cs typeface="Calibri" pitchFamily="34" charset="0"/>
              </a:rPr>
              <a:t>= yksilön ominaisuus, laajassa merkityksessä sisältäen urasuunnittelutaidot ja siihen sisältyvät metataidot eli ohjattavan toiminnanohjauksen (= ajattelu- ja toimintastrategiat, varsinkin haastavissa tilanteissa ja erilaisissa muutos- ja valintatilanteissa)</a:t>
            </a:r>
          </a:p>
          <a:p>
            <a:pPr marL="0" indent="0">
              <a:buNone/>
            </a:pPr>
            <a:r>
              <a:rPr lang="fi-FI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Urasuunnittelutaidot</a:t>
            </a:r>
            <a:r>
              <a:rPr lang="fi-FI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1800" dirty="0">
                <a:latin typeface="Calibri" pitchFamily="34" charset="0"/>
                <a:cs typeface="Calibri" pitchFamily="34" charset="0"/>
              </a:rPr>
              <a:t>viittaavat kompetensseihin (osaamistavoitteisiin), joita hyödyntäen yksilöillä on taito kerätä, analysoida, tehdä synteesejä ja järjestää </a:t>
            </a:r>
          </a:p>
          <a:p>
            <a:pPr lvl="1"/>
            <a:r>
              <a:rPr lang="fi-FI" sz="1600" dirty="0">
                <a:latin typeface="Calibri" pitchFamily="34" charset="0"/>
                <a:cs typeface="Calibri" pitchFamily="34" charset="0"/>
              </a:rPr>
              <a:t>itseen, </a:t>
            </a:r>
            <a:endParaRPr lang="fi-FI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i-FI" sz="1600" dirty="0" smtClean="0">
                <a:latin typeface="Calibri" pitchFamily="34" charset="0"/>
                <a:cs typeface="Calibri" pitchFamily="34" charset="0"/>
              </a:rPr>
              <a:t>koulutukseen</a:t>
            </a:r>
            <a:r>
              <a:rPr lang="fi-FI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sz="1600" dirty="0" smtClean="0">
                <a:latin typeface="Calibri" pitchFamily="34" charset="0"/>
                <a:cs typeface="Calibri" pitchFamily="34" charset="0"/>
              </a:rPr>
              <a:t>ja</a:t>
            </a:r>
          </a:p>
          <a:p>
            <a:pPr lvl="1"/>
            <a:r>
              <a:rPr lang="fi-FI" sz="1600" dirty="0" smtClean="0">
                <a:latin typeface="Calibri" pitchFamily="34" charset="0"/>
                <a:cs typeface="Calibri" pitchFamily="34" charset="0"/>
              </a:rPr>
              <a:t>ammatteihin </a:t>
            </a:r>
            <a:r>
              <a:rPr lang="fi-FI" sz="1600" dirty="0">
                <a:latin typeface="Calibri" pitchFamily="34" charset="0"/>
                <a:cs typeface="Calibri" pitchFamily="34" charset="0"/>
              </a:rPr>
              <a:t>liittyvää tietoa, </a:t>
            </a:r>
          </a:p>
          <a:p>
            <a:pPr marL="0" indent="0">
              <a:buNone/>
            </a:pPr>
            <a:r>
              <a:rPr lang="fi-FI" sz="1800" dirty="0">
                <a:latin typeface="Calibri" pitchFamily="34" charset="0"/>
                <a:cs typeface="Calibri" pitchFamily="34" charset="0"/>
              </a:rPr>
              <a:t>lisäksi heillä on kyky soveltaa tätä tietoa ja tehdä päätöksiä erilaisissa siirtymävaiheissa.”</a:t>
            </a:r>
          </a:p>
          <a:p>
            <a:pPr marL="0" indent="0">
              <a:buNone/>
            </a:pPr>
            <a:r>
              <a:rPr lang="fi-FI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Uraohjaus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sz="1800" dirty="0" smtClean="0">
                <a:latin typeface="Calibri" pitchFamily="34" charset="0"/>
                <a:cs typeface="Calibri" pitchFamily="34" charset="0"/>
              </a:rPr>
              <a:t>= ohjaajan toimintaa yhteistyössä ohjattavan kanssa ohjattavan koulutuksellisten ja ammatillisten valintojen ja päätösten selkiyttämiseksi</a:t>
            </a:r>
          </a:p>
          <a:p>
            <a:pPr marL="0" indent="0">
              <a:buNone/>
            </a:pPr>
            <a:endParaRPr lang="fi-FI" sz="1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fi-FI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i-FI" sz="1600" dirty="0">
                <a:latin typeface="Calibri" pitchFamily="34" charset="0"/>
                <a:cs typeface="Calibri" pitchFamily="34" charset="0"/>
                <a:hlinkClick r:id="rId2"/>
              </a:rPr>
              <a:t>Elinikäisen ohjauksen kehittämisen strategiset tavoitteet 2011</a:t>
            </a:r>
            <a:r>
              <a:rPr lang="fi-FI" sz="1600" dirty="0">
                <a:latin typeface="Calibri" pitchFamily="34" charset="0"/>
                <a:cs typeface="Calibri" pitchFamily="34" charset="0"/>
              </a:rPr>
              <a:t>; </a:t>
            </a:r>
            <a:r>
              <a:rPr lang="fi-FI" sz="1600" dirty="0" err="1">
                <a:latin typeface="Calibri" pitchFamily="34" charset="0"/>
                <a:cs typeface="Calibri" pitchFamily="34" charset="0"/>
              </a:rPr>
              <a:t>Sultana</a:t>
            </a:r>
            <a:r>
              <a:rPr lang="fi-FI" sz="1600" dirty="0">
                <a:latin typeface="Calibri" pitchFamily="34" charset="0"/>
                <a:cs typeface="Calibri" pitchFamily="34" charset="0"/>
              </a:rPr>
              <a:t> 2010; Leppänen &amp; Torvinen </a:t>
            </a:r>
            <a:r>
              <a:rPr lang="fi-FI" sz="1600" dirty="0" smtClean="0">
                <a:latin typeface="Calibri" pitchFamily="34" charset="0"/>
                <a:cs typeface="Calibri" pitchFamily="34" charset="0"/>
              </a:rPr>
              <a:t>2013.)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i-FI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5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23850" y="481408"/>
            <a:ext cx="8210550" cy="8593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2200" dirty="0">
                <a:solidFill>
                  <a:schemeClr val="tx2"/>
                </a:solidFill>
              </a:rPr>
              <a:t/>
            </a:r>
            <a:br>
              <a:rPr lang="fi-FI" sz="2200" dirty="0">
                <a:solidFill>
                  <a:schemeClr val="tx2"/>
                </a:solidFill>
              </a:rPr>
            </a:br>
            <a:r>
              <a:rPr lang="fi-FI" sz="3600" dirty="0" smtClean="0">
                <a:solidFill>
                  <a:schemeClr val="tx2"/>
                </a:solidFill>
              </a:rPr>
              <a:t>Uranhallintaidot </a:t>
            </a:r>
            <a:r>
              <a:rPr lang="fi-FI" sz="2200" dirty="0">
                <a:solidFill>
                  <a:schemeClr val="tx2"/>
                </a:solidFill>
              </a:rPr>
              <a:t> </a:t>
            </a:r>
            <a:r>
              <a:rPr lang="fi-FI" sz="2200" dirty="0" smtClean="0">
                <a:solidFill>
                  <a:schemeClr val="tx2"/>
                </a:solidFill>
              </a:rPr>
              <a:t>- </a:t>
            </a:r>
            <a:r>
              <a:rPr lang="fi-FI" sz="2200" dirty="0" err="1" smtClean="0">
                <a:solidFill>
                  <a:schemeClr val="tx2"/>
                </a:solidFill>
              </a:rPr>
              <a:t>Career</a:t>
            </a:r>
            <a:r>
              <a:rPr lang="fi-FI" sz="2200" dirty="0" smtClean="0">
                <a:solidFill>
                  <a:schemeClr val="tx2"/>
                </a:solidFill>
              </a:rPr>
              <a:t> Management </a:t>
            </a:r>
            <a:r>
              <a:rPr lang="fi-FI" sz="2200" dirty="0" err="1" smtClean="0">
                <a:solidFill>
                  <a:schemeClr val="tx2"/>
                </a:solidFill>
              </a:rPr>
              <a:t>Skills</a:t>
            </a:r>
            <a:r>
              <a:rPr lang="fi-FI" sz="2200" dirty="0" smtClean="0">
                <a:solidFill>
                  <a:schemeClr val="tx2"/>
                </a:solidFill>
              </a:rPr>
              <a:t> (ELGPN 2012)</a:t>
            </a:r>
            <a:br>
              <a:rPr lang="fi-FI" sz="2200" dirty="0" smtClean="0">
                <a:solidFill>
                  <a:schemeClr val="tx2"/>
                </a:solidFill>
              </a:rPr>
            </a:br>
            <a:r>
              <a:rPr lang="fi-FI" sz="2200" dirty="0" smtClean="0">
                <a:solidFill>
                  <a:schemeClr val="tx2"/>
                </a:solidFill>
              </a:rPr>
              <a:t>ELGPN = </a:t>
            </a:r>
            <a:r>
              <a:rPr lang="fi-FI" sz="2200" dirty="0" err="1" smtClean="0">
                <a:solidFill>
                  <a:schemeClr val="tx2"/>
                </a:solidFill>
              </a:rPr>
              <a:t>European</a:t>
            </a:r>
            <a:r>
              <a:rPr lang="fi-FI" sz="2200" dirty="0" smtClean="0">
                <a:solidFill>
                  <a:schemeClr val="tx2"/>
                </a:solidFill>
              </a:rPr>
              <a:t> </a:t>
            </a:r>
            <a:r>
              <a:rPr lang="fi-FI" sz="2200" dirty="0" err="1" smtClean="0">
                <a:solidFill>
                  <a:schemeClr val="tx2"/>
                </a:solidFill>
              </a:rPr>
              <a:t>Lifelong</a:t>
            </a:r>
            <a:r>
              <a:rPr lang="fi-FI" sz="2200" dirty="0" smtClean="0">
                <a:solidFill>
                  <a:schemeClr val="tx2"/>
                </a:solidFill>
              </a:rPr>
              <a:t> </a:t>
            </a:r>
            <a:r>
              <a:rPr lang="fi-FI" sz="2200" dirty="0" err="1" smtClean="0">
                <a:solidFill>
                  <a:schemeClr val="tx2"/>
                </a:solidFill>
              </a:rPr>
              <a:t>Guidande</a:t>
            </a:r>
            <a:r>
              <a:rPr lang="fi-FI" sz="2200" dirty="0" smtClean="0">
                <a:solidFill>
                  <a:schemeClr val="tx2"/>
                </a:solidFill>
              </a:rPr>
              <a:t> </a:t>
            </a:r>
            <a:r>
              <a:rPr lang="fi-FI" sz="2200" dirty="0" err="1" smtClean="0">
                <a:solidFill>
                  <a:schemeClr val="tx2"/>
                </a:solidFill>
              </a:rPr>
              <a:t>Policy</a:t>
            </a:r>
            <a:r>
              <a:rPr lang="fi-FI" sz="2200" dirty="0" smtClean="0">
                <a:solidFill>
                  <a:schemeClr val="tx2"/>
                </a:solidFill>
              </a:rPr>
              <a:t> </a:t>
            </a:r>
            <a:r>
              <a:rPr lang="fi-FI" sz="2200" dirty="0" err="1" smtClean="0">
                <a:solidFill>
                  <a:schemeClr val="tx2"/>
                </a:solidFill>
              </a:rPr>
              <a:t>Nerwork</a:t>
            </a:r>
            <a:r>
              <a:rPr lang="fi-FI" sz="2200" dirty="0" smtClean="0">
                <a:solidFill>
                  <a:schemeClr val="tx2"/>
                </a:solidFill>
              </a:rPr>
              <a:t/>
            </a:r>
            <a:br>
              <a:rPr lang="fi-FI" sz="2200" dirty="0" smtClean="0">
                <a:solidFill>
                  <a:schemeClr val="tx2"/>
                </a:solidFill>
              </a:rPr>
            </a:br>
            <a:r>
              <a:rPr lang="fi-FI" sz="2700" dirty="0" smtClean="0">
                <a:solidFill>
                  <a:schemeClr val="tx2"/>
                </a:solidFill>
              </a:rPr>
              <a:t/>
            </a:r>
            <a:br>
              <a:rPr lang="fi-FI" sz="27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endParaRPr lang="fi-FI" sz="360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4294967295"/>
          </p:nvPr>
        </p:nvSpPr>
        <p:spPr>
          <a:xfrm>
            <a:off x="179512" y="6520259"/>
            <a:ext cx="322101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Jukka Lerkkanen 12.4.2013</a:t>
            </a:r>
            <a:endParaRPr lang="fi-FI" dirty="0"/>
          </a:p>
        </p:txBody>
      </p:sp>
      <p:sp>
        <p:nvSpPr>
          <p:cNvPr id="8" name="Ellipsi 7"/>
          <p:cNvSpPr/>
          <p:nvPr/>
        </p:nvSpPr>
        <p:spPr>
          <a:xfrm>
            <a:off x="1763713" y="836613"/>
            <a:ext cx="5472112" cy="5472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 dirty="0"/>
          </a:p>
        </p:txBody>
      </p:sp>
      <p:sp>
        <p:nvSpPr>
          <p:cNvPr id="9" name="Ellipsi 8"/>
          <p:cNvSpPr/>
          <p:nvPr/>
        </p:nvSpPr>
        <p:spPr>
          <a:xfrm>
            <a:off x="2127250" y="1195388"/>
            <a:ext cx="4756150" cy="47561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2486025" y="1554163"/>
            <a:ext cx="4038600" cy="4038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3059113" y="2420938"/>
            <a:ext cx="1657350" cy="1655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4284663" y="2420938"/>
            <a:ext cx="1655762" cy="1655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" name="Ellipsi 14"/>
          <p:cNvSpPr/>
          <p:nvPr/>
        </p:nvSpPr>
        <p:spPr>
          <a:xfrm>
            <a:off x="3671888" y="3495675"/>
            <a:ext cx="1655762" cy="1655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8444" name="Tekstiruutu 17"/>
          <p:cNvSpPr txBox="1">
            <a:spLocks noChangeArrowheads="1"/>
          </p:cNvSpPr>
          <p:nvPr/>
        </p:nvSpPr>
        <p:spPr bwMode="auto">
          <a:xfrm>
            <a:off x="2916238" y="2852738"/>
            <a:ext cx="149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sz="1600" b="1"/>
              <a:t> Ammatilliset  kompetenssit</a:t>
            </a:r>
          </a:p>
        </p:txBody>
      </p:sp>
      <p:sp>
        <p:nvSpPr>
          <p:cNvPr id="19" name="Tekstiruutu 18"/>
          <p:cNvSpPr txBox="1">
            <a:spLocks noChangeArrowheads="1"/>
          </p:cNvSpPr>
          <p:nvPr/>
        </p:nvSpPr>
        <p:spPr bwMode="auto">
          <a:xfrm>
            <a:off x="4659313" y="2852738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sz="1600" b="1" dirty="0"/>
              <a:t>Sosiaaliset kompetenssit</a:t>
            </a:r>
          </a:p>
        </p:txBody>
      </p:sp>
      <p:sp>
        <p:nvSpPr>
          <p:cNvPr id="20" name="Tekstiruutu 19"/>
          <p:cNvSpPr txBox="1">
            <a:spLocks noChangeArrowheads="1"/>
          </p:cNvSpPr>
          <p:nvPr/>
        </p:nvSpPr>
        <p:spPr bwMode="auto">
          <a:xfrm>
            <a:off x="3671888" y="4221163"/>
            <a:ext cx="158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sz="1600" b="1"/>
              <a:t>Persoonalliset</a:t>
            </a:r>
          </a:p>
          <a:p>
            <a:pPr eaLnBrk="1" hangingPunct="1"/>
            <a:r>
              <a:rPr lang="fi-FI" sz="1600" b="1"/>
              <a:t>kompetenssit</a:t>
            </a:r>
          </a:p>
        </p:txBody>
      </p:sp>
      <p:cxnSp>
        <p:nvCxnSpPr>
          <p:cNvPr id="22" name="Suora nuoliyhdysviiva 21"/>
          <p:cNvCxnSpPr/>
          <p:nvPr/>
        </p:nvCxnSpPr>
        <p:spPr>
          <a:xfrm flipV="1">
            <a:off x="4505325" y="2205038"/>
            <a:ext cx="39688" cy="1439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kstiruutu 24"/>
          <p:cNvSpPr txBox="1"/>
          <p:nvPr/>
        </p:nvSpPr>
        <p:spPr>
          <a:xfrm>
            <a:off x="1619250" y="3236913"/>
            <a:ext cx="1152525" cy="5842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fi-FI" sz="1600" b="1" dirty="0"/>
              <a:t>Ammatit</a:t>
            </a:r>
          </a:p>
          <a:p>
            <a:pPr>
              <a:defRPr/>
            </a:pPr>
            <a:r>
              <a:rPr lang="fi-FI" sz="1600" b="1" dirty="0"/>
              <a:t>Työ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6259513" y="3236913"/>
            <a:ext cx="1120775" cy="584200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fi-FI" sz="1600" b="1" dirty="0"/>
              <a:t>Opinnot</a:t>
            </a:r>
          </a:p>
          <a:p>
            <a:pPr>
              <a:defRPr/>
            </a:pPr>
            <a:r>
              <a:rPr lang="fi-FI" sz="1600" b="1" dirty="0"/>
              <a:t>Koulutus</a:t>
            </a:r>
          </a:p>
        </p:txBody>
      </p:sp>
      <p:sp>
        <p:nvSpPr>
          <p:cNvPr id="34" name="Suorakulmio 33"/>
          <p:cNvSpPr/>
          <p:nvPr/>
        </p:nvSpPr>
        <p:spPr>
          <a:xfrm rot="20606577">
            <a:off x="2627274" y="1083385"/>
            <a:ext cx="2763323" cy="123268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9996962"/>
              </a:avLst>
            </a:prstTxWarp>
            <a:spAutoFit/>
          </a:bodyPr>
          <a:lstStyle/>
          <a:p>
            <a:pPr algn="ctr">
              <a:defRPr/>
            </a:pPr>
            <a:r>
              <a:rPr lang="fi-F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Kyky </a:t>
            </a:r>
            <a:r>
              <a:rPr lang="fi-F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tehdä</a:t>
            </a:r>
            <a:r>
              <a:rPr lang="fi-F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ja </a:t>
            </a:r>
          </a:p>
        </p:txBody>
      </p:sp>
      <p:sp>
        <p:nvSpPr>
          <p:cNvPr id="36" name="Suorakulmio 35"/>
          <p:cNvSpPr/>
          <p:nvPr/>
        </p:nvSpPr>
        <p:spPr>
          <a:xfrm rot="20606577">
            <a:off x="2731043" y="1455642"/>
            <a:ext cx="2796984" cy="142433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9996962"/>
              </a:avLst>
            </a:prstTxWarp>
            <a:spAutoFit/>
          </a:bodyPr>
          <a:lstStyle/>
          <a:p>
            <a:pPr algn="ctr">
              <a:defRPr/>
            </a:pPr>
            <a:r>
              <a:rPr lang="fi-F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kyky hankkia, </a:t>
            </a:r>
          </a:p>
        </p:txBody>
      </p:sp>
      <p:sp>
        <p:nvSpPr>
          <p:cNvPr id="38" name="Suorakulmio 37"/>
          <p:cNvSpPr/>
          <p:nvPr/>
        </p:nvSpPr>
        <p:spPr>
          <a:xfrm rot="941817">
            <a:off x="2137704" y="702359"/>
            <a:ext cx="4881404" cy="5093241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8598944"/>
              </a:avLst>
            </a:prstTxWarp>
            <a:spAutoFit/>
          </a:bodyPr>
          <a:lstStyle/>
          <a:p>
            <a:pPr algn="ctr">
              <a:defRPr/>
            </a:pPr>
            <a:r>
              <a:rPr lang="fi-F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analysoida ja valita informaatiota</a:t>
            </a:r>
          </a:p>
        </p:txBody>
      </p:sp>
      <p:sp>
        <p:nvSpPr>
          <p:cNvPr id="39" name="Suorakulmio 38"/>
          <p:cNvSpPr/>
          <p:nvPr/>
        </p:nvSpPr>
        <p:spPr>
          <a:xfrm rot="941817">
            <a:off x="1987219" y="1065020"/>
            <a:ext cx="5025545" cy="516000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8598944"/>
              </a:avLst>
            </a:prstTxWarp>
            <a:spAutoFit/>
          </a:bodyPr>
          <a:lstStyle/>
          <a:p>
            <a:pPr algn="ctr">
              <a:defRPr/>
            </a:pPr>
            <a:r>
              <a:rPr lang="fi-F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saattaa käytäntöön valintoja</a:t>
            </a:r>
          </a:p>
        </p:txBody>
      </p:sp>
      <p:sp>
        <p:nvSpPr>
          <p:cNvPr id="40" name="Suorakulmio 39"/>
          <p:cNvSpPr/>
          <p:nvPr/>
        </p:nvSpPr>
        <p:spPr>
          <a:xfrm>
            <a:off x="3475380" y="1804754"/>
            <a:ext cx="22060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i-F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Urahallintataidot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727365" y="4988810"/>
            <a:ext cx="1508460" cy="584775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1600" b="1" dirty="0" smtClean="0"/>
              <a:t>Sosiaalinen</a:t>
            </a:r>
            <a:endParaRPr lang="fi-FI" sz="1600" b="1" dirty="0"/>
          </a:p>
          <a:p>
            <a:pPr>
              <a:defRPr/>
            </a:pPr>
            <a:r>
              <a:rPr lang="fi-FI" sz="1600" b="1" dirty="0" err="1" smtClean="0"/>
              <a:t>inkluusio</a:t>
            </a:r>
            <a:endParaRPr lang="fi-FI" sz="1600" b="1" dirty="0"/>
          </a:p>
        </p:txBody>
      </p:sp>
    </p:spTree>
    <p:extLst>
      <p:ext uri="{BB962C8B-B14F-4D97-AF65-F5344CB8AC3E}">
        <p14:creationId xmlns="" xmlns:p14="http://schemas.microsoft.com/office/powerpoint/2010/main" val="25910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/>
      <p:bldP spid="20" grpId="0"/>
      <p:bldP spid="25" grpId="0" animBg="1"/>
      <p:bldP spid="26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611560" y="101600"/>
            <a:ext cx="813690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fi-FI" sz="3200" dirty="0" smtClean="0">
                <a:solidFill>
                  <a:schemeClr val="tx2"/>
                </a:solidFill>
              </a:rPr>
              <a:t>Uranhallintataidot ja uraohjaus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1978620" y="1835150"/>
            <a:ext cx="5473700" cy="3802063"/>
          </a:xfrm>
          <a:prstGeom prst="triangle">
            <a:avLst>
              <a:gd name="adj" fmla="val 4903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810595" y="3048000"/>
            <a:ext cx="174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896195" y="4343400"/>
            <a:ext cx="357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639270" y="4352925"/>
            <a:ext cx="0" cy="128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734270" y="4648200"/>
            <a:ext cx="18288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Itsetuntemus</a:t>
            </a:r>
            <a:endParaRPr lang="en-US" sz="2000" b="1" dirty="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715470" y="4972464"/>
            <a:ext cx="21336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/>
              <a:t>Mahdollisuudet</a:t>
            </a:r>
            <a:endParaRPr lang="en-US" sz="2000" b="1" dirty="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648670" y="3352800"/>
            <a:ext cx="2209800" cy="8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/>
              <a:t>Päätöksenteko</a:t>
            </a:r>
            <a:r>
              <a:rPr lang="en-US" sz="2000" b="1" dirty="0" smtClean="0"/>
              <a:t>-</a:t>
            </a:r>
          </a:p>
          <a:p>
            <a:pPr>
              <a:spcBef>
                <a:spcPct val="50000"/>
              </a:spcBef>
            </a:pPr>
            <a:r>
              <a:rPr lang="en-US" sz="2000" b="1" dirty="0" err="1" smtClean="0"/>
              <a:t>taidot</a:t>
            </a:r>
            <a:endParaRPr lang="en-US" sz="2000" b="1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029389" y="2057400"/>
            <a:ext cx="3264222" cy="106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/>
              <a:t>Itseymmärrys</a:t>
            </a:r>
            <a:endParaRPr lang="en-US" b="1" dirty="0" smtClean="0"/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= </a:t>
            </a:r>
            <a:r>
              <a:rPr lang="en-US" b="1" dirty="0" err="1" smtClean="0"/>
              <a:t>toiminnanohjaus</a:t>
            </a:r>
            <a:r>
              <a:rPr lang="en-US" b="1" dirty="0" smtClean="0"/>
              <a:t> = </a:t>
            </a:r>
            <a:r>
              <a:rPr lang="en-US" b="1" dirty="0" err="1" smtClean="0"/>
              <a:t>metataidot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88537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48680"/>
          </a:xfrm>
        </p:spPr>
        <p:txBody>
          <a:bodyPr/>
          <a:lstStyle/>
          <a:p>
            <a:r>
              <a:rPr lang="fi-FI" dirty="0" smtClean="0"/>
              <a:t>			Itsetuntemus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516632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 smtClean="0">
                <a:solidFill>
                  <a:srgbClr val="0070C0"/>
                </a:solidFill>
              </a:rPr>
              <a:t>Itsetuntemus</a:t>
            </a:r>
            <a:r>
              <a:rPr lang="en-US" sz="1800" b="1" dirty="0" smtClean="0">
                <a:solidFill>
                  <a:srgbClr val="0070C0"/>
                </a:solidFill>
              </a:rPr>
              <a:t> on </a:t>
            </a:r>
            <a:r>
              <a:rPr lang="en-US" sz="1800" b="1" dirty="0" err="1" smtClean="0">
                <a:solidFill>
                  <a:srgbClr val="0070C0"/>
                </a:solidFill>
              </a:rPr>
              <a:t>käsitys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siitä</a:t>
            </a:r>
            <a:r>
              <a:rPr lang="en-US" sz="1800" b="1" dirty="0" smtClean="0">
                <a:solidFill>
                  <a:srgbClr val="0070C0"/>
                </a:solidFill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</a:rPr>
              <a:t>mitä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ovat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omat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hallitsevat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persoonallisuuden</a:t>
            </a:r>
            <a:r>
              <a:rPr lang="en-US" sz="1800" b="1" dirty="0" smtClean="0">
                <a:solidFill>
                  <a:srgbClr val="0070C0"/>
                </a:solidFill>
              </a:rPr>
              <a:t>- </a:t>
            </a:r>
            <a:r>
              <a:rPr lang="en-US" sz="1800" b="1" dirty="0" err="1" smtClean="0">
                <a:solidFill>
                  <a:srgbClr val="0070C0"/>
                </a:solidFill>
              </a:rPr>
              <a:t>ja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luonteenpiirteet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ja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taipumukset</a:t>
            </a:r>
            <a:r>
              <a:rPr lang="en-US" sz="1800" b="1" dirty="0" smtClean="0">
                <a:solidFill>
                  <a:srgbClr val="0070C0"/>
                </a:solidFill>
              </a:rPr>
              <a:t>. MILLAINEN MINÄ OLEN?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err="1" smtClean="0"/>
              <a:t>Tyypillistä</a:t>
            </a:r>
            <a:r>
              <a:rPr lang="en-US" sz="1800" dirty="0" smtClean="0"/>
              <a:t>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hyödyllistä</a:t>
            </a:r>
            <a:r>
              <a:rPr lang="en-US" sz="1800" dirty="0" smtClean="0"/>
              <a:t> </a:t>
            </a:r>
            <a:r>
              <a:rPr lang="en-US" sz="1800" dirty="0" err="1" smtClean="0"/>
              <a:t>itsetuntemukseen</a:t>
            </a:r>
            <a:r>
              <a:rPr lang="en-US" sz="1800" dirty="0" smtClean="0"/>
              <a:t> </a:t>
            </a:r>
            <a:r>
              <a:rPr lang="en-US" sz="1800" dirty="0" err="1" smtClean="0"/>
              <a:t>liittyvä</a:t>
            </a:r>
            <a:r>
              <a:rPr lang="en-US" sz="1800" dirty="0" smtClean="0"/>
              <a:t> </a:t>
            </a:r>
            <a:r>
              <a:rPr lang="en-US" sz="1800" dirty="0" err="1" smtClean="0"/>
              <a:t>pohdinta</a:t>
            </a:r>
            <a:r>
              <a:rPr lang="en-US" sz="1800" dirty="0" smtClean="0"/>
              <a:t> on </a:t>
            </a:r>
            <a:r>
              <a:rPr lang="en-US" sz="1800" dirty="0" err="1" smtClean="0"/>
              <a:t>erityisesti</a:t>
            </a:r>
            <a:r>
              <a:rPr lang="en-US" sz="1800" dirty="0" smtClean="0"/>
              <a:t> </a:t>
            </a:r>
            <a:r>
              <a:rPr lang="en-US" sz="1800" dirty="0" err="1" smtClean="0"/>
              <a:t>elämän</a:t>
            </a:r>
            <a:r>
              <a:rPr lang="en-US" sz="1800" dirty="0" smtClean="0"/>
              <a:t> </a:t>
            </a:r>
            <a:r>
              <a:rPr lang="en-US" sz="1800" dirty="0" err="1" smtClean="0"/>
              <a:t>murrosvaiheissa</a:t>
            </a:r>
            <a:r>
              <a:rPr lang="en-US" sz="1800" dirty="0" smtClean="0"/>
              <a:t>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tulevaisuutta</a:t>
            </a:r>
            <a:r>
              <a:rPr lang="en-US" sz="1800" dirty="0" smtClean="0"/>
              <a:t> </a:t>
            </a:r>
            <a:r>
              <a:rPr lang="en-US" sz="1800" dirty="0" err="1" smtClean="0"/>
              <a:t>koskevissa</a:t>
            </a:r>
            <a:r>
              <a:rPr lang="en-US" sz="1800" dirty="0" smtClean="0"/>
              <a:t> </a:t>
            </a:r>
            <a:r>
              <a:rPr lang="en-US" sz="1800" dirty="0" err="1" smtClean="0"/>
              <a:t>valintatilanteissa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Ammatinvalinnan</a:t>
            </a:r>
            <a:r>
              <a:rPr lang="en-US" sz="1800" dirty="0" smtClean="0"/>
              <a:t> </a:t>
            </a:r>
            <a:r>
              <a:rPr lang="en-US" sz="1800" dirty="0" err="1" smtClean="0"/>
              <a:t>kannalta</a:t>
            </a:r>
            <a:r>
              <a:rPr lang="en-US" sz="1800" dirty="0" smtClean="0"/>
              <a:t> </a:t>
            </a:r>
            <a:r>
              <a:rPr lang="en-US" sz="1800" dirty="0" err="1" smtClean="0"/>
              <a:t>keskeistä</a:t>
            </a:r>
            <a:r>
              <a:rPr lang="en-US" sz="1800" dirty="0" smtClean="0"/>
              <a:t> on </a:t>
            </a:r>
            <a:r>
              <a:rPr lang="en-US" sz="1800" dirty="0" err="1" smtClean="0"/>
              <a:t>tunnistaa</a:t>
            </a:r>
            <a:r>
              <a:rPr lang="en-US" sz="1800" dirty="0" smtClean="0"/>
              <a:t> </a:t>
            </a:r>
            <a:r>
              <a:rPr lang="en-US" sz="1800" dirty="0" err="1" smtClean="0"/>
              <a:t>omat</a:t>
            </a:r>
            <a:r>
              <a:rPr lang="en-US" sz="1800" dirty="0" smtClean="0"/>
              <a:t> </a:t>
            </a:r>
            <a:r>
              <a:rPr lang="en-US" sz="1800" b="1" dirty="0" err="1" smtClean="0"/>
              <a:t>vahvuudet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taidot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valmiudet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sekä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heikkoudet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osaamisen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vajeet</a:t>
            </a:r>
            <a:r>
              <a:rPr lang="en-US" sz="1800" b="1" dirty="0" smtClean="0"/>
              <a:t>; </a:t>
            </a:r>
            <a:r>
              <a:rPr lang="en-US" sz="1800" b="1" dirty="0" err="1" smtClean="0"/>
              <a:t>missä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hyvä</a:t>
            </a:r>
            <a:r>
              <a:rPr lang="en-US" sz="1800" b="1" dirty="0" smtClean="0"/>
              <a:t>? </a:t>
            </a:r>
            <a:r>
              <a:rPr lang="en-US" sz="1800" b="1" dirty="0" err="1"/>
              <a:t>m</a:t>
            </a:r>
            <a:r>
              <a:rPr lang="en-US" sz="1800" b="1" dirty="0" err="1" smtClean="0"/>
              <a:t>itä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osaa</a:t>
            </a:r>
            <a:r>
              <a:rPr lang="en-US" sz="1800" b="1" dirty="0" smtClean="0"/>
              <a:t> (</a:t>
            </a:r>
            <a:r>
              <a:rPr lang="en-US" sz="1800" dirty="0" err="1" smtClean="0">
                <a:solidFill>
                  <a:srgbClr val="0070C0"/>
                </a:solidFill>
              </a:rPr>
              <a:t>tiedot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ja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taidot</a:t>
            </a:r>
            <a:r>
              <a:rPr lang="en-US" sz="1800" b="1" dirty="0" smtClean="0"/>
              <a:t>)?</a:t>
            </a:r>
          </a:p>
          <a:p>
            <a:r>
              <a:rPr lang="en-US" sz="1800" dirty="0" err="1" smtClean="0"/>
              <a:t>Tärkeää</a:t>
            </a:r>
            <a:r>
              <a:rPr lang="en-US" sz="1800" dirty="0" smtClean="0"/>
              <a:t> </a:t>
            </a:r>
            <a:r>
              <a:rPr lang="en-US" sz="1800" dirty="0" err="1" smtClean="0"/>
              <a:t>myös</a:t>
            </a:r>
            <a:r>
              <a:rPr lang="en-US" sz="1800" dirty="0" smtClean="0"/>
              <a:t> </a:t>
            </a:r>
            <a:r>
              <a:rPr lang="en-US" sz="1800" dirty="0" err="1" smtClean="0"/>
              <a:t>tunnistaa</a:t>
            </a:r>
            <a:r>
              <a:rPr lang="en-US" sz="1800" dirty="0" smtClean="0"/>
              <a:t> </a:t>
            </a:r>
            <a:r>
              <a:rPr lang="en-US" sz="1800" b="1" dirty="0" err="1" smtClean="0"/>
              <a:t>roolit</a:t>
            </a:r>
            <a:r>
              <a:rPr lang="en-US" sz="1800" dirty="0" smtClean="0"/>
              <a:t>, </a:t>
            </a:r>
            <a:r>
              <a:rPr lang="en-US" sz="1800" dirty="0" err="1" smtClean="0"/>
              <a:t>joihin</a:t>
            </a:r>
            <a:r>
              <a:rPr lang="en-US" sz="1800" dirty="0" smtClean="0"/>
              <a:t> </a:t>
            </a:r>
            <a:r>
              <a:rPr lang="en-US" sz="1800" dirty="0" err="1" smtClean="0"/>
              <a:t>luontaisesti</a:t>
            </a:r>
            <a:r>
              <a:rPr lang="en-US" sz="1800" dirty="0" smtClean="0"/>
              <a:t> </a:t>
            </a:r>
            <a:r>
              <a:rPr lang="en-US" sz="1800" dirty="0" err="1" smtClean="0"/>
              <a:t>hakeutuu</a:t>
            </a:r>
            <a:r>
              <a:rPr lang="en-US" sz="1800" dirty="0" smtClean="0"/>
              <a:t> </a:t>
            </a:r>
            <a:r>
              <a:rPr lang="en-US" sz="1800" dirty="0" err="1" smtClean="0"/>
              <a:t>toisten</a:t>
            </a:r>
            <a:r>
              <a:rPr lang="en-US" sz="1800" dirty="0" smtClean="0"/>
              <a:t> </a:t>
            </a:r>
            <a:r>
              <a:rPr lang="en-US" sz="1800" dirty="0" err="1" smtClean="0"/>
              <a:t>ihmisten</a:t>
            </a:r>
            <a:r>
              <a:rPr lang="en-US" sz="1800" dirty="0" smtClean="0"/>
              <a:t> </a:t>
            </a:r>
            <a:r>
              <a:rPr lang="en-US" sz="1800" dirty="0" err="1" smtClean="0"/>
              <a:t>parissa</a:t>
            </a:r>
            <a:r>
              <a:rPr lang="en-US" sz="1800" dirty="0" smtClean="0"/>
              <a:t> (</a:t>
            </a:r>
            <a:r>
              <a:rPr lang="en-US" sz="1800" dirty="0" err="1" smtClean="0">
                <a:solidFill>
                  <a:srgbClr val="0070C0"/>
                </a:solidFill>
              </a:rPr>
              <a:t>sosiaalinen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ulottuvuus</a:t>
            </a:r>
            <a:r>
              <a:rPr lang="en-US" sz="1800" dirty="0" smtClean="0"/>
              <a:t>).</a:t>
            </a:r>
          </a:p>
          <a:p>
            <a:r>
              <a:rPr lang="en-US" sz="1800" dirty="0" err="1" smtClean="0"/>
              <a:t>Itsetuntemusta</a:t>
            </a:r>
            <a:r>
              <a:rPr lang="en-US" sz="1800" dirty="0" smtClean="0"/>
              <a:t> on </a:t>
            </a:r>
            <a:r>
              <a:rPr lang="en-US" sz="1800" dirty="0" err="1" smtClean="0"/>
              <a:t>myös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tunnetasolla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omien</a:t>
            </a:r>
            <a:r>
              <a:rPr lang="en-US" sz="1800" dirty="0" smtClean="0"/>
              <a:t> </a:t>
            </a:r>
            <a:r>
              <a:rPr lang="en-US" sz="1800" dirty="0" err="1" smtClean="0"/>
              <a:t>tunteiden</a:t>
            </a:r>
            <a:r>
              <a:rPr lang="en-US" sz="1800" dirty="0" smtClean="0"/>
              <a:t> </a:t>
            </a:r>
            <a:r>
              <a:rPr lang="en-US" sz="1800" dirty="0" err="1" smtClean="0"/>
              <a:t>tunnistaminen</a:t>
            </a:r>
            <a:r>
              <a:rPr lang="en-US" sz="1800" dirty="0" smtClean="0"/>
              <a:t>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hahmottaminen</a:t>
            </a:r>
            <a:r>
              <a:rPr lang="en-US" sz="1800" dirty="0" smtClean="0"/>
              <a:t>,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miksi</a:t>
            </a:r>
            <a:r>
              <a:rPr lang="en-US" sz="1800" dirty="0" smtClean="0"/>
              <a:t> </a:t>
            </a:r>
            <a:r>
              <a:rPr lang="en-US" sz="1800" dirty="0" err="1" smtClean="0"/>
              <a:t>tuntee</a:t>
            </a:r>
            <a:r>
              <a:rPr lang="en-US" sz="1800" dirty="0" smtClean="0"/>
              <a:t> </a:t>
            </a:r>
            <a:r>
              <a:rPr lang="en-US" sz="1800" dirty="0" err="1" smtClean="0"/>
              <a:t>niin</a:t>
            </a:r>
            <a:r>
              <a:rPr lang="en-US" sz="1800" dirty="0" smtClean="0"/>
              <a:t> </a:t>
            </a:r>
            <a:r>
              <a:rPr lang="en-US" sz="1800" dirty="0" err="1" smtClean="0"/>
              <a:t>kuin</a:t>
            </a:r>
            <a:r>
              <a:rPr lang="en-US" sz="1800" dirty="0" smtClean="0"/>
              <a:t> </a:t>
            </a:r>
            <a:r>
              <a:rPr lang="en-US" sz="1800" dirty="0" err="1" smtClean="0"/>
              <a:t>tuntee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(</a:t>
            </a:r>
            <a:r>
              <a:rPr lang="en-US" sz="1800" dirty="0" err="1" smtClean="0"/>
              <a:t>koulutuksellinen</a:t>
            </a:r>
            <a:r>
              <a:rPr lang="en-US" sz="1800" dirty="0" smtClean="0"/>
              <a:t>) </a:t>
            </a:r>
            <a:r>
              <a:rPr lang="en-US" sz="1800" dirty="0" err="1" smtClean="0"/>
              <a:t>minäpystyvyys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err="1"/>
              <a:t>K</a:t>
            </a:r>
            <a:r>
              <a:rPr lang="en-US" sz="1800" dirty="0" err="1" smtClean="0"/>
              <a:t>ehittyy</a:t>
            </a:r>
            <a:r>
              <a:rPr lang="en-US" sz="1800" dirty="0" smtClean="0"/>
              <a:t> </a:t>
            </a:r>
            <a:r>
              <a:rPr lang="en-US" sz="1800" dirty="0" err="1" smtClean="0"/>
              <a:t>vuorovaikutuksessa</a:t>
            </a:r>
            <a:r>
              <a:rPr lang="en-US" sz="1800" dirty="0" smtClean="0"/>
              <a:t> (</a:t>
            </a:r>
            <a:r>
              <a:rPr lang="en-US" sz="1800" dirty="0" err="1" smtClean="0"/>
              <a:t>kokemukset</a:t>
            </a:r>
            <a:r>
              <a:rPr lang="en-US" sz="1800" dirty="0" smtClean="0"/>
              <a:t> </a:t>
            </a:r>
            <a:r>
              <a:rPr lang="en-US" sz="1800" dirty="0" err="1" smtClean="0"/>
              <a:t>ja</a:t>
            </a:r>
            <a:r>
              <a:rPr lang="en-US" sz="1800" dirty="0" smtClean="0"/>
              <a:t> </a:t>
            </a:r>
            <a:r>
              <a:rPr lang="en-US" sz="1800" dirty="0" err="1" smtClean="0"/>
              <a:t>elämäntapahtumat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Mulari</a:t>
            </a:r>
            <a:r>
              <a:rPr lang="en-US" sz="1800" dirty="0" smtClean="0"/>
              <a:t>, M. 2013. </a:t>
            </a:r>
            <a:r>
              <a:rPr lang="en-US" sz="1800" dirty="0" err="1" smtClean="0"/>
              <a:t>Tietoisen</a:t>
            </a:r>
            <a:r>
              <a:rPr lang="en-US" sz="1800" dirty="0" smtClean="0"/>
              <a:t> </a:t>
            </a:r>
            <a:r>
              <a:rPr lang="en-US" sz="1800" dirty="0" err="1" smtClean="0"/>
              <a:t>ammatinvalinnan</a:t>
            </a:r>
            <a:r>
              <a:rPr lang="en-US" sz="1800" dirty="0" smtClean="0"/>
              <a:t> </a:t>
            </a:r>
            <a:r>
              <a:rPr lang="en-US" sz="1800" dirty="0" err="1" smtClean="0"/>
              <a:t>opas</a:t>
            </a:r>
            <a:r>
              <a:rPr lang="en-US" sz="1800" dirty="0" smtClean="0"/>
              <a:t>.  </a:t>
            </a:r>
            <a:r>
              <a:rPr lang="en-US" sz="1800" dirty="0" err="1" smtClean="0"/>
              <a:t>Jyväskylä</a:t>
            </a:r>
            <a:r>
              <a:rPr lang="en-US" sz="1800" dirty="0" smtClean="0"/>
              <a:t>: </a:t>
            </a:r>
            <a:r>
              <a:rPr lang="en-US" sz="1800" dirty="0" err="1" smtClean="0"/>
              <a:t>Atena</a:t>
            </a:r>
            <a:r>
              <a:rPr lang="en-US" sz="1800" dirty="0" smtClean="0"/>
              <a:t> </a:t>
            </a:r>
            <a:r>
              <a:rPr lang="en-US" sz="1800" dirty="0" err="1" smtClean="0"/>
              <a:t>Kustannus</a:t>
            </a:r>
            <a:r>
              <a:rPr lang="en-US" sz="1800" dirty="0" smtClean="0"/>
              <a:t> </a:t>
            </a:r>
            <a:r>
              <a:rPr lang="en-US" sz="1800" dirty="0" err="1" smtClean="0"/>
              <a:t>Oy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480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selitepilvi 7"/>
          <p:cNvSpPr/>
          <p:nvPr/>
        </p:nvSpPr>
        <p:spPr>
          <a:xfrm>
            <a:off x="5724525" y="4005263"/>
            <a:ext cx="3405188" cy="2808287"/>
          </a:xfrm>
          <a:prstGeom prst="cloudCallout">
            <a:avLst>
              <a:gd name="adj1" fmla="val -47618"/>
              <a:gd name="adj2" fmla="val -3933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Mulla ei ole päät opiskele-maan.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ole nähnyt itseäni opis-kelijan roolissa.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ole ollut koulumies, enemmänkin käytännön työjuhta.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voi vaatia itseltäni paljon.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Mä halusin niinkö itselle näyttää, että kyllä minusta johonkin on.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Jännitti </a:t>
            </a:r>
            <a:r>
              <a:rPr lang="fi-FI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kauheesti</a:t>
            </a: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onko minusta mihinkään.</a:t>
            </a:r>
          </a:p>
        </p:txBody>
      </p:sp>
      <p:sp>
        <p:nvSpPr>
          <p:cNvPr id="7" name="Kuvaselitepilvi 6"/>
          <p:cNvSpPr/>
          <p:nvPr/>
        </p:nvSpPr>
        <p:spPr>
          <a:xfrm>
            <a:off x="5724525" y="981075"/>
            <a:ext cx="3405188" cy="3024188"/>
          </a:xfrm>
          <a:prstGeom prst="cloudCallout">
            <a:avLst>
              <a:gd name="adj1" fmla="val -48892"/>
              <a:gd name="adj2" fmla="val 4395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Olen ihan pönttö.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Olen hirveän huono oppija.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ole nopea oppimaan ja omaksumaan asioita.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ole lahjakas, että asiat jäisivät helposti muistiin.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ole ollut mallioppilas ja sillä tavalla menestyksekäs.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69639845"/>
              </p:ext>
            </p:extLst>
          </p:nvPr>
        </p:nvGraphicFramePr>
        <p:xfrm>
          <a:off x="363584" y="1233500"/>
          <a:ext cx="2747963" cy="5543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7963"/>
              </a:tblGrid>
              <a:tr h="5543526">
                <a:tc>
                  <a:txBody>
                    <a:bodyPr/>
                    <a:lstStyle/>
                    <a:p>
                      <a:r>
                        <a:rPr lang="fi-FI" sz="1400" b="1" dirty="0" smtClean="0"/>
                        <a:t>Tekijät, joihin tiedostettu minäkäsitys pohjautui</a:t>
                      </a:r>
                    </a:p>
                    <a:p>
                      <a:r>
                        <a:rPr lang="fi-FI" sz="1400" dirty="0" smtClean="0"/>
                        <a:t>*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dirty="0" smtClean="0"/>
                        <a:t>Käsitys vaatimattomasta tiedollisesta kapasiteetista ja akateemisesta kompetenssista</a:t>
                      </a:r>
                    </a:p>
                    <a:p>
                      <a:r>
                        <a:rPr lang="fi-FI" sz="1400" dirty="0" smtClean="0"/>
                        <a:t>* Käsitys</a:t>
                      </a:r>
                      <a:r>
                        <a:rPr lang="fi-FI" sz="1400" baseline="0" dirty="0" smtClean="0"/>
                        <a:t> vaatimattomista kognitiivisista taidoista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Suoritusitsetunto ja sosiaalinen itsetunto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Stereotyyppiset käsitykset opintojen luonteesta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Ensimmäiset onnistuneet opiskelusuoritukset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Koulutuksen kiinnostavuus ja kesto suhteessa pystyvyyteen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Eri opetusmenetelmien hallinta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Kouluaikaiset kielteiset muistot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synnyinkodin odotusten ja käsitysten pohjalta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toisten pystyvyyden kautta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puolison koulutuksellisen statuksen mukaan</a:t>
                      </a:r>
                      <a:endParaRPr lang="fi-FI" sz="1600" dirty="0"/>
                    </a:p>
                  </a:txBody>
                  <a:tcPr marL="91484" marR="91484" marT="45723" marB="45723"/>
                </a:tc>
              </a:tr>
            </a:tbl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388" y="188641"/>
            <a:ext cx="8229600" cy="100811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400" dirty="0" smtClean="0"/>
              <a:t>Tekijät, jotka rakentavat aikuisopiskelijan näkemystä itsestä </a:t>
            </a:r>
            <a:r>
              <a:rPr lang="fi-FI" sz="2400" u="sng" dirty="0" smtClean="0">
                <a:solidFill>
                  <a:srgbClr val="0070C0"/>
                </a:solidFill>
              </a:rPr>
              <a:t>vaatimattomana oppijana ja opiskelijana 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000" dirty="0" smtClean="0"/>
              <a:t>(</a:t>
            </a:r>
            <a:r>
              <a:rPr lang="fi-FI" sz="2000" cap="none" dirty="0" smtClean="0"/>
              <a:t>mukaillen </a:t>
            </a:r>
            <a:r>
              <a:rPr lang="fi-FI" sz="2000" cap="none" dirty="0"/>
              <a:t>P</a:t>
            </a:r>
            <a:r>
              <a:rPr lang="fi-FI" sz="2000" cap="none" dirty="0" smtClean="0"/>
              <a:t>artanen </a:t>
            </a:r>
            <a:r>
              <a:rPr lang="fi-FI" sz="2000" dirty="0" smtClean="0"/>
              <a:t>2011, 124-137)</a:t>
            </a:r>
            <a:endParaRPr lang="fi-FI" sz="2000" dirty="0"/>
          </a:p>
        </p:txBody>
      </p:sp>
      <p:graphicFrame>
        <p:nvGraphicFramePr>
          <p:cNvPr id="6" name="Sisällön paikkamerkki 3"/>
          <p:cNvGraphicFramePr>
            <a:graphicFrameLocks/>
          </p:cNvGraphicFramePr>
          <p:nvPr/>
        </p:nvGraphicFramePr>
        <p:xfrm>
          <a:off x="3265488" y="2306638"/>
          <a:ext cx="2746375" cy="3079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375"/>
              </a:tblGrid>
              <a:tr h="3079750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Itseä</a:t>
                      </a:r>
                      <a:r>
                        <a:rPr lang="fi-FI" sz="1600" b="1" baseline="0" dirty="0" smtClean="0"/>
                        <a:t> vähättelevä puhe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Suoritusminäkäsitykseen liittyvät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Jaksamiseen ja kulutuksesta selviytymiseen liittyvät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Voimavarojen riittävyyteen liittyvät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Kaventuneeseen oppimiskykyyn liittyvät ilmaukset</a:t>
                      </a:r>
                      <a:endParaRPr lang="fi-FI" sz="1600" b="0" dirty="0"/>
                    </a:p>
                  </a:txBody>
                  <a:tcPr marL="91431" marR="91431" marT="45739" marB="45739"/>
                </a:tc>
              </a:tr>
            </a:tbl>
          </a:graphicData>
        </a:graphic>
      </p:graphicFrame>
      <p:sp>
        <p:nvSpPr>
          <p:cNvPr id="9" name="Nuoli vasemmalle ja oikealle 8"/>
          <p:cNvSpPr/>
          <p:nvPr/>
        </p:nvSpPr>
        <p:spPr>
          <a:xfrm>
            <a:off x="2901950" y="3644900"/>
            <a:ext cx="431800" cy="360363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1908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719138"/>
          </a:xfrm>
        </p:spPr>
        <p:txBody>
          <a:bodyPr/>
          <a:lstStyle/>
          <a:p>
            <a:r>
              <a:rPr lang="fi-FI" smtClean="0"/>
              <a:t/>
            </a:r>
            <a:br>
              <a:rPr lang="fi-FI" smtClean="0"/>
            </a:br>
            <a:endParaRPr lang="fi-FI" smtClean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125392" y="44624"/>
          <a:ext cx="8892480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7-kärkinen tähti 1"/>
          <p:cNvSpPr/>
          <p:nvPr/>
        </p:nvSpPr>
        <p:spPr bwMode="auto">
          <a:xfrm>
            <a:off x="2195513" y="2708275"/>
            <a:ext cx="4752975" cy="1584325"/>
          </a:xfrm>
          <a:prstGeom prst="star7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fi-FI" sz="2000" dirty="0" smtClean="0"/>
              <a:t>”Kaakon opinto- ja uraohjauspalvelu”</a:t>
            </a:r>
            <a:endParaRPr lang="fi-FI" sz="2000" dirty="0"/>
          </a:p>
        </p:txBody>
      </p:sp>
    </p:spTree>
    <p:extLst>
      <p:ext uri="{BB962C8B-B14F-4D97-AF65-F5344CB8AC3E}">
        <p14:creationId xmlns="" xmlns:p14="http://schemas.microsoft.com/office/powerpoint/2010/main" val="39251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selitepilvi 6"/>
          <p:cNvSpPr/>
          <p:nvPr/>
        </p:nvSpPr>
        <p:spPr>
          <a:xfrm>
            <a:off x="5580063" y="981075"/>
            <a:ext cx="3549650" cy="3024188"/>
          </a:xfrm>
          <a:prstGeom prst="cloudCallout">
            <a:avLst>
              <a:gd name="adj1" fmla="val -48892"/>
              <a:gd name="adj2" fmla="val 4395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Jos käytän yhtä paljon aikaa opiskeluun kuin esim. lasten harrastuksiin, niin minulle tule mitään ongelmia.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Olen laiska opiskelija, mutta vauhtiin päästyäni suoritan kaikki opiskeluun liittyvät asiat ajallaan.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Olen dieselaivo. Olen tehokas tiedonhankkija.</a:t>
            </a:r>
          </a:p>
        </p:txBody>
      </p:sp>
      <p:sp>
        <p:nvSpPr>
          <p:cNvPr id="8" name="Kuvaselitepilvi 7"/>
          <p:cNvSpPr/>
          <p:nvPr/>
        </p:nvSpPr>
        <p:spPr>
          <a:xfrm>
            <a:off x="5580063" y="4005263"/>
            <a:ext cx="3549650" cy="2808287"/>
          </a:xfrm>
          <a:prstGeom prst="cloudCallout">
            <a:avLst>
              <a:gd name="adj1" fmla="val -47618"/>
              <a:gd name="adj2" fmla="val -3933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pysty enää oppimaan paljon ulkoa.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Kun aikuisena aloittaa, niin sitä ei ole niin kuin pokkaa jättää kesken.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Että sitten mennään ham-paat purren.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Kyllä mä suoritan kaikki  mikä mulle annetaan suoritettavaksi ja varmaan vien sitkeydellä kaikki läpi.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Sen minkä aloita, niin sitten käyn ja sillä selvä.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250825" y="1662113"/>
          <a:ext cx="2747963" cy="4359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7963"/>
              </a:tblGrid>
              <a:tr h="4359275">
                <a:tc>
                  <a:txBody>
                    <a:bodyPr/>
                    <a:lstStyle/>
                    <a:p>
                      <a:r>
                        <a:rPr lang="fi-FI" sz="1400" b="1" dirty="0" smtClean="0"/>
                        <a:t>Tekijät, joihin tiedostettu minäkäsitys pohjautui</a:t>
                      </a:r>
                    </a:p>
                    <a:p>
                      <a:r>
                        <a:rPr lang="fi-FI" sz="1400" dirty="0" smtClean="0"/>
                        <a:t>*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dirty="0" smtClean="0"/>
                        <a:t>Kokemus tiedollisen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dirty="0" smtClean="0"/>
                        <a:t>kapasiteetin ja akateemisen kompetenssin riittävyydestä</a:t>
                      </a:r>
                    </a:p>
                    <a:p>
                      <a:r>
                        <a:rPr lang="fi-FI" sz="1400" dirty="0" smtClean="0"/>
                        <a:t>* Ulkopuolisuuden tunnekokemukset</a:t>
                      </a:r>
                      <a:endParaRPr lang="fi-FI" sz="1400" baseline="0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kronologisen iän ja sukupuolen mukaan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vertaaminen vastavalmistuneisiin ja koulutetumpiin henkilöihin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vertaaminen akateemiseen malliin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sen mukaan soveltuuko opiskelijan rooliin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sen mukaan soveltuuko oppimisympäristöön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sen mukaan, millainen on tiedonhankkijana</a:t>
                      </a:r>
                      <a:endParaRPr lang="fi-FI" sz="1600" dirty="0"/>
                    </a:p>
                  </a:txBody>
                  <a:tcPr marL="91484" marR="91484" marT="45727" marB="45727"/>
                </a:tc>
              </a:tr>
            </a:tbl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8229600" cy="7747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400" dirty="0" smtClean="0"/>
              <a:t>Tekijät, jotka rakentavat aikuisopiskelijan näkemystä itsestä </a:t>
            </a:r>
            <a:r>
              <a:rPr lang="fi-FI" sz="2400" u="sng" dirty="0" smtClean="0">
                <a:solidFill>
                  <a:srgbClr val="0070C0"/>
                </a:solidFill>
              </a:rPr>
              <a:t>melko vahvana oppijana ja opiskelijana 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000" dirty="0" smtClean="0"/>
              <a:t>(</a:t>
            </a:r>
            <a:r>
              <a:rPr lang="fi-FI" sz="2000" cap="none" dirty="0" smtClean="0"/>
              <a:t>mukaillen </a:t>
            </a:r>
            <a:r>
              <a:rPr lang="fi-FI" sz="2000" cap="none" dirty="0"/>
              <a:t>P</a:t>
            </a:r>
            <a:r>
              <a:rPr lang="fi-FI" sz="2000" cap="none" dirty="0" smtClean="0"/>
              <a:t>artanen </a:t>
            </a:r>
            <a:r>
              <a:rPr lang="fi-FI" sz="2000" dirty="0" smtClean="0"/>
              <a:t>2011, 137-150)</a:t>
            </a:r>
            <a:endParaRPr lang="fi-FI" sz="2000" dirty="0"/>
          </a:p>
        </p:txBody>
      </p:sp>
      <p:graphicFrame>
        <p:nvGraphicFramePr>
          <p:cNvPr id="6" name="Sisällön paikkamerkki 3"/>
          <p:cNvGraphicFramePr>
            <a:graphicFrameLocks/>
          </p:cNvGraphicFramePr>
          <p:nvPr/>
        </p:nvGraphicFramePr>
        <p:xfrm>
          <a:off x="3265488" y="2019300"/>
          <a:ext cx="2746375" cy="3886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375"/>
              </a:tblGrid>
              <a:tr h="3641725">
                <a:tc>
                  <a:txBody>
                    <a:bodyPr/>
                    <a:lstStyle/>
                    <a:p>
                      <a:r>
                        <a:rPr lang="fi-FI" sz="1600" b="1" baseline="0" dirty="0" smtClean="0"/>
                        <a:t>Omaa sinnikkyyttä korostava puhe</a:t>
                      </a:r>
                    </a:p>
                    <a:p>
                      <a:endParaRPr lang="fi-FI" sz="500" b="1" baseline="0" dirty="0" smtClean="0"/>
                    </a:p>
                    <a:p>
                      <a:r>
                        <a:rPr lang="fi-FI" sz="1600" b="0" baseline="0" dirty="0" smtClean="0"/>
                        <a:t>Päämäärien sitoutumiseen liittyvä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Periksiantamattomuutta kuvaavat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Ahkeruutta ja sinnikkyyttä kuvaavat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Oman ikäsukupolven kouluttautumiseen liittyvät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Ulkoapäin tulevan arvostuksen odotukseen liittyvät ilmaukset</a:t>
                      </a:r>
                      <a:endParaRPr lang="fi-FI" sz="1600" b="0" dirty="0"/>
                    </a:p>
                  </a:txBody>
                  <a:tcPr marL="91431" marR="91431" marT="45689" marB="45689"/>
                </a:tc>
              </a:tr>
            </a:tbl>
          </a:graphicData>
        </a:graphic>
      </p:graphicFrame>
      <p:sp>
        <p:nvSpPr>
          <p:cNvPr id="9" name="Nuoli vasemmalle ja oikealle 8"/>
          <p:cNvSpPr/>
          <p:nvPr/>
        </p:nvSpPr>
        <p:spPr>
          <a:xfrm>
            <a:off x="2901950" y="3644900"/>
            <a:ext cx="431800" cy="360363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1381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selitepilvi 6"/>
          <p:cNvSpPr/>
          <p:nvPr/>
        </p:nvSpPr>
        <p:spPr>
          <a:xfrm>
            <a:off x="5651500" y="981075"/>
            <a:ext cx="3478213" cy="3024188"/>
          </a:xfrm>
          <a:prstGeom prst="cloudCallout">
            <a:avLst>
              <a:gd name="adj1" fmla="val -48892"/>
              <a:gd name="adj2" fmla="val 4395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Minä jotenkin selviä kaikista asioista.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Olen luottavainen, että selviän monesta.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vaan pitää päättää, että kyllä minä tästä selviän. Sellainen asenne, että ihmisethän näitä tekee ja oppii ja pyörittelee, niin miksi en voisi oppia ja miksi minulle se olisi mahdollista.</a:t>
            </a:r>
          </a:p>
        </p:txBody>
      </p:sp>
      <p:sp>
        <p:nvSpPr>
          <p:cNvPr id="8" name="Kuvaselitepilvi 7"/>
          <p:cNvSpPr/>
          <p:nvPr/>
        </p:nvSpPr>
        <p:spPr>
          <a:xfrm>
            <a:off x="5651500" y="4005263"/>
            <a:ext cx="3478213" cy="2808287"/>
          </a:xfrm>
          <a:prstGeom prst="cloudCallout">
            <a:avLst>
              <a:gd name="adj1" fmla="val -47618"/>
              <a:gd name="adj2" fmla="val -3933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Omat taidot riittävät hyvin opiskeluun. Kun pääsin opiskelurytmiin, niin huomasin, etten olekaan tämän porukan nollamies.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Eteen ei voisi tulla mitään sellaista, mistä en voisi selviytyä.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Itseluottamustani lisäsi se, että huomasin pystyväni  saattamaan opintoni päätökseen ensimmäisten joukossa. Kun toinen tie ei ole onnistunut, niin olen keksinyt muuta.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250825" y="1989138"/>
          <a:ext cx="2747963" cy="4145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7963"/>
              </a:tblGrid>
              <a:tr h="3717925">
                <a:tc>
                  <a:txBody>
                    <a:bodyPr/>
                    <a:lstStyle/>
                    <a:p>
                      <a:r>
                        <a:rPr lang="fi-FI" sz="1400" b="1" dirty="0" smtClean="0"/>
                        <a:t>Tekijät, joihin tiedostettu minäkäsitys pohjautui</a:t>
                      </a:r>
                    </a:p>
                    <a:p>
                      <a:r>
                        <a:rPr lang="fi-FI" sz="1400" dirty="0" smtClean="0"/>
                        <a:t>*</a:t>
                      </a:r>
                      <a:r>
                        <a:rPr lang="fi-FI" sz="1400" baseline="0" dirty="0" smtClean="0"/>
                        <a:t> </a:t>
                      </a:r>
                      <a:r>
                        <a:rPr lang="fi-FI" sz="1400" dirty="0" smtClean="0"/>
                        <a:t>Vahva usko tiedollisen</a:t>
                      </a:r>
                      <a:r>
                        <a:rPr lang="fi-FI" sz="1400" baseline="0" dirty="0" smtClean="0"/>
                        <a:t> kapasiteetin ja akateemisen kompetenssin riittävyyteen</a:t>
                      </a:r>
                      <a:endParaRPr lang="fi-FI" sz="1400" dirty="0" smtClean="0"/>
                    </a:p>
                    <a:p>
                      <a:r>
                        <a:rPr lang="fi-FI" sz="1400" dirty="0" smtClean="0"/>
                        <a:t>* Itsen</a:t>
                      </a:r>
                      <a:r>
                        <a:rPr lang="fi-FI" sz="1400" baseline="0" dirty="0" smtClean="0"/>
                        <a:t> määrittely menestymisen ja onnistuneiden opiskelukokemusten kautta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saavutettujen tavoitteiden kautta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opiskeluyhteisön tasavertaisen jäsenyyden kautta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niiden tekijöiden kautta, jotka voimaannuttivat oppijana ja opiskelijana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fi-FI" sz="1400" baseline="0" dirty="0" smtClean="0"/>
                        <a:t>* Itsen määrittely rohkeana valintojen tekijänä</a:t>
                      </a:r>
                      <a:endParaRPr lang="fi-FI" sz="1600" dirty="0"/>
                    </a:p>
                  </a:txBody>
                  <a:tcPr marL="91484" marR="91484" marT="45690" marB="45690"/>
                </a:tc>
              </a:tr>
            </a:tbl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196753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400" dirty="0" smtClean="0"/>
              <a:t>Tekijät, jotka rakentavat aikuisopiskelijan näkemystä itsestä </a:t>
            </a:r>
            <a:r>
              <a:rPr lang="fi-FI" sz="2400" u="sng" dirty="0" smtClean="0">
                <a:solidFill>
                  <a:srgbClr val="0070C0"/>
                </a:solidFill>
              </a:rPr>
              <a:t>vahvana oppijana ja opiskelijana 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000" dirty="0" smtClean="0"/>
              <a:t>(</a:t>
            </a:r>
            <a:r>
              <a:rPr lang="fi-FI" sz="2000" cap="none" dirty="0" smtClean="0"/>
              <a:t>mukaillen </a:t>
            </a:r>
            <a:r>
              <a:rPr lang="fi-FI" sz="2000" cap="none" dirty="0"/>
              <a:t>P</a:t>
            </a:r>
            <a:r>
              <a:rPr lang="fi-FI" sz="2000" cap="none" dirty="0" smtClean="0"/>
              <a:t>artanen </a:t>
            </a:r>
            <a:r>
              <a:rPr lang="fi-FI" sz="2000" dirty="0" smtClean="0"/>
              <a:t>2011, 150-162)</a:t>
            </a:r>
            <a:endParaRPr lang="fi-FI" sz="2000" dirty="0"/>
          </a:p>
        </p:txBody>
      </p:sp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49265840"/>
              </p:ext>
            </p:extLst>
          </p:nvPr>
        </p:nvGraphicFramePr>
        <p:xfrm>
          <a:off x="3265488" y="1268760"/>
          <a:ext cx="2746375" cy="5790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375"/>
              </a:tblGrid>
              <a:tr h="5790218">
                <a:tc>
                  <a:txBody>
                    <a:bodyPr/>
                    <a:lstStyle/>
                    <a:p>
                      <a:r>
                        <a:rPr lang="fi-FI" sz="1600" b="1" dirty="0" smtClean="0"/>
                        <a:t>Vahva selviytymis-</a:t>
                      </a:r>
                      <a:r>
                        <a:rPr lang="fi-FI" sz="1600" b="1" baseline="0" dirty="0" smtClean="0"/>
                        <a:t> ja itseä arvostava puhe</a:t>
                      </a:r>
                    </a:p>
                    <a:p>
                      <a:endParaRPr lang="fi-FI" sz="500" b="1" baseline="0" dirty="0" smtClean="0"/>
                    </a:p>
                    <a:p>
                      <a:r>
                        <a:rPr lang="fi-FI" sz="1600" b="0" baseline="0" dirty="0" smtClean="0"/>
                        <a:t>Vahvaa käsitystä itsestä kuvaavat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Periksiantamattomuutta kuvaavat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Vahvaa uskoa omiin  mahdollisuuksiin kuvaavat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Kokonaisvaltaista koulutukseen panostamista kuvaavat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Päämääriinsä vahvaa sitoutumista kuvaavat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Koulutuksen arvostamiseen liittyvät ilmaukset</a:t>
                      </a:r>
                    </a:p>
                    <a:p>
                      <a:endParaRPr lang="fi-FI" sz="500" b="0" baseline="0" dirty="0" smtClean="0"/>
                    </a:p>
                    <a:p>
                      <a:r>
                        <a:rPr lang="fi-FI" sz="1600" b="0" baseline="0" dirty="0" smtClean="0"/>
                        <a:t>Vahvat itsensä kehittämiseen liittyvät ilmaukset</a:t>
                      </a:r>
                      <a:endParaRPr lang="fi-FI" sz="1600" b="0" dirty="0"/>
                    </a:p>
                  </a:txBody>
                  <a:tcPr marL="91431" marR="91431"/>
                </a:tc>
              </a:tr>
            </a:tbl>
          </a:graphicData>
        </a:graphic>
      </p:graphicFrame>
      <p:sp>
        <p:nvSpPr>
          <p:cNvPr id="9" name="Nuoli vasemmalle ja oikealle 8"/>
          <p:cNvSpPr/>
          <p:nvPr/>
        </p:nvSpPr>
        <p:spPr>
          <a:xfrm>
            <a:off x="2901950" y="3644900"/>
            <a:ext cx="431800" cy="360363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0" name="Nuoli vasemmalle ja oikealle 9"/>
          <p:cNvSpPr/>
          <p:nvPr/>
        </p:nvSpPr>
        <p:spPr>
          <a:xfrm>
            <a:off x="2916238" y="3644900"/>
            <a:ext cx="431800" cy="360363"/>
          </a:xfrm>
          <a:prstGeom prst="left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6543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yöristetty suorakulmio 16"/>
          <p:cNvSpPr/>
          <p:nvPr/>
        </p:nvSpPr>
        <p:spPr>
          <a:xfrm>
            <a:off x="6011863" y="1557338"/>
            <a:ext cx="2808287" cy="5184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Opiskeluyhteisö</a:t>
            </a:r>
            <a:endParaRPr lang="fi-FI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Oman aseman reflektointi kronologisen iän perusteella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Kollektiivinen rohkaisu ja tuki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Hyväksytyksi tuleminen ja menestyminen heterogee-nisessa opiskeluyhteisössä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Eri-ikäiset opiskelijat voimavarana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Ulkopuolisuuden kokemukset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Aikuisopiskelijat roolimallina nuoremmille opiskelijoille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3203575" y="1557338"/>
            <a:ext cx="2808288" cy="51847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Työyhteisö</a:t>
            </a:r>
            <a:endParaRPr lang="fi-FI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Samaistuminen työyhteisön koulutuskulttuuriin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Kollegoiden tuki koulutuspäätökselle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Kouluttautumisen arvostus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Opiskelevan kollegan vertaistuki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Kollegoiden ihmettely tai vähättely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Kollegat koulutusmalleina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395288" y="1412776"/>
            <a:ext cx="2808287" cy="53293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Läheiset</a:t>
            </a:r>
            <a:endParaRPr lang="fi-FI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Tuki koulutuspolun aloittamiselle ja/ tai jatkamiselle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Kouluttautumisen arvostus ja tunnustus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Naisopiskelijoilla samaistumis- kohteena ystävät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Miesopiskelijoilla samaistumiskohteena puolisot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Naisopiskelijoilla puoliso instrumentaalisena tuen lähteenä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Miesopiskelijoilla puoliso emotionaalisen tuen lähteenä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Vanhempien alhaisempi tai puolison korkeampi koulutustaso kannustimena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Läheiset koulutusmalleina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i-FI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413" cy="108012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cap="none" dirty="0" smtClean="0"/>
              <a:t>Vaikuttavat aikuisopiskelijan käsityksiin itsestä oppijana ja opiskelijana ja vahvistavat aikuisopiskelijan käsityksiä pystyvyydestä ja mahdollisuuksista </a:t>
            </a:r>
            <a:r>
              <a:rPr lang="fi-FI" sz="1800" dirty="0" smtClean="0"/>
              <a:t>(</a:t>
            </a:r>
            <a:r>
              <a:rPr lang="fi-FI" sz="1800" cap="none" dirty="0" smtClean="0"/>
              <a:t>Partanen 2011, 180-183)</a:t>
            </a:r>
            <a:endParaRPr lang="fi-FI" sz="1800" cap="none" dirty="0"/>
          </a:p>
        </p:txBody>
      </p:sp>
      <p:sp>
        <p:nvSpPr>
          <p:cNvPr id="5" name="Ellipsi 4"/>
          <p:cNvSpPr/>
          <p:nvPr/>
        </p:nvSpPr>
        <p:spPr>
          <a:xfrm>
            <a:off x="395288" y="3573463"/>
            <a:ext cx="8424862" cy="89058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200" b="1" dirty="0"/>
              <a:t>Merkittävät toiset</a:t>
            </a:r>
          </a:p>
        </p:txBody>
      </p:sp>
    </p:spTree>
    <p:extLst>
      <p:ext uri="{BB962C8B-B14F-4D97-AF65-F5344CB8AC3E}">
        <p14:creationId xmlns="" xmlns:p14="http://schemas.microsoft.com/office/powerpoint/2010/main" val="13735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5929313" y="4786313"/>
            <a:ext cx="1060450" cy="1946275"/>
            <a:chOff x="3742" y="2791"/>
            <a:chExt cx="544" cy="1321"/>
          </a:xfrm>
        </p:grpSpPr>
        <p:sp>
          <p:nvSpPr>
            <p:cNvPr id="33827" name="AutoShape 78"/>
            <p:cNvSpPr>
              <a:spLocks noChangeArrowheads="1"/>
            </p:cNvSpPr>
            <p:nvPr/>
          </p:nvSpPr>
          <p:spPr bwMode="auto">
            <a:xfrm>
              <a:off x="3742" y="3066"/>
              <a:ext cx="544" cy="104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AB9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i-FI"/>
            </a:p>
          </p:txBody>
        </p:sp>
        <p:sp>
          <p:nvSpPr>
            <p:cNvPr id="33828" name="Text Box 79"/>
            <p:cNvSpPr txBox="1">
              <a:spLocks noChangeArrowheads="1"/>
            </p:cNvSpPr>
            <p:nvPr/>
          </p:nvSpPr>
          <p:spPr bwMode="auto">
            <a:xfrm rot="-5400000">
              <a:off x="3462" y="3145"/>
              <a:ext cx="1133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eaLnBrk="1" hangingPunct="1"/>
              <a:r>
                <a:rPr lang="fi-FI" sz="1600"/>
                <a:t>Henkilö-kohtainen</a:t>
              </a:r>
            </a:p>
            <a:p>
              <a:pPr eaLnBrk="1" hangingPunct="1"/>
              <a:r>
                <a:rPr lang="fi-FI" sz="1600"/>
                <a:t>ohjaus</a:t>
              </a:r>
            </a:p>
          </p:txBody>
        </p:sp>
      </p:grp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7072313" y="3000375"/>
            <a:ext cx="1714500" cy="1143000"/>
          </a:xfrm>
          <a:prstGeom prst="flowChartAlternateProcess">
            <a:avLst/>
          </a:prstGeom>
          <a:solidFill>
            <a:srgbClr val="CCECFF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600"/>
              <a:t>TOTEUTTAMINEN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5500688" y="2214563"/>
            <a:ext cx="1785937" cy="935037"/>
          </a:xfrm>
          <a:prstGeom prst="flowChartAlternateProcess">
            <a:avLst/>
          </a:prstGeom>
          <a:solidFill>
            <a:srgbClr val="CCECFF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600"/>
              <a:t>VALITSEMINEN</a:t>
            </a: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3571875" y="1857375"/>
            <a:ext cx="2016125" cy="1006475"/>
          </a:xfrm>
          <a:prstGeom prst="flowChartAlternateProcess">
            <a:avLst/>
          </a:prstGeom>
          <a:solidFill>
            <a:srgbClr val="CCECFF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600"/>
              <a:t>LAAJENTAMINEN/</a:t>
            </a:r>
          </a:p>
          <a:p>
            <a:pPr algn="ctr"/>
            <a:r>
              <a:rPr lang="fi-FI" sz="1600"/>
              <a:t>KITEYTTÄMINEN</a:t>
            </a: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1714500" y="2214563"/>
            <a:ext cx="1857375" cy="935037"/>
          </a:xfrm>
          <a:prstGeom prst="flowChartAlternateProcess">
            <a:avLst/>
          </a:prstGeom>
          <a:solidFill>
            <a:srgbClr val="CCECFF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600"/>
              <a:t>TIETOJEN </a:t>
            </a:r>
          </a:p>
          <a:p>
            <a:pPr algn="ctr"/>
            <a:r>
              <a:rPr lang="fi-FI" sz="1600"/>
              <a:t>JÄSENTÄMINEN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285750" y="3071813"/>
            <a:ext cx="1785938" cy="1143000"/>
          </a:xfrm>
          <a:prstGeom prst="flowChartAlternateProcess">
            <a:avLst/>
          </a:prstGeom>
          <a:solidFill>
            <a:srgbClr val="CCECFF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600"/>
              <a:t>OIVALTAMINEN</a:t>
            </a:r>
          </a:p>
        </p:txBody>
      </p:sp>
      <p:sp>
        <p:nvSpPr>
          <p:cNvPr id="33800" name="Text Box 25"/>
          <p:cNvSpPr txBox="1">
            <a:spLocks noChangeArrowheads="1"/>
          </p:cNvSpPr>
          <p:nvPr/>
        </p:nvSpPr>
        <p:spPr bwMode="auto">
          <a:xfrm>
            <a:off x="142875" y="5286375"/>
            <a:ext cx="185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b="1"/>
              <a:t>Olen valitsemassa ammattiuraani</a:t>
            </a:r>
          </a:p>
        </p:txBody>
      </p:sp>
      <p:sp>
        <p:nvSpPr>
          <p:cNvPr id="33801" name="Text Box 26"/>
          <p:cNvSpPr txBox="1">
            <a:spLocks noChangeArrowheads="1"/>
          </p:cNvSpPr>
          <p:nvPr/>
        </p:nvSpPr>
        <p:spPr bwMode="auto">
          <a:xfrm>
            <a:off x="7286625" y="5429250"/>
            <a:ext cx="185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b="1"/>
              <a:t>Saavutan tavoitteeni</a:t>
            </a:r>
          </a:p>
        </p:txBody>
      </p:sp>
      <p:sp>
        <p:nvSpPr>
          <p:cNvPr id="2078" name="Cloud"/>
          <p:cNvSpPr>
            <a:spLocks noChangeAspect="1" noEditPoints="1" noChangeArrowheads="1"/>
          </p:cNvSpPr>
          <p:nvPr/>
        </p:nvSpPr>
        <p:spPr bwMode="auto">
          <a:xfrm>
            <a:off x="571500" y="428625"/>
            <a:ext cx="2674938" cy="1454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fi-FI"/>
              <a:t>Päätöksenteon vaikeus</a:t>
            </a:r>
          </a:p>
        </p:txBody>
      </p:sp>
      <p:sp>
        <p:nvSpPr>
          <p:cNvPr id="2079" name="Cloud"/>
          <p:cNvSpPr>
            <a:spLocks noChangeAspect="1" noEditPoints="1" noChangeArrowheads="1"/>
          </p:cNvSpPr>
          <p:nvPr/>
        </p:nvSpPr>
        <p:spPr bwMode="auto">
          <a:xfrm>
            <a:off x="6286500" y="500063"/>
            <a:ext cx="2252663" cy="14049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fi-FI" sz="1600"/>
              <a:t>Sitoutumisen vaikeus</a:t>
            </a:r>
          </a:p>
        </p:txBody>
      </p:sp>
      <p:sp>
        <p:nvSpPr>
          <p:cNvPr id="2080" name="Cloud"/>
          <p:cNvSpPr>
            <a:spLocks noChangeAspect="1" noEditPoints="1" noChangeArrowheads="1"/>
          </p:cNvSpPr>
          <p:nvPr/>
        </p:nvSpPr>
        <p:spPr bwMode="auto">
          <a:xfrm>
            <a:off x="3429000" y="214313"/>
            <a:ext cx="2500313" cy="14049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fi-FI"/>
              <a:t>Ulkoinen vaikeus</a:t>
            </a:r>
          </a:p>
        </p:txBody>
      </p:sp>
      <p:sp>
        <p:nvSpPr>
          <p:cNvPr id="33805" name="Text Box 42"/>
          <p:cNvSpPr txBox="1">
            <a:spLocks noChangeArrowheads="1"/>
          </p:cNvSpPr>
          <p:nvPr/>
        </p:nvSpPr>
        <p:spPr bwMode="auto">
          <a:xfrm rot="-5400000">
            <a:off x="4811713" y="5638800"/>
            <a:ext cx="45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i-FI"/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214563" y="5143500"/>
            <a:ext cx="1230312" cy="1577975"/>
            <a:chOff x="1701" y="3244"/>
            <a:chExt cx="492" cy="952"/>
          </a:xfrm>
        </p:grpSpPr>
        <p:sp>
          <p:nvSpPr>
            <p:cNvPr id="33825" name="AutoShape 54"/>
            <p:cNvSpPr>
              <a:spLocks noChangeArrowheads="1"/>
            </p:cNvSpPr>
            <p:nvPr/>
          </p:nvSpPr>
          <p:spPr bwMode="auto">
            <a:xfrm>
              <a:off x="1701" y="3287"/>
              <a:ext cx="453" cy="90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AB9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i-FI"/>
            </a:p>
          </p:txBody>
        </p:sp>
        <p:sp>
          <p:nvSpPr>
            <p:cNvPr id="33826" name="Text Box 55"/>
            <p:cNvSpPr txBox="1">
              <a:spLocks noChangeArrowheads="1"/>
            </p:cNvSpPr>
            <p:nvPr/>
          </p:nvSpPr>
          <p:spPr bwMode="auto">
            <a:xfrm rot="-5400000">
              <a:off x="1584" y="3418"/>
              <a:ext cx="783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eaLnBrk="1" hangingPunct="1"/>
              <a:r>
                <a:rPr lang="fi-FI" sz="1600"/>
                <a:t>Tieto- ja informaatio-palvelut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429000" y="5072063"/>
            <a:ext cx="1071563" cy="1647825"/>
            <a:chOff x="687" y="2244"/>
            <a:chExt cx="453" cy="1036"/>
          </a:xfrm>
        </p:grpSpPr>
        <p:sp>
          <p:nvSpPr>
            <p:cNvPr id="33823" name="AutoShape 60"/>
            <p:cNvSpPr>
              <a:spLocks noChangeArrowheads="1"/>
            </p:cNvSpPr>
            <p:nvPr/>
          </p:nvSpPr>
          <p:spPr bwMode="auto">
            <a:xfrm>
              <a:off x="687" y="2328"/>
              <a:ext cx="453" cy="95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AB9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i-FI"/>
            </a:p>
          </p:txBody>
        </p:sp>
        <p:sp>
          <p:nvSpPr>
            <p:cNvPr id="33824" name="Text Box 61"/>
            <p:cNvSpPr txBox="1">
              <a:spLocks noChangeArrowheads="1"/>
            </p:cNvSpPr>
            <p:nvPr/>
          </p:nvSpPr>
          <p:spPr bwMode="auto">
            <a:xfrm rot="-5400000">
              <a:off x="469" y="2582"/>
              <a:ext cx="92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eaLnBrk="1" hangingPunct="1"/>
              <a:r>
                <a:rPr lang="fi-FI" sz="1600"/>
                <a:t>Kevyesti tuettu ohjaus</a:t>
              </a:r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714875" y="5037138"/>
            <a:ext cx="1009650" cy="1676400"/>
            <a:chOff x="1647" y="1141"/>
            <a:chExt cx="545" cy="1097"/>
          </a:xfrm>
        </p:grpSpPr>
        <p:sp>
          <p:nvSpPr>
            <p:cNvPr id="33821" name="AutoShape 73"/>
            <p:cNvSpPr>
              <a:spLocks noChangeArrowheads="1"/>
            </p:cNvSpPr>
            <p:nvPr/>
          </p:nvSpPr>
          <p:spPr bwMode="auto">
            <a:xfrm>
              <a:off x="1647" y="1246"/>
              <a:ext cx="545" cy="99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AB9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i-FI"/>
            </a:p>
          </p:txBody>
        </p:sp>
        <p:sp>
          <p:nvSpPr>
            <p:cNvPr id="33822" name="Text Box 74"/>
            <p:cNvSpPr txBox="1">
              <a:spLocks noChangeArrowheads="1"/>
            </p:cNvSpPr>
            <p:nvPr/>
          </p:nvSpPr>
          <p:spPr bwMode="auto">
            <a:xfrm rot="-5400000">
              <a:off x="1485" y="1399"/>
              <a:ext cx="96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pitchFamily="-128" charset="-128"/>
                </a:defRPr>
              </a:lvl9pPr>
            </a:lstStyle>
            <a:p>
              <a:pPr eaLnBrk="1" hangingPunct="1"/>
              <a:r>
                <a:rPr lang="fi-FI" sz="1600"/>
                <a:t>Ryhmä-</a:t>
              </a:r>
            </a:p>
            <a:p>
              <a:pPr eaLnBrk="1" hangingPunct="1"/>
              <a:r>
                <a:rPr lang="fi-FI" sz="1600"/>
                <a:t>ohjaus </a:t>
              </a:r>
            </a:p>
            <a:p>
              <a:pPr eaLnBrk="1" hangingPunct="1"/>
              <a:endParaRPr lang="fi-FI" sz="1600"/>
            </a:p>
          </p:txBody>
        </p:sp>
      </p:grpSp>
      <p:sp>
        <p:nvSpPr>
          <p:cNvPr id="33809" name="Freeform 49"/>
          <p:cNvSpPr>
            <a:spLocks/>
          </p:cNvSpPr>
          <p:nvPr/>
        </p:nvSpPr>
        <p:spPr bwMode="auto">
          <a:xfrm rot="10800000">
            <a:off x="2195513" y="6453188"/>
            <a:ext cx="4824412" cy="300037"/>
          </a:xfrm>
          <a:custGeom>
            <a:avLst/>
            <a:gdLst>
              <a:gd name="T0" fmla="*/ 0 w 2016"/>
              <a:gd name="T1" fmla="*/ 2147483647 h 208"/>
              <a:gd name="T2" fmla="*/ 2147483647 w 2016"/>
              <a:gd name="T3" fmla="*/ 2147483647 h 208"/>
              <a:gd name="T4" fmla="*/ 2147483647 w 2016"/>
              <a:gd name="T5" fmla="*/ 2147483647 h 208"/>
              <a:gd name="T6" fmla="*/ 2147483647 w 2016"/>
              <a:gd name="T7" fmla="*/ 2147483647 h 208"/>
              <a:gd name="T8" fmla="*/ 2147483647 w 2016"/>
              <a:gd name="T9" fmla="*/ 2147483647 h 208"/>
              <a:gd name="T10" fmla="*/ 2147483647 w 2016"/>
              <a:gd name="T11" fmla="*/ 2147483647 h 208"/>
              <a:gd name="T12" fmla="*/ 2147483647 w 2016"/>
              <a:gd name="T13" fmla="*/ 2147483647 h 208"/>
              <a:gd name="T14" fmla="*/ 2147483647 w 2016"/>
              <a:gd name="T15" fmla="*/ 2147483647 h 208"/>
              <a:gd name="T16" fmla="*/ 2147483647 w 2016"/>
              <a:gd name="T17" fmla="*/ 2147483647 h 208"/>
              <a:gd name="T18" fmla="*/ 2147483647 w 2016"/>
              <a:gd name="T19" fmla="*/ 2147483647 h 208"/>
              <a:gd name="T20" fmla="*/ 2147483647 w 2016"/>
              <a:gd name="T21" fmla="*/ 2147483647 h 2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16"/>
              <a:gd name="T34" fmla="*/ 0 h 208"/>
              <a:gd name="T35" fmla="*/ 2016 w 2016"/>
              <a:gd name="T36" fmla="*/ 208 h 2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16" h="208">
                <a:moveTo>
                  <a:pt x="0" y="56"/>
                </a:moveTo>
                <a:cubicBezTo>
                  <a:pt x="84" y="108"/>
                  <a:pt x="168" y="160"/>
                  <a:pt x="240" y="152"/>
                </a:cubicBezTo>
                <a:cubicBezTo>
                  <a:pt x="312" y="144"/>
                  <a:pt x="368" y="8"/>
                  <a:pt x="432" y="8"/>
                </a:cubicBezTo>
                <a:cubicBezTo>
                  <a:pt x="496" y="8"/>
                  <a:pt x="560" y="144"/>
                  <a:pt x="624" y="152"/>
                </a:cubicBezTo>
                <a:cubicBezTo>
                  <a:pt x="688" y="160"/>
                  <a:pt x="744" y="56"/>
                  <a:pt x="816" y="56"/>
                </a:cubicBezTo>
                <a:cubicBezTo>
                  <a:pt x="888" y="56"/>
                  <a:pt x="984" y="152"/>
                  <a:pt x="1056" y="152"/>
                </a:cubicBezTo>
                <a:cubicBezTo>
                  <a:pt x="1128" y="152"/>
                  <a:pt x="1176" y="48"/>
                  <a:pt x="1248" y="56"/>
                </a:cubicBezTo>
                <a:cubicBezTo>
                  <a:pt x="1320" y="64"/>
                  <a:pt x="1416" y="208"/>
                  <a:pt x="1488" y="200"/>
                </a:cubicBezTo>
                <a:cubicBezTo>
                  <a:pt x="1560" y="192"/>
                  <a:pt x="1624" y="16"/>
                  <a:pt x="1680" y="8"/>
                </a:cubicBezTo>
                <a:cubicBezTo>
                  <a:pt x="1736" y="0"/>
                  <a:pt x="1768" y="152"/>
                  <a:pt x="1824" y="152"/>
                </a:cubicBezTo>
                <a:cubicBezTo>
                  <a:pt x="1880" y="152"/>
                  <a:pt x="1984" y="32"/>
                  <a:pt x="2016" y="8"/>
                </a:cubicBezTo>
              </a:path>
            </a:pathLst>
          </a:custGeom>
          <a:noFill/>
          <a:ln w="635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33810" name="Text Box 75"/>
          <p:cNvSpPr txBox="1">
            <a:spLocks noChangeArrowheads="1"/>
          </p:cNvSpPr>
          <p:nvPr/>
        </p:nvSpPr>
        <p:spPr bwMode="auto">
          <a:xfrm>
            <a:off x="7164388" y="666908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i-FI"/>
          </a:p>
        </p:txBody>
      </p:sp>
      <p:sp>
        <p:nvSpPr>
          <p:cNvPr id="33811" name="Text Box 76"/>
          <p:cNvSpPr txBox="1">
            <a:spLocks noChangeArrowheads="1"/>
          </p:cNvSpPr>
          <p:nvPr/>
        </p:nvSpPr>
        <p:spPr bwMode="auto">
          <a:xfrm>
            <a:off x="7308850" y="6643688"/>
            <a:ext cx="16192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800"/>
              <a:t>Jukka Lerkkanen 04/2009</a:t>
            </a:r>
          </a:p>
        </p:txBody>
      </p:sp>
      <p:sp>
        <p:nvSpPr>
          <p:cNvPr id="33812" name="Freeform 23"/>
          <p:cNvSpPr>
            <a:spLocks/>
          </p:cNvSpPr>
          <p:nvPr/>
        </p:nvSpPr>
        <p:spPr bwMode="auto">
          <a:xfrm>
            <a:off x="107950" y="5072063"/>
            <a:ext cx="2087563" cy="1670050"/>
          </a:xfrm>
          <a:custGeom>
            <a:avLst/>
            <a:gdLst>
              <a:gd name="T0" fmla="*/ 0 w 1304"/>
              <a:gd name="T1" fmla="*/ 2147483647 h 520"/>
              <a:gd name="T2" fmla="*/ 2147483647 w 1304"/>
              <a:gd name="T3" fmla="*/ 2147483647 h 520"/>
              <a:gd name="T4" fmla="*/ 2147483647 w 1304"/>
              <a:gd name="T5" fmla="*/ 2147483647 h 520"/>
              <a:gd name="T6" fmla="*/ 2147483647 w 1304"/>
              <a:gd name="T7" fmla="*/ 2147483647 h 520"/>
              <a:gd name="T8" fmla="*/ 0 60000 65536"/>
              <a:gd name="T9" fmla="*/ 0 60000 65536"/>
              <a:gd name="T10" fmla="*/ 0 60000 65536"/>
              <a:gd name="T11" fmla="*/ 0 60000 65536"/>
              <a:gd name="T12" fmla="*/ 0 w 1304"/>
              <a:gd name="T13" fmla="*/ 0 h 520"/>
              <a:gd name="T14" fmla="*/ 1304 w 1304"/>
              <a:gd name="T15" fmla="*/ 520 h 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4" h="520">
                <a:moveTo>
                  <a:pt x="0" y="64"/>
                </a:moveTo>
                <a:cubicBezTo>
                  <a:pt x="376" y="32"/>
                  <a:pt x="752" y="0"/>
                  <a:pt x="960" y="64"/>
                </a:cubicBezTo>
                <a:cubicBezTo>
                  <a:pt x="1168" y="128"/>
                  <a:pt x="1192" y="376"/>
                  <a:pt x="1248" y="448"/>
                </a:cubicBezTo>
                <a:cubicBezTo>
                  <a:pt x="1304" y="520"/>
                  <a:pt x="1300" y="508"/>
                  <a:pt x="1296" y="496"/>
                </a:cubicBezTo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33813" name="Freeform 24"/>
          <p:cNvSpPr>
            <a:spLocks/>
          </p:cNvSpPr>
          <p:nvPr/>
        </p:nvSpPr>
        <p:spPr bwMode="auto">
          <a:xfrm>
            <a:off x="7019925" y="5072063"/>
            <a:ext cx="1997075" cy="1670050"/>
          </a:xfrm>
          <a:custGeom>
            <a:avLst/>
            <a:gdLst>
              <a:gd name="T0" fmla="*/ 0 w 1680"/>
              <a:gd name="T1" fmla="*/ 2147483647 h 600"/>
              <a:gd name="T2" fmla="*/ 2147483647 w 1680"/>
              <a:gd name="T3" fmla="*/ 2147483647 h 600"/>
              <a:gd name="T4" fmla="*/ 2147483647 w 1680"/>
              <a:gd name="T5" fmla="*/ 2147483647 h 600"/>
              <a:gd name="T6" fmla="*/ 0 60000 65536"/>
              <a:gd name="T7" fmla="*/ 0 60000 65536"/>
              <a:gd name="T8" fmla="*/ 0 60000 65536"/>
              <a:gd name="T9" fmla="*/ 0 w 1680"/>
              <a:gd name="T10" fmla="*/ 0 h 600"/>
              <a:gd name="T11" fmla="*/ 1680 w 1680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0" h="600">
                <a:moveTo>
                  <a:pt x="0" y="600"/>
                </a:moveTo>
                <a:cubicBezTo>
                  <a:pt x="52" y="372"/>
                  <a:pt x="104" y="144"/>
                  <a:pt x="384" y="72"/>
                </a:cubicBezTo>
                <a:cubicBezTo>
                  <a:pt x="664" y="0"/>
                  <a:pt x="1464" y="152"/>
                  <a:pt x="1680" y="168"/>
                </a:cubicBezTo>
              </a:path>
            </a:pathLst>
          </a:custGeom>
          <a:noFill/>
          <a:ln w="635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i-FI"/>
          </a:p>
        </p:txBody>
      </p:sp>
      <p:sp>
        <p:nvSpPr>
          <p:cNvPr id="40" name="Suorakulmio 39"/>
          <p:cNvSpPr/>
          <p:nvPr/>
        </p:nvSpPr>
        <p:spPr>
          <a:xfrm>
            <a:off x="1500188" y="4857750"/>
            <a:ext cx="6215062" cy="357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tx1"/>
                </a:solidFill>
              </a:rPr>
              <a:t>ITSETUNTEMUS</a:t>
            </a:r>
          </a:p>
        </p:txBody>
      </p:sp>
      <p:sp>
        <p:nvSpPr>
          <p:cNvPr id="41" name="Suorakulmio 40"/>
          <p:cNvSpPr/>
          <p:nvPr/>
        </p:nvSpPr>
        <p:spPr>
          <a:xfrm>
            <a:off x="1500188" y="4500563"/>
            <a:ext cx="6215062" cy="357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b="1" dirty="0">
                <a:solidFill>
                  <a:schemeClr val="tx1"/>
                </a:solidFill>
              </a:rPr>
              <a:t>TIETOISUUS MAHDOLLISUUKSISTA</a:t>
            </a:r>
          </a:p>
        </p:txBody>
      </p:sp>
      <p:grpSp>
        <p:nvGrpSpPr>
          <p:cNvPr id="14" name="Ryhmä 44"/>
          <p:cNvGrpSpPr>
            <a:grpSpLocks/>
          </p:cNvGrpSpPr>
          <p:nvPr/>
        </p:nvGrpSpPr>
        <p:grpSpPr bwMode="auto">
          <a:xfrm>
            <a:off x="1857375" y="3286125"/>
            <a:ext cx="5429250" cy="2214563"/>
            <a:chOff x="1857356" y="3286124"/>
            <a:chExt cx="5429288" cy="2214578"/>
          </a:xfrm>
        </p:grpSpPr>
        <p:sp>
          <p:nvSpPr>
            <p:cNvPr id="44" name="Leveä kaari 43"/>
            <p:cNvSpPr/>
            <p:nvPr/>
          </p:nvSpPr>
          <p:spPr>
            <a:xfrm>
              <a:off x="1857356" y="3286124"/>
              <a:ext cx="5429288" cy="2214578"/>
            </a:xfrm>
            <a:prstGeom prst="blockArc">
              <a:avLst>
                <a:gd name="adj1" fmla="val 10762158"/>
                <a:gd name="adj2" fmla="val 52132"/>
                <a:gd name="adj3" fmla="val 1286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33820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786050" y="3500438"/>
              <a:ext cx="3571900" cy="64928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931476"/>
                </a:avLst>
              </a:prstTxWarp>
            </a:bodyPr>
            <a:lstStyle/>
            <a:p>
              <a:pPr algn="ctr"/>
              <a:r>
                <a:rPr lang="fi-FI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M	ETAKOGNITIOT; ARVIOINTI, KUINKA TEEN PÄÄTÖKSIÄNI</a:t>
              </a:r>
            </a:p>
          </p:txBody>
        </p:sp>
      </p:grpSp>
      <p:sp>
        <p:nvSpPr>
          <p:cNvPr id="33818" name="Alatunnisteen paikkamerkki 15"/>
          <p:cNvSpPr>
            <a:spLocks noGrp="1"/>
          </p:cNvSpPr>
          <p:nvPr>
            <p:ph type="ftr" sz="quarter" idx="4294967295"/>
          </p:nvPr>
        </p:nvSpPr>
        <p:spPr bwMode="auto">
          <a:xfrm>
            <a:off x="395536" y="6520259"/>
            <a:ext cx="1995487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dirty="0"/>
              <a:t>Jukka Lerkkanen</a:t>
            </a:r>
          </a:p>
        </p:txBody>
      </p:sp>
    </p:spTree>
    <p:extLst>
      <p:ext uri="{BB962C8B-B14F-4D97-AF65-F5344CB8AC3E}">
        <p14:creationId xmlns="" xmlns:p14="http://schemas.microsoft.com/office/powerpoint/2010/main" val="9771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nimBg="1"/>
      <p:bldP spid="2068" grpId="0" animBg="1"/>
      <p:bldP spid="2067" grpId="0" animBg="1"/>
      <p:bldP spid="2066" grpId="0" animBg="1"/>
      <p:bldP spid="2078" grpId="0" animBg="1"/>
      <p:bldP spid="20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080120"/>
          </a:xfrm>
        </p:spPr>
        <p:txBody>
          <a:bodyPr/>
          <a:lstStyle/>
          <a:p>
            <a:r>
              <a:rPr lang="fi-FI" dirty="0" smtClean="0"/>
              <a:t>Ohjattavan toiminnanohjaus </a:t>
            </a:r>
            <a:br>
              <a:rPr lang="fi-FI" dirty="0" smtClean="0"/>
            </a:br>
            <a:r>
              <a:rPr lang="fi-FI" dirty="0" smtClean="0"/>
              <a:t>- yksilölliset tekijät ja valmiudet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968552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Toiminnanohjaus (metakognitiivista) = yksilön ajattelu- </a:t>
            </a:r>
            <a:r>
              <a:rPr lang="fi-FI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ja </a:t>
            </a:r>
            <a:r>
              <a:rPr lang="fi-FI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toimintastrategiat</a:t>
            </a:r>
            <a:endParaRPr lang="fi-FI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fi-FI" dirty="0" smtClean="0">
                <a:latin typeface="Calibri" pitchFamily="34" charset="0"/>
                <a:cs typeface="Calibri" pitchFamily="34" charset="0"/>
              </a:rPr>
              <a:t>Merkityksellisiä esim. </a:t>
            </a:r>
          </a:p>
          <a:p>
            <a:pPr>
              <a:buFont typeface="Arial" pitchFamily="34" charset="0"/>
              <a:buChar char="•"/>
            </a:pPr>
            <a:r>
              <a:rPr lang="fi-FI" dirty="0">
                <a:latin typeface="Calibri" pitchFamily="34" charset="0"/>
                <a:cs typeface="Calibri" pitchFamily="34" charset="0"/>
              </a:rPr>
              <a:t>o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ppimisessa ja opiskelussa (käsitys itsestä oppijana ja tapa opiskella)</a:t>
            </a:r>
          </a:p>
          <a:p>
            <a:pPr>
              <a:buFont typeface="Arial" pitchFamily="34" charset="0"/>
              <a:buChar char="•"/>
            </a:pPr>
            <a:r>
              <a:rPr lang="fi-FI" dirty="0">
                <a:latin typeface="Calibri" pitchFamily="34" charset="0"/>
                <a:cs typeface="Calibri" pitchFamily="34" charset="0"/>
              </a:rPr>
              <a:t>p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äätöksenteossa (käsitys itsestä päätöksentekijänä ja tapa tehdä päätöksiä)</a:t>
            </a:r>
            <a:endParaRPr lang="fi-FI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i-FI" dirty="0">
                <a:latin typeface="Calibri" pitchFamily="34" charset="0"/>
                <a:cs typeface="Calibri" pitchFamily="34" charset="0"/>
              </a:rPr>
              <a:t>v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aikeissa / haastavissa </a:t>
            </a:r>
            <a:r>
              <a:rPr lang="fi-FI" dirty="0">
                <a:latin typeface="Calibri" pitchFamily="34" charset="0"/>
                <a:cs typeface="Calibri" pitchFamily="34" charset="0"/>
              </a:rPr>
              <a:t>tilanteissa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sekä </a:t>
            </a:r>
            <a:r>
              <a:rPr lang="fi-FI" dirty="0">
                <a:latin typeface="Calibri" pitchFamily="34" charset="0"/>
                <a:cs typeface="Calibri" pitchFamily="34" charset="0"/>
              </a:rPr>
              <a:t>erilaisissa muutos- ja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valintatilanteissa</a:t>
            </a:r>
            <a:endParaRPr lang="fi-FI" dirty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Osa itsetuntemusta on tulla tietoiseksi omasta toiminnanohjauksesta.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Osa </a:t>
            </a:r>
            <a:r>
              <a:rPr lang="fi-FI" dirty="0" err="1" smtClean="0"/>
              <a:t>minäpystyvyyden</a:t>
            </a:r>
            <a:r>
              <a:rPr lang="fi-FI" dirty="0" smtClean="0"/>
              <a:t> kehittymistä on tarkastella kriittisesti omia ajattelu- ja toimintastrategioita ja havaita, että omaa toiminnanohjausta pystyy kehittämään = </a:t>
            </a:r>
            <a:r>
              <a:rPr lang="fi-FI" dirty="0" err="1" smtClean="0">
                <a:solidFill>
                  <a:srgbClr val="0070C0"/>
                </a:solidFill>
              </a:rPr>
              <a:t>voimaantumista</a:t>
            </a:r>
            <a:r>
              <a:rPr lang="fi-FI" dirty="0" smtClean="0">
                <a:solidFill>
                  <a:srgbClr val="0070C0"/>
                </a:solidFill>
              </a:rPr>
              <a:t> ja voimavaraistumista.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8785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/>
          <a:lstStyle/>
          <a:p>
            <a:r>
              <a:rPr lang="fi-FI" dirty="0" smtClean="0"/>
              <a:t>Työllistyvyyden käsitteestä </a:t>
            </a:r>
            <a:r>
              <a:rPr lang="fi-FI" sz="1800" dirty="0" smtClean="0"/>
              <a:t>(EU:n määritelmä, ks. Kasurinen 2013)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fi-FI" sz="2400" b="1" dirty="0" smtClean="0">
                <a:solidFill>
                  <a:srgbClr val="0070C0"/>
                </a:solidFill>
              </a:rPr>
              <a:t>Elinikäiset uranhallinta- ja urasuunnitteluvalmiudet </a:t>
            </a:r>
            <a:r>
              <a:rPr lang="fi-FI" sz="2400" dirty="0" smtClean="0"/>
              <a:t>ovat keskeinen osa </a:t>
            </a:r>
            <a:r>
              <a:rPr lang="fi-FI" sz="2400" b="1" dirty="0" smtClean="0">
                <a:solidFill>
                  <a:srgbClr val="0070C0"/>
                </a:solidFill>
              </a:rPr>
              <a:t>työllistyvyyden</a:t>
            </a:r>
            <a:r>
              <a:rPr lang="fi-FI" sz="2400" dirty="0" smtClean="0"/>
              <a:t> käsitettä:</a:t>
            </a:r>
          </a:p>
          <a:p>
            <a:pPr marL="0" indent="0">
              <a:buNone/>
            </a:pPr>
            <a:r>
              <a:rPr lang="fi-FI" b="1" dirty="0" smtClean="0"/>
              <a:t>Työllistyvyys </a:t>
            </a:r>
            <a:r>
              <a:rPr lang="fi-FI" dirty="0"/>
              <a:t>(</a:t>
            </a:r>
            <a:r>
              <a:rPr lang="fi-FI" dirty="0" err="1"/>
              <a:t>employability</a:t>
            </a:r>
            <a:r>
              <a:rPr lang="fi-FI" dirty="0"/>
              <a:t>) on yhdistelmä tekijöitä, jotka mahdollistavat yksilön työllistymisen (</a:t>
            </a:r>
            <a:r>
              <a:rPr lang="fi-FI" dirty="0" err="1"/>
              <a:t>employment</a:t>
            </a:r>
            <a:r>
              <a:rPr lang="fi-FI" dirty="0"/>
              <a:t>), pysymisen työllistyneenä ja etenemisen työuran aikana. 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Yksilön </a:t>
            </a:r>
            <a:r>
              <a:rPr lang="fi-FI" b="1" dirty="0"/>
              <a:t>työllistyvyys riippuu: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(a</a:t>
            </a:r>
            <a:r>
              <a:rPr lang="fi-FI" dirty="0" smtClean="0"/>
              <a:t>) Henkilökohtaisista </a:t>
            </a:r>
            <a:r>
              <a:rPr lang="fi-FI" dirty="0"/>
              <a:t>ominaisuuksista (sisältäen tietojen ja taitojen riittävyyden); </a:t>
            </a:r>
          </a:p>
          <a:p>
            <a:pPr marL="0" indent="0">
              <a:buNone/>
            </a:pPr>
            <a:r>
              <a:rPr lang="fi-FI" dirty="0"/>
              <a:t>(b</a:t>
            </a:r>
            <a:r>
              <a:rPr lang="fi-FI" dirty="0" smtClean="0"/>
              <a:t>) Siitä</a:t>
            </a:r>
            <a:r>
              <a:rPr lang="fi-FI" dirty="0"/>
              <a:t>, miten henkilökohtaiset ominaisuudet esitetään ja millaisina ne näyttäytyvät työmarkkinoilla; </a:t>
            </a:r>
          </a:p>
          <a:p>
            <a:pPr marL="0" indent="0">
              <a:buNone/>
            </a:pPr>
            <a:r>
              <a:rPr lang="fi-FI" dirty="0"/>
              <a:t>(c</a:t>
            </a:r>
            <a:r>
              <a:rPr lang="fi-FI" dirty="0" smtClean="0"/>
              <a:t>) Sosiaalisesta </a:t>
            </a:r>
            <a:r>
              <a:rPr lang="fi-FI" dirty="0"/>
              <a:t>kontekstista ja ympäristön vaikutuksesta (</a:t>
            </a:r>
            <a:r>
              <a:rPr lang="fi-FI" dirty="0" err="1"/>
              <a:t>s.o</a:t>
            </a:r>
            <a:r>
              <a:rPr lang="fi-FI" dirty="0"/>
              <a:t>. kannustimet ja mahdollisuudet oman osaamisen kehittämiseen ja päivittämiseen) </a:t>
            </a:r>
          </a:p>
          <a:p>
            <a:pPr marL="0" indent="0">
              <a:buNone/>
            </a:pPr>
            <a:r>
              <a:rPr lang="fi-FI" dirty="0"/>
              <a:t>(d</a:t>
            </a:r>
            <a:r>
              <a:rPr lang="fi-FI" dirty="0" smtClean="0"/>
              <a:t>) Talouden </a:t>
            </a:r>
            <a:r>
              <a:rPr lang="fi-FI" dirty="0"/>
              <a:t>tilasta (esim. nousu- tai laskukausi</a:t>
            </a:r>
            <a:r>
              <a:rPr lang="fi-FI" dirty="0" smtClean="0"/>
              <a:t>). </a:t>
            </a:r>
          </a:p>
          <a:p>
            <a:pPr marL="0" indent="0">
              <a:buNone/>
            </a:pPr>
            <a:endParaRPr lang="fi-FI" sz="800" dirty="0" smtClean="0"/>
          </a:p>
          <a:p>
            <a:pPr marL="0" indent="0">
              <a:buNone/>
            </a:pPr>
            <a:r>
              <a:rPr lang="fi-FI" sz="1400" dirty="0" smtClean="0"/>
              <a:t>(Kasurinen, H. 2013. Ohjaus työllistyvyyden tukena. Teoksessa Yhteisellä matkalla – Aikuisten ohjauksen vaikuttavuutta etsimässä. Toim. M. </a:t>
            </a:r>
            <a:r>
              <a:rPr lang="fi-FI" sz="1400" dirty="0" err="1" smtClean="0"/>
              <a:t>Niemi-Pynttäri</a:t>
            </a:r>
            <a:r>
              <a:rPr lang="fi-FI" sz="1400" dirty="0" smtClean="0"/>
              <a:t> ja A. Ryhänen. Jyväskylä: Jyväskylän ammattikorkeakoulu, 65 – 74)</a:t>
            </a:r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41800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Työllistyvyyden teoreettinen viitekehys </a:t>
            </a:r>
            <a:r>
              <a:rPr lang="fi-FI" sz="1800" dirty="0" smtClean="0"/>
              <a:t>(Kasurinen 2013)</a:t>
            </a:r>
            <a:endParaRPr lang="fi-FI" sz="1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1524000"/>
            <a:ext cx="8278688" cy="4191000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sz="2800" dirty="0" smtClean="0"/>
              <a:t>Työmarkkina- </a:t>
            </a:r>
            <a:r>
              <a:rPr lang="fi-FI" sz="2800" dirty="0"/>
              <a:t>ja talouspolitiikka </a:t>
            </a:r>
            <a:endParaRPr lang="fi-FI" sz="2800" dirty="0" smtClean="0"/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 smtClean="0"/>
              <a:t>Yksilöllinen </a:t>
            </a:r>
            <a:r>
              <a:rPr lang="fi-FI" sz="2800" dirty="0"/>
              <a:t>taso – työllistyminen (</a:t>
            </a:r>
            <a:r>
              <a:rPr lang="fi-FI" sz="2800" dirty="0" err="1"/>
              <a:t>employment</a:t>
            </a:r>
            <a:r>
              <a:rPr lang="fi-FI" sz="2800" dirty="0"/>
              <a:t>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7748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08112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Työllistyvyyden elementit </a:t>
            </a:r>
            <a:r>
              <a:rPr lang="fi-FI" dirty="0" smtClean="0"/>
              <a:t>uraohjauksessa</a:t>
            </a:r>
            <a:br>
              <a:rPr lang="fi-FI" dirty="0" smtClean="0"/>
            </a:br>
            <a:r>
              <a:rPr lang="fi-FI" sz="1800" dirty="0" smtClean="0"/>
              <a:t>(Kasurinen 2013)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" y="1112869"/>
            <a:ext cx="9036496" cy="5760640"/>
          </a:xfrm>
        </p:spPr>
      </p:pic>
    </p:spTree>
    <p:extLst>
      <p:ext uri="{BB962C8B-B14F-4D97-AF65-F5344CB8AC3E}">
        <p14:creationId xmlns="" xmlns:p14="http://schemas.microsoft.com/office/powerpoint/2010/main" val="28937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smtClean="0"/>
          </a:p>
        </p:txBody>
      </p:sp>
      <p:sp>
        <p:nvSpPr>
          <p:cNvPr id="39939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smtClean="0"/>
          </a:p>
        </p:txBody>
      </p:sp>
      <p:pic>
        <p:nvPicPr>
          <p:cNvPr id="39940" name="Kuva 3" descr="kansi_vanska_vaitos_115dp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kstiruutu 4"/>
          <p:cNvSpPr txBox="1">
            <a:spLocks noChangeArrowheads="1"/>
          </p:cNvSpPr>
          <p:nvPr/>
        </p:nvSpPr>
        <p:spPr bwMode="auto">
          <a:xfrm>
            <a:off x="6410325" y="6259513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000" b="1"/>
              <a:t>Vänskä 2012</a:t>
            </a:r>
          </a:p>
        </p:txBody>
      </p:sp>
      <p:sp>
        <p:nvSpPr>
          <p:cNvPr id="39942" name="Tekstiruutu 6"/>
          <p:cNvSpPr txBox="1">
            <a:spLocks noChangeArrowheads="1"/>
          </p:cNvSpPr>
          <p:nvPr/>
        </p:nvSpPr>
        <p:spPr bwMode="auto">
          <a:xfrm>
            <a:off x="647700" y="4908550"/>
            <a:ext cx="7839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800" b="1">
                <a:solidFill>
                  <a:schemeClr val="bg1"/>
                </a:solidFill>
              </a:rPr>
              <a:t>OHJAUKSEN OSAAJAT – MITEN HE SEN TEKEVÄT?</a:t>
            </a:r>
          </a:p>
          <a:p>
            <a:pPr eaLnBrk="1" hangingPunct="1"/>
            <a:r>
              <a:rPr lang="fi-FI" sz="2800" b="1">
                <a:solidFill>
                  <a:schemeClr val="bg1"/>
                </a:solidFill>
              </a:rPr>
              <a:t>Terveysalan ohjaajien käsityksiä ohjausosaamisesta</a:t>
            </a:r>
          </a:p>
        </p:txBody>
      </p:sp>
    </p:spTree>
    <p:extLst>
      <p:ext uri="{BB962C8B-B14F-4D97-AF65-F5344CB8AC3E}">
        <p14:creationId xmlns="" xmlns:p14="http://schemas.microsoft.com/office/powerpoint/2010/main" val="17139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kti 1"/>
          <p:cNvGraphicFramePr>
            <a:graphicFrameLocks noChangeAspect="1"/>
          </p:cNvGraphicFramePr>
          <p:nvPr/>
        </p:nvGraphicFramePr>
        <p:xfrm>
          <a:off x="206375" y="250825"/>
          <a:ext cx="8642350" cy="6430963"/>
        </p:xfrm>
        <a:graphic>
          <a:graphicData uri="http://schemas.openxmlformats.org/presentationml/2006/ole">
            <p:oleObj spid="_x0000_s1031" name="Presentation" r:id="rId3" imgW="4570415" imgH="3427327" progId="PowerPoint.Show.12">
              <p:embed/>
            </p:oleObj>
          </a:graphicData>
        </a:graphic>
      </p:graphicFrame>
      <p:cxnSp>
        <p:nvCxnSpPr>
          <p:cNvPr id="4" name="Suora yhdysviiva 3"/>
          <p:cNvCxnSpPr/>
          <p:nvPr/>
        </p:nvCxnSpPr>
        <p:spPr>
          <a:xfrm>
            <a:off x="3348038" y="2654300"/>
            <a:ext cx="9731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50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8950"/>
            <a:ext cx="4743450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35150" y="1628800"/>
            <a:ext cx="6764338" cy="3960788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4000" b="1" dirty="0" smtClean="0"/>
              <a:t>Ohjausosaaminen verkoston osaamispääomana</a:t>
            </a:r>
            <a:br>
              <a:rPr lang="fi-FI" sz="4000" b="1" dirty="0" smtClean="0"/>
            </a:br>
            <a:r>
              <a:rPr lang="fi-FI" sz="4000" b="1" dirty="0" smtClean="0"/>
              <a:t/>
            </a:r>
            <a:br>
              <a:rPr lang="fi-FI" sz="4000" b="1" dirty="0" smtClean="0"/>
            </a:br>
            <a:r>
              <a:rPr lang="fi-FI" sz="4000" b="1" dirty="0"/>
              <a:t/>
            </a:r>
            <a:br>
              <a:rPr lang="fi-FI" sz="4000" b="1" dirty="0"/>
            </a:br>
            <a:r>
              <a:rPr lang="fi-FI" sz="4000" b="1" dirty="0"/>
              <a:t/>
            </a:r>
            <a:br>
              <a:rPr lang="fi-FI" sz="4000" b="1" dirty="0"/>
            </a:br>
            <a:r>
              <a:rPr lang="fi-FI" sz="4000" b="1" dirty="0" smtClean="0"/>
              <a:t>- ohjausosaamisen minivaatimukset?</a:t>
            </a:r>
            <a:br>
              <a:rPr lang="fi-FI" sz="4000" b="1" dirty="0" smtClean="0"/>
            </a:br>
            <a:r>
              <a:rPr lang="fi-FI" sz="4000" b="1" dirty="0"/>
              <a:t/>
            </a:r>
            <a:br>
              <a:rPr lang="fi-FI" sz="4000" b="1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endParaRPr lang="en-US" sz="2400" dirty="0"/>
          </a:p>
        </p:txBody>
      </p:sp>
      <p:sp>
        <p:nvSpPr>
          <p:cNvPr id="15364" name="Alaotsikko 2"/>
          <p:cNvSpPr>
            <a:spLocks noGrp="1"/>
          </p:cNvSpPr>
          <p:nvPr>
            <p:ph type="subTitle" idx="1"/>
          </p:nvPr>
        </p:nvSpPr>
        <p:spPr>
          <a:xfrm>
            <a:off x="3059113" y="3716338"/>
            <a:ext cx="5826125" cy="1008062"/>
          </a:xfrm>
        </p:spPr>
        <p:txBody>
          <a:bodyPr/>
          <a:lstStyle/>
          <a:p>
            <a:pPr algn="r" eaLnBrk="1" hangingPunct="1"/>
            <a:endParaRPr lang="fi-FI" sz="1800" dirty="0" smtClean="0"/>
          </a:p>
          <a:p>
            <a:pPr algn="r" eaLnBrk="1" hangingPunct="1"/>
            <a:endParaRPr lang="en-U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1387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19162087"/>
              </p:ext>
            </p:extLst>
          </p:nvPr>
        </p:nvGraphicFramePr>
        <p:xfrm>
          <a:off x="457200" y="749300"/>
          <a:ext cx="8229600" cy="56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0100"/>
          </a:xfrm>
        </p:spPr>
        <p:txBody>
          <a:bodyPr>
            <a:normAutofit/>
          </a:bodyPr>
          <a:lstStyle/>
          <a:p>
            <a:r>
              <a:rPr lang="fi-FI" b="1" dirty="0" smtClean="0">
                <a:solidFill>
                  <a:schemeClr val="tx2"/>
                </a:solidFill>
              </a:rPr>
              <a:t>Ohjaussuhde ja vuorovaikutus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2719807" y="6356350"/>
            <a:ext cx="3923895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Jukka Lerkkanen &amp; Anne Leppänen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8394" y="6356350"/>
            <a:ext cx="1415506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12.4.2013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363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kstiruutu 1"/>
          <p:cNvSpPr txBox="1">
            <a:spLocks noChangeArrowheads="1"/>
          </p:cNvSpPr>
          <p:nvPr/>
        </p:nvSpPr>
        <p:spPr bwMode="auto">
          <a:xfrm>
            <a:off x="827088" y="1406525"/>
            <a:ext cx="74168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i-FI" sz="2800" b="1"/>
              <a:t>"Hallberg poltta tupakki.</a:t>
            </a:r>
          </a:p>
          <a:p>
            <a:pPr algn="ctr" eaLnBrk="1" hangingPunct="1">
              <a:lnSpc>
                <a:spcPct val="150000"/>
              </a:lnSpc>
            </a:pPr>
            <a:r>
              <a:rPr lang="fi-FI" sz="2800" b="1"/>
              <a:t>Niin kippiän kaunist, et munt harmitta</a:t>
            </a:r>
          </a:p>
          <a:p>
            <a:pPr algn="ctr" eaLnBrk="1" hangingPunct="1">
              <a:lnSpc>
                <a:spcPct val="150000"/>
              </a:lnSpc>
            </a:pPr>
            <a:r>
              <a:rPr lang="fi-FI" sz="2800" b="1"/>
              <a:t>kaikkie valistusriasarjasuunnittelijoitte</a:t>
            </a:r>
          </a:p>
          <a:p>
            <a:pPr algn="ctr" eaLnBrk="1" hangingPunct="1">
              <a:lnSpc>
                <a:spcPct val="150000"/>
              </a:lnSpc>
            </a:pPr>
            <a:r>
              <a:rPr lang="fi-FI" sz="2800" b="1"/>
              <a:t>ja keuhkovammaliitom pualest.”</a:t>
            </a:r>
          </a:p>
          <a:p>
            <a:pPr algn="ctr" eaLnBrk="1" hangingPunct="1"/>
            <a:endParaRPr lang="fi-FI" sz="2800" b="1"/>
          </a:p>
          <a:p>
            <a:pPr algn="ctr" eaLnBrk="1" hangingPunct="1"/>
            <a:endParaRPr lang="fi-FI" sz="2800" b="1"/>
          </a:p>
          <a:p>
            <a:pPr algn="ctr" eaLnBrk="1" hangingPunct="1"/>
            <a:endParaRPr lang="fi-FI" sz="2800" b="1"/>
          </a:p>
          <a:p>
            <a:pPr algn="ctr" eaLnBrk="1" hangingPunct="1"/>
            <a:r>
              <a:rPr lang="fi-FI" sz="2800" b="1"/>
              <a:t>	(Heli Laaksonen, 2002. Raparperisyrän)</a:t>
            </a:r>
          </a:p>
        </p:txBody>
      </p:sp>
    </p:spTree>
    <p:extLst>
      <p:ext uri="{BB962C8B-B14F-4D97-AF65-F5344CB8AC3E}">
        <p14:creationId xmlns="" xmlns:p14="http://schemas.microsoft.com/office/powerpoint/2010/main" val="40074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692150"/>
            <a:ext cx="5988050" cy="5545138"/>
          </a:xfrm>
          <a:noFill/>
        </p:spPr>
      </p:pic>
    </p:spTree>
    <p:extLst>
      <p:ext uri="{BB962C8B-B14F-4D97-AF65-F5344CB8AC3E}">
        <p14:creationId xmlns="" xmlns:p14="http://schemas.microsoft.com/office/powerpoint/2010/main" val="28341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901700"/>
            <a:ext cx="8229600" cy="5224463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 smtClean="0"/>
              <a:t>Keskustelun näkökulmat, </a:t>
            </a:r>
            <a:r>
              <a:rPr lang="fi-FI" sz="2000" dirty="0" smtClean="0"/>
              <a:t>mm. opiskelujen etenemisestä </a:t>
            </a:r>
            <a:r>
              <a:rPr lang="fi-FI" sz="2000" dirty="0"/>
              <a:t>ja aikatauluttamisesta, ammatillisesta kasvusta ja sen tukemisesta, opintovalintojen tekemisestä ja käytettävissä olevista voimavaroista, mahdollisista erityisistä tuentarpeista opiskelussa ja koetuista huolista niin opiskelussa kuin elämässä yleensäkin.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b="1" dirty="0" smtClean="0"/>
              <a:t>Ohjauskeskustelun vaiheet (</a:t>
            </a:r>
            <a:r>
              <a:rPr lang="fi-FI" sz="2000" b="1" dirty="0" err="1" smtClean="0"/>
              <a:t>Peavyä</a:t>
            </a:r>
            <a:r>
              <a:rPr lang="fi-FI" sz="2000" b="1" dirty="0" smtClean="0"/>
              <a:t> mukaillen):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Kohtaaminen, kuulumisten vaihtaminen, yhteisen maaperän löytäminen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Ohjattavan tilanteen ja tarpeiden kartoittaminen ja ymmärtäminen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Toimivan todellisuuden luominen eli suunnittelu ja motivointi sekä voimavarojen kartoittaminen ja toimeenpanosta keskusteleminen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smtClean="0"/>
              <a:t>Lopuksi koontia ja mitä sovittu, ymmärtämisen varmistaminen, jatkosta sopiminen, tuntemukset ja pääseekö opiskelija asioissa eteenpäin</a:t>
            </a:r>
          </a:p>
          <a:p>
            <a:pPr>
              <a:buFont typeface="Wingdings" pitchFamily="2" charset="2"/>
              <a:buChar char="Ø"/>
            </a:pPr>
            <a:r>
              <a:rPr lang="fi-FI" sz="2000" b="1" dirty="0" smtClean="0"/>
              <a:t>Hyvä ohjaus </a:t>
            </a:r>
            <a:r>
              <a:rPr lang="fi-FI" sz="2000" b="1" dirty="0" err="1" smtClean="0"/>
              <a:t>voimaannuttaa</a:t>
            </a:r>
            <a:r>
              <a:rPr lang="fi-FI" sz="2000" b="1" dirty="0" smtClean="0"/>
              <a:t> opiskelijaa!</a:t>
            </a:r>
          </a:p>
          <a:p>
            <a:pPr>
              <a:buFont typeface="Wingdings" pitchFamily="2" charset="2"/>
              <a:buChar char="Ø"/>
            </a:pPr>
            <a:r>
              <a:rPr lang="fi-FI" sz="2000" b="1" dirty="0"/>
              <a:t>Hyvä ohjaaja tunnetaan hyvistä kysymyksistä</a:t>
            </a:r>
            <a:r>
              <a:rPr lang="fi-FI" sz="2000" dirty="0"/>
              <a:t>!</a:t>
            </a:r>
          </a:p>
          <a:p>
            <a:pPr marL="457200" indent="-457200">
              <a:buFont typeface="+mj-lt"/>
              <a:buAutoNum type="arabicPeriod"/>
            </a:pPr>
            <a:endParaRPr lang="fi-FI" sz="2000" dirty="0" smtClean="0"/>
          </a:p>
          <a:p>
            <a:pPr marL="457200" indent="-457200">
              <a:buFont typeface="+mj-lt"/>
              <a:buAutoNum type="arabicPeriod"/>
            </a:pPr>
            <a:endParaRPr lang="fi-FI" sz="2000" dirty="0" smtClean="0"/>
          </a:p>
          <a:p>
            <a:endParaRPr lang="fi-FI" sz="2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5200"/>
          </a:xfrm>
        </p:spPr>
        <p:txBody>
          <a:bodyPr>
            <a:normAutofit/>
          </a:bodyPr>
          <a:lstStyle/>
          <a:p>
            <a:r>
              <a:rPr lang="fi-FI" dirty="0" smtClean="0"/>
              <a:t>		</a:t>
            </a:r>
            <a:r>
              <a:rPr lang="fi-FI" b="1" dirty="0">
                <a:solidFill>
                  <a:schemeClr val="tx2"/>
                </a:solidFill>
              </a:rPr>
              <a:t>O</a:t>
            </a:r>
            <a:r>
              <a:rPr lang="fi-FI" b="1" dirty="0" smtClean="0">
                <a:solidFill>
                  <a:schemeClr val="tx2"/>
                </a:solidFill>
              </a:rPr>
              <a:t>hjauskeskustelu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2719807" y="6356350"/>
            <a:ext cx="3923895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Jukka Lerkkanen &amp; Anne Leppänen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8394" y="6356350"/>
            <a:ext cx="1415506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12.4.2013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8153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Ohjaajan ohjausosaamisen minimivaatimukset </a:t>
            </a:r>
          </a:p>
        </p:txBody>
      </p:sp>
      <p:sp>
        <p:nvSpPr>
          <p:cNvPr id="5427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mtClean="0"/>
          </a:p>
        </p:txBody>
      </p:sp>
    </p:spTree>
    <p:extLst>
      <p:ext uri="{BB962C8B-B14F-4D97-AF65-F5344CB8AC3E}">
        <p14:creationId xmlns="" xmlns:p14="http://schemas.microsoft.com/office/powerpoint/2010/main" val="1380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92088"/>
          </a:xfrm>
        </p:spPr>
        <p:txBody>
          <a:bodyPr/>
          <a:lstStyle/>
          <a:p>
            <a:r>
              <a:rPr lang="fi-FI" dirty="0"/>
              <a:t>Ohjauksen erityisosaamiset verkostossa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196752"/>
            <a:ext cx="3810000" cy="4518248"/>
          </a:xfrm>
        </p:spPr>
        <p:txBody>
          <a:bodyPr/>
          <a:lstStyle/>
          <a:p>
            <a:pPr marL="0" indent="0">
              <a:buNone/>
            </a:pPr>
            <a:r>
              <a:rPr lang="fi-FI" u="sng" dirty="0" smtClean="0"/>
              <a:t>Toiminto</a:t>
            </a:r>
            <a:r>
              <a:rPr lang="fi-FI" dirty="0" smtClean="0"/>
              <a:t>, esim. lukitestaus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10000" cy="4518248"/>
          </a:xfrm>
        </p:spPr>
        <p:txBody>
          <a:bodyPr/>
          <a:lstStyle/>
          <a:p>
            <a:pPr marL="0" indent="0">
              <a:buNone/>
            </a:pPr>
            <a:r>
              <a:rPr lang="fi-FI" u="sng" dirty="0"/>
              <a:t>T</a:t>
            </a:r>
            <a:r>
              <a:rPr lang="fi-FI" u="sng" dirty="0" smtClean="0"/>
              <a:t>oimija</a:t>
            </a:r>
            <a:endParaRPr lang="fi-FI" u="sng" dirty="0"/>
          </a:p>
        </p:txBody>
      </p:sp>
    </p:spTree>
    <p:extLst>
      <p:ext uri="{BB962C8B-B14F-4D97-AF65-F5344CB8AC3E}">
        <p14:creationId xmlns="" xmlns:p14="http://schemas.microsoft.com/office/powerpoint/2010/main" val="18036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tsikko 1"/>
          <p:cNvSpPr>
            <a:spLocks noGrp="1"/>
          </p:cNvSpPr>
          <p:nvPr>
            <p:ph type="ctrTitle" idx="4294967295"/>
          </p:nvPr>
        </p:nvSpPr>
        <p:spPr bwMode="auto">
          <a:xfrm>
            <a:off x="827088" y="1196753"/>
            <a:ext cx="7777162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fi-FI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Verkostomainen toimintatapa ja </a:t>
            </a:r>
            <a:br>
              <a:rPr lang="fi-FI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i-FI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verkoston toimintamallit</a:t>
            </a:r>
            <a:br>
              <a:rPr lang="fi-FI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i-FI" sz="8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↕</a:t>
            </a:r>
            <a:r>
              <a:rPr lang="fi-FI" sz="4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i-FI" sz="4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i-FI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Verkosto metaforana ja</a:t>
            </a:r>
            <a:br>
              <a:rPr lang="fi-FI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i-FI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verkostoanalyyttisenä käsitteenä</a:t>
            </a:r>
            <a:endParaRPr lang="en-US" sz="4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7191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>
                <a:solidFill>
                  <a:srgbClr val="0070C0"/>
                </a:solidFill>
              </a:rPr>
              <a:t>Verkostot hierarkioiden ja markkinoiden välissä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(mukaillen </a:t>
            </a:r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</a:t>
            </a: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ackson &amp; </a:t>
            </a:r>
            <a:r>
              <a:rPr lang="fi-FI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Stainsby</a:t>
            </a: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2000; Valkokari 2009 &amp; 2010; </a:t>
            </a:r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ykänen 2010; </a:t>
            </a:r>
            <a:r>
              <a:rPr lang="fi-FI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orvinen 2011)</a:t>
            </a:r>
          </a:p>
        </p:txBody>
      </p:sp>
      <p:sp>
        <p:nvSpPr>
          <p:cNvPr id="29699" name="Ellipsi 4"/>
          <p:cNvSpPr>
            <a:spLocks noChangeArrowheads="1"/>
          </p:cNvSpPr>
          <p:nvPr/>
        </p:nvSpPr>
        <p:spPr bwMode="auto">
          <a:xfrm>
            <a:off x="1763713" y="2420938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0" name="Ellipsi 6"/>
          <p:cNvSpPr>
            <a:spLocks noChangeArrowheads="1"/>
          </p:cNvSpPr>
          <p:nvPr/>
        </p:nvSpPr>
        <p:spPr bwMode="auto">
          <a:xfrm>
            <a:off x="4427538" y="3141663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1" name="Ellipsi 8"/>
          <p:cNvSpPr>
            <a:spLocks noChangeArrowheads="1"/>
          </p:cNvSpPr>
          <p:nvPr/>
        </p:nvSpPr>
        <p:spPr bwMode="auto">
          <a:xfrm>
            <a:off x="2555875" y="2852738"/>
            <a:ext cx="9144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2" name="Vuokaaviosymboli: Vaihtoehtoinen käsittely 14"/>
          <p:cNvSpPr>
            <a:spLocks noChangeArrowheads="1"/>
          </p:cNvSpPr>
          <p:nvPr/>
        </p:nvSpPr>
        <p:spPr bwMode="auto">
          <a:xfrm>
            <a:off x="6084888" y="4941888"/>
            <a:ext cx="914400" cy="611187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3" name="Tekstikehys 17"/>
          <p:cNvSpPr txBox="1">
            <a:spLocks noChangeArrowheads="1"/>
          </p:cNvSpPr>
          <p:nvPr/>
        </p:nvSpPr>
        <p:spPr bwMode="auto">
          <a:xfrm>
            <a:off x="755650" y="3573463"/>
            <a:ext cx="24479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sz="1400">
              <a:latin typeface="Helvetica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fi-FI" sz="1400">
                <a:latin typeface="Helvetica" pitchFamily="34" charset="0"/>
              </a:rPr>
              <a:t> </a:t>
            </a:r>
            <a:r>
              <a:rPr lang="fi-FI" sz="1600">
                <a:latin typeface="Helvetica" pitchFamily="34" charset="0"/>
              </a:rPr>
              <a:t>Kontrolloidut suhteet ja päätöksenteko</a:t>
            </a:r>
          </a:p>
          <a:p>
            <a:pPr eaLnBrk="1" hangingPunct="1">
              <a:buFont typeface="Arial" charset="0"/>
              <a:buChar char="•"/>
            </a:pPr>
            <a:r>
              <a:rPr lang="fi-FI" sz="1600">
                <a:latin typeface="Helvetica" pitchFamily="34" charset="0"/>
              </a:rPr>
              <a:t> Auktoriteetti</a:t>
            </a:r>
          </a:p>
          <a:p>
            <a:pPr eaLnBrk="1" hangingPunct="1">
              <a:buFont typeface="Arial" charset="0"/>
              <a:buChar char="•"/>
            </a:pPr>
            <a:r>
              <a:rPr lang="fi-FI" sz="1600">
                <a:latin typeface="Helvetica" pitchFamily="34" charset="0"/>
              </a:rPr>
              <a:t> Tiedon ja vallan kulku ylhäältä alas</a:t>
            </a:r>
          </a:p>
        </p:txBody>
      </p:sp>
      <p:sp>
        <p:nvSpPr>
          <p:cNvPr id="10250" name="Tekstikehys 19"/>
          <p:cNvSpPr txBox="1">
            <a:spLocks noChangeArrowheads="1"/>
          </p:cNvSpPr>
          <p:nvPr/>
        </p:nvSpPr>
        <p:spPr bwMode="auto">
          <a:xfrm>
            <a:off x="755650" y="1052513"/>
            <a:ext cx="2520950" cy="1354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endParaRPr lang="fi-FI" sz="1200" dirty="0" smtClean="0"/>
          </a:p>
          <a:p>
            <a:pPr eaLnBrk="1" hangingPunct="1">
              <a:defRPr/>
            </a:pPr>
            <a:r>
              <a:rPr lang="fi-F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Hierarkiat</a:t>
            </a:r>
          </a:p>
          <a:p>
            <a:pPr eaLnBrk="1" hangingPunct="1"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Yrityksen kontrolloima</a:t>
            </a:r>
          </a:p>
          <a:p>
            <a:pPr eaLnBrk="1" hangingPunct="1"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liiketoiminta</a:t>
            </a:r>
          </a:p>
          <a:p>
            <a:pPr eaLnBrk="1" hangingPunct="1"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Julkisen hallinnon perinteinen johtamis- ja toimintatapa </a:t>
            </a:r>
          </a:p>
        </p:txBody>
      </p:sp>
      <p:sp>
        <p:nvSpPr>
          <p:cNvPr id="10251" name="Tekstikehys 20"/>
          <p:cNvSpPr txBox="1">
            <a:spLocks noChangeArrowheads="1"/>
          </p:cNvSpPr>
          <p:nvPr/>
        </p:nvSpPr>
        <p:spPr bwMode="auto">
          <a:xfrm>
            <a:off x="3392488" y="1125538"/>
            <a:ext cx="1827212" cy="11382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endParaRPr lang="fi-FI" sz="1200" b="1" dirty="0" smtClean="0"/>
          </a:p>
          <a:p>
            <a:pPr eaLnBrk="1" hangingPunct="1">
              <a:defRPr/>
            </a:pPr>
            <a:r>
              <a:rPr lang="fi-F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Verkostot</a:t>
            </a:r>
          </a:p>
          <a:p>
            <a:pPr eaLnBrk="1" hangingPunct="1"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Yhtymät</a:t>
            </a:r>
          </a:p>
          <a:p>
            <a:pPr eaLnBrk="1" hangingPunct="1"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Sosiaaliset verkostot</a:t>
            </a:r>
          </a:p>
          <a:p>
            <a:pPr eaLnBrk="1" hangingPunct="1"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Kumppanuudet</a:t>
            </a:r>
          </a:p>
        </p:txBody>
      </p:sp>
      <p:sp>
        <p:nvSpPr>
          <p:cNvPr id="10252" name="Tekstikehys 21"/>
          <p:cNvSpPr txBox="1">
            <a:spLocks noChangeArrowheads="1"/>
          </p:cNvSpPr>
          <p:nvPr/>
        </p:nvSpPr>
        <p:spPr bwMode="auto">
          <a:xfrm>
            <a:off x="5795963" y="1196975"/>
            <a:ext cx="1706562" cy="923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endParaRPr lang="fi-FI" sz="1200" b="1" dirty="0" smtClean="0"/>
          </a:p>
          <a:p>
            <a:pPr eaLnBrk="1" hangingPunct="1">
              <a:defRPr/>
            </a:pPr>
            <a:r>
              <a:rPr lang="fi-FI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Markkinat</a:t>
            </a:r>
          </a:p>
          <a:p>
            <a:pPr eaLnBrk="1" hangingPunct="1"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Markkinaehtoiset </a:t>
            </a:r>
          </a:p>
          <a:p>
            <a:pPr eaLnBrk="1" hangingPunct="1">
              <a:defRPr/>
            </a:pPr>
            <a:r>
              <a:rPr lang="fi-FI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liiketoimintasuhtee</a:t>
            </a:r>
            <a:r>
              <a:rPr lang="fi-FI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9227" name="Ellipsi 23"/>
          <p:cNvSpPr>
            <a:spLocks noChangeArrowheads="1"/>
          </p:cNvSpPr>
          <p:nvPr/>
        </p:nvSpPr>
        <p:spPr bwMode="auto">
          <a:xfrm>
            <a:off x="684213" y="2636838"/>
            <a:ext cx="2592387" cy="1038701"/>
          </a:xfrm>
          <a:prstGeom prst="ellipse">
            <a:avLst/>
          </a:prstGeom>
          <a:solidFill>
            <a:srgbClr val="00B05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i-FI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Hierarkia</a:t>
            </a:r>
          </a:p>
          <a:p>
            <a:pPr>
              <a:defRPr/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228" name="Ellipsi 24"/>
          <p:cNvSpPr>
            <a:spLocks noChangeArrowheads="1"/>
          </p:cNvSpPr>
          <p:nvPr/>
        </p:nvSpPr>
        <p:spPr bwMode="auto">
          <a:xfrm>
            <a:off x="2678112" y="2564904"/>
            <a:ext cx="3262039" cy="1168539"/>
          </a:xfrm>
          <a:prstGeom prst="ellipse">
            <a:avLst/>
          </a:prstGeom>
          <a:solidFill>
            <a:srgbClr val="00B0F0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i-FI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Verkosto </a:t>
            </a:r>
          </a:p>
          <a:p>
            <a:pPr algn="ctr">
              <a:defRPr/>
            </a:pPr>
            <a:r>
              <a:rPr lang="fi-FI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fi-FI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heterarkia</a:t>
            </a:r>
            <a:endParaRPr lang="fi-FI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9" name="Ellipsi 25"/>
          <p:cNvSpPr>
            <a:spLocks noChangeArrowheads="1"/>
          </p:cNvSpPr>
          <p:nvPr/>
        </p:nvSpPr>
        <p:spPr bwMode="auto">
          <a:xfrm>
            <a:off x="5508625" y="2636838"/>
            <a:ext cx="2209800" cy="1038701"/>
          </a:xfrm>
          <a:prstGeom prst="ellipse">
            <a:avLst/>
          </a:prstGeom>
          <a:solidFill>
            <a:srgbClr val="0070C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i-F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Markkinat</a:t>
            </a:r>
            <a:endParaRPr lang="fi-F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i-FI" dirty="0"/>
          </a:p>
        </p:txBody>
      </p:sp>
      <p:sp>
        <p:nvSpPr>
          <p:cNvPr id="29716" name="Tekstikehys 26"/>
          <p:cNvSpPr txBox="1">
            <a:spLocks noChangeArrowheads="1"/>
          </p:cNvSpPr>
          <p:nvPr/>
        </p:nvSpPr>
        <p:spPr bwMode="auto">
          <a:xfrm>
            <a:off x="3276600" y="3775075"/>
            <a:ext cx="28082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i-FI" sz="1400">
                <a:latin typeface="Helvetica" pitchFamily="34" charset="0"/>
              </a:rPr>
              <a:t> </a:t>
            </a:r>
            <a:r>
              <a:rPr lang="fi-FI" sz="1600">
                <a:latin typeface="Helvetica" pitchFamily="34" charset="0"/>
              </a:rPr>
              <a:t>Yhteiset tavoitteet</a:t>
            </a:r>
          </a:p>
          <a:p>
            <a:pPr eaLnBrk="1" hangingPunct="1">
              <a:buFont typeface="Arial" charset="0"/>
              <a:buChar char="•"/>
            </a:pPr>
            <a:r>
              <a:rPr lang="fi-FI" sz="1600">
                <a:latin typeface="Helvetica" pitchFamily="34" charset="0"/>
              </a:rPr>
              <a:t> Yhteinen näkemys</a:t>
            </a:r>
          </a:p>
          <a:p>
            <a:pPr eaLnBrk="1" hangingPunct="1">
              <a:buFont typeface="Arial" charset="0"/>
              <a:buChar char="•"/>
            </a:pPr>
            <a:r>
              <a:rPr lang="fi-FI" sz="1600">
                <a:latin typeface="Helvetica" pitchFamily="34" charset="0"/>
              </a:rPr>
              <a:t> Vuorovaikutus</a:t>
            </a:r>
          </a:p>
          <a:p>
            <a:pPr eaLnBrk="1" hangingPunct="1">
              <a:buFont typeface="Arial" charset="0"/>
              <a:buChar char="•"/>
            </a:pPr>
            <a:r>
              <a:rPr lang="fi-FI" sz="1600">
                <a:latin typeface="Helvetica" pitchFamily="34" charset="0"/>
              </a:rPr>
              <a:t> Luottamus</a:t>
            </a:r>
          </a:p>
          <a:p>
            <a:pPr eaLnBrk="1" hangingPunct="1">
              <a:buFont typeface="Arial" charset="0"/>
              <a:buChar char="•"/>
            </a:pPr>
            <a:r>
              <a:rPr lang="fi-FI" sz="1600">
                <a:latin typeface="Helvetica" pitchFamily="34" charset="0"/>
              </a:rPr>
              <a:t> Toiminnot rakentuvat toistensa varaan</a:t>
            </a:r>
          </a:p>
          <a:p>
            <a:pPr eaLnBrk="1" hangingPunct="1">
              <a:buFont typeface="Arial" charset="0"/>
              <a:buChar char="•"/>
            </a:pPr>
            <a:r>
              <a:rPr lang="fi-FI" sz="1600">
                <a:latin typeface="Helvetica" pitchFamily="34" charset="0"/>
              </a:rPr>
              <a:t> Tieto kulkee vastavuoroisesti toiminnan tasolta toiselle</a:t>
            </a:r>
          </a:p>
          <a:p>
            <a:pPr eaLnBrk="1" hangingPunct="1"/>
            <a:endParaRPr lang="fi-FI" sz="1400">
              <a:latin typeface="Helvetica" pitchFamily="34" charset="0"/>
            </a:endParaRPr>
          </a:p>
        </p:txBody>
      </p:sp>
      <p:sp>
        <p:nvSpPr>
          <p:cNvPr id="29717" name="Tekstikehys 29"/>
          <p:cNvSpPr txBox="1">
            <a:spLocks noChangeArrowheads="1"/>
          </p:cNvSpPr>
          <p:nvPr/>
        </p:nvSpPr>
        <p:spPr bwMode="auto">
          <a:xfrm>
            <a:off x="5580063" y="3789363"/>
            <a:ext cx="26638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i-FI" sz="1400">
                <a:latin typeface="Helvetica" pitchFamily="34" charset="0"/>
              </a:rPr>
              <a:t> </a:t>
            </a:r>
            <a:r>
              <a:rPr lang="fi-FI" sz="1600">
                <a:latin typeface="Helvetica" pitchFamily="34" charset="0"/>
              </a:rPr>
              <a:t>Kilpailusuhteet</a:t>
            </a:r>
          </a:p>
          <a:p>
            <a:pPr eaLnBrk="1" hangingPunct="1">
              <a:buFont typeface="Arial" charset="0"/>
              <a:buChar char="•"/>
            </a:pPr>
            <a:r>
              <a:rPr lang="fi-FI" sz="1600">
                <a:latin typeface="Helvetica" pitchFamily="34" charset="0"/>
              </a:rPr>
              <a:t> Taloudelliset arvot</a:t>
            </a:r>
          </a:p>
          <a:p>
            <a:pPr eaLnBrk="1" hangingPunct="1">
              <a:buFont typeface="Arial" charset="0"/>
              <a:buChar char="•"/>
            </a:pPr>
            <a:r>
              <a:rPr lang="fi-FI" sz="1600">
                <a:latin typeface="Helvetica" pitchFamily="34" charset="0"/>
              </a:rPr>
              <a:t> Hintakilpailu</a:t>
            </a:r>
          </a:p>
          <a:p>
            <a:pPr eaLnBrk="1" hangingPunct="1"/>
            <a:endParaRPr lang="fi-FI" sz="1400">
              <a:latin typeface="Helvetica" pitchFamily="34" charset="0"/>
            </a:endParaRPr>
          </a:p>
          <a:p>
            <a:pPr eaLnBrk="1" hangingPunct="1"/>
            <a:endParaRPr lang="fi-FI" sz="1400">
              <a:latin typeface="Helvetica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699792" y="6299200"/>
            <a:ext cx="4598170" cy="523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Verkkoluento </a:t>
            </a:r>
          </a:p>
          <a:p>
            <a:pPr>
              <a:defRPr/>
            </a:pPr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Valkokari, Katri: </a:t>
            </a:r>
            <a:r>
              <a:rPr lang="fi-FI" sz="1400" dirty="0">
                <a:solidFill>
                  <a:schemeClr val="bg2">
                    <a:lumMod val="75000"/>
                  </a:schemeClr>
                </a:solidFill>
                <a:hlinkClick r:id="rId2"/>
              </a:rPr>
              <a:t>Liiketoimintaverkostojen kehittäminen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977861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2" y="430212"/>
            <a:ext cx="8352159" cy="982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 err="1" smtClean="0">
                <a:solidFill>
                  <a:srgbClr val="0070C0"/>
                </a:solidFill>
              </a:rPr>
              <a:t>TNO-palveluverkostoissa</a:t>
            </a:r>
            <a:r>
              <a:rPr lang="fi-FI" sz="3200" dirty="0" smtClean="0">
                <a:solidFill>
                  <a:srgbClr val="0070C0"/>
                </a:solidFill>
              </a:rPr>
              <a:t> on kyse käsityksestä suhteiden merkityksestä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50988"/>
            <a:ext cx="8686800" cy="4757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Verkosto on käsitteellinen ja toiminnallinen väline kokonaisuuden, osien ja niiden keskinäisten suhteiden tarkasteluun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fi-FI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SVA (SNA) – sosiaalisten verkostojen analyysi tekee vuorovaikutuksen näkyväksi</a:t>
            </a:r>
            <a:endParaRPr lang="fi-FI" sz="1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i-FI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Verkostot ovat luonteeltaan sosiaalisia ja suhteet toimivat kanavina, joiden kautta </a:t>
            </a:r>
            <a:r>
              <a:rPr lang="fi-F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voimavarat</a:t>
            </a:r>
            <a:r>
              <a:rPr lang="fi-FI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kulkevat!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Toimijoiden välillä vallitsee </a:t>
            </a:r>
            <a:r>
              <a:rPr lang="fi-FI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keskinäinen riippuvuus </a:t>
            </a:r>
            <a:r>
              <a:rPr lang="fi-FI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suhteilla on sisältö ja ne muodostavat rakenteen              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i-FI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i-FI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6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7487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>
                <a:solidFill>
                  <a:srgbClr val="0070C0"/>
                </a:solidFill>
                <a:cs typeface="Times New Roman" pitchFamily="18" charset="0"/>
              </a:rPr>
              <a:t>Verkostosuhteiden siltaaminen</a:t>
            </a:r>
            <a:r>
              <a:rPr lang="fi-FI" sz="2800" dirty="0" smtClean="0">
                <a:solidFill>
                  <a:srgbClr val="0070C0"/>
                </a:solidFill>
                <a:cs typeface="Times New Roman" pitchFamily="18" charset="0"/>
              </a:rPr>
              <a:t> (</a:t>
            </a:r>
            <a:r>
              <a:rPr lang="fi-FI" sz="2800" dirty="0" err="1" smtClean="0">
                <a:solidFill>
                  <a:srgbClr val="0070C0"/>
                </a:solidFill>
                <a:cs typeface="Times New Roman" pitchFamily="18" charset="0"/>
              </a:rPr>
              <a:t>broker</a:t>
            </a:r>
            <a:r>
              <a:rPr lang="fi-FI" sz="2800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endParaRPr lang="en-US" sz="3600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107" name="Text Box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85875"/>
            <a:ext cx="8640762" cy="257175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Siltaaminen (betweennes) kertoo siitä, kuinka usein henkilö sijaitsee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muiden henkilöiden välissä ja välittää heidän välistä vuorovaikutustaan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(tiedon portinvartija tai portin aukaisija). Henkilöllä X on verkostossa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korkea betweennes-arvo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fi-FI" sz="1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Kokonaistoiminnalle on edullista, että sen sosiaalinen rakenne hajaantuu, verkosto harvenee ja organisaatioiden sisälle ja rajapinnoille syntyy fraktioita, jotka ovat sosiaalisen pääoman lähteitä (Pirttilä ym. 2009)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585913" y="4600575"/>
            <a:ext cx="6110287" cy="2141538"/>
            <a:chOff x="1023" y="2640"/>
            <a:chExt cx="3861" cy="1349"/>
          </a:xfrm>
        </p:grpSpPr>
        <p:grpSp>
          <p:nvGrpSpPr>
            <p:cNvPr id="32774" name="Group 5"/>
            <p:cNvGrpSpPr>
              <a:grpSpLocks/>
            </p:cNvGrpSpPr>
            <p:nvPr/>
          </p:nvGrpSpPr>
          <p:grpSpPr bwMode="auto">
            <a:xfrm>
              <a:off x="1344" y="2784"/>
              <a:ext cx="3264" cy="1008"/>
              <a:chOff x="768" y="1776"/>
              <a:chExt cx="3264" cy="1008"/>
            </a:xfrm>
          </p:grpSpPr>
          <p:sp>
            <p:nvSpPr>
              <p:cNvPr id="32783" name="Line 6"/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43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Line 7"/>
              <p:cNvSpPr>
                <a:spLocks noChangeShapeType="1"/>
              </p:cNvSpPr>
              <p:nvPr/>
            </p:nvSpPr>
            <p:spPr bwMode="auto">
              <a:xfrm>
                <a:off x="1104" y="1872"/>
                <a:ext cx="76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5" name="Line 8"/>
              <p:cNvSpPr>
                <a:spLocks noChangeShapeType="1"/>
              </p:cNvSpPr>
              <p:nvPr/>
            </p:nvSpPr>
            <p:spPr bwMode="auto">
              <a:xfrm flipH="1" flipV="1">
                <a:off x="768" y="2496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Line 13"/>
              <p:cNvSpPr>
                <a:spLocks noChangeShapeType="1"/>
              </p:cNvSpPr>
              <p:nvPr/>
            </p:nvSpPr>
            <p:spPr bwMode="auto">
              <a:xfrm flipV="1">
                <a:off x="3024" y="1824"/>
                <a:ext cx="38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Line 14"/>
              <p:cNvSpPr>
                <a:spLocks noChangeShapeType="1"/>
              </p:cNvSpPr>
              <p:nvPr/>
            </p:nvSpPr>
            <p:spPr bwMode="auto">
              <a:xfrm>
                <a:off x="3600" y="1872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8" name="Line 19"/>
              <p:cNvSpPr>
                <a:spLocks noChangeShapeType="1"/>
              </p:cNvSpPr>
              <p:nvPr/>
            </p:nvSpPr>
            <p:spPr bwMode="auto">
              <a:xfrm flipV="1">
                <a:off x="768" y="2208"/>
                <a:ext cx="110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9" name="Line 20"/>
              <p:cNvSpPr>
                <a:spLocks noChangeShapeType="1"/>
              </p:cNvSpPr>
              <p:nvPr/>
            </p:nvSpPr>
            <p:spPr bwMode="auto">
              <a:xfrm flipH="1" flipV="1">
                <a:off x="2928" y="2352"/>
                <a:ext cx="28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0" name="Line 21"/>
              <p:cNvSpPr>
                <a:spLocks noChangeShapeType="1"/>
              </p:cNvSpPr>
              <p:nvPr/>
            </p:nvSpPr>
            <p:spPr bwMode="auto">
              <a:xfrm flipV="1">
                <a:off x="2152" y="2256"/>
                <a:ext cx="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Line 22"/>
              <p:cNvSpPr>
                <a:spLocks noChangeShapeType="1"/>
              </p:cNvSpPr>
              <p:nvPr/>
            </p:nvSpPr>
            <p:spPr bwMode="auto">
              <a:xfrm flipV="1">
                <a:off x="2208" y="1776"/>
                <a:ext cx="120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88" name="Oval 24"/>
            <p:cNvSpPr>
              <a:spLocks noChangeArrowheads="1"/>
            </p:cNvSpPr>
            <p:nvPr/>
          </p:nvSpPr>
          <p:spPr bwMode="auto">
            <a:xfrm>
              <a:off x="3912" y="2640"/>
              <a:ext cx="336" cy="33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20489" name="Oval 28"/>
            <p:cNvSpPr>
              <a:spLocks noChangeArrowheads="1"/>
            </p:cNvSpPr>
            <p:nvPr/>
          </p:nvSpPr>
          <p:spPr bwMode="auto">
            <a:xfrm>
              <a:off x="3336" y="3096"/>
              <a:ext cx="336" cy="33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i-FI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2777" name="Oval 32"/>
            <p:cNvSpPr>
              <a:spLocks noChangeArrowheads="1"/>
            </p:cNvSpPr>
            <p:nvPr/>
          </p:nvSpPr>
          <p:spPr bwMode="auto">
            <a:xfrm>
              <a:off x="3744" y="3653"/>
              <a:ext cx="336" cy="336"/>
            </a:xfrm>
            <a:prstGeom prst="ellipse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Oval 36"/>
            <p:cNvSpPr>
              <a:spLocks noChangeArrowheads="1"/>
            </p:cNvSpPr>
            <p:nvPr/>
          </p:nvSpPr>
          <p:spPr bwMode="auto">
            <a:xfrm>
              <a:off x="1735" y="3540"/>
              <a:ext cx="336" cy="336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Oval 40"/>
            <p:cNvSpPr>
              <a:spLocks noChangeArrowheads="1"/>
            </p:cNvSpPr>
            <p:nvPr/>
          </p:nvSpPr>
          <p:spPr bwMode="auto">
            <a:xfrm>
              <a:off x="1023" y="3276"/>
              <a:ext cx="336" cy="336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Oval 44"/>
            <p:cNvSpPr>
              <a:spLocks noChangeArrowheads="1"/>
            </p:cNvSpPr>
            <p:nvPr/>
          </p:nvSpPr>
          <p:spPr bwMode="auto">
            <a:xfrm>
              <a:off x="1359" y="2640"/>
              <a:ext cx="336" cy="336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Oval 48"/>
            <p:cNvSpPr>
              <a:spLocks noChangeArrowheads="1"/>
            </p:cNvSpPr>
            <p:nvPr/>
          </p:nvSpPr>
          <p:spPr bwMode="auto">
            <a:xfrm>
              <a:off x="2448" y="3036"/>
              <a:ext cx="336" cy="336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  <p:sp>
          <p:nvSpPr>
            <p:cNvPr id="20495" name="Oval 52"/>
            <p:cNvSpPr>
              <a:spLocks noChangeArrowheads="1"/>
            </p:cNvSpPr>
            <p:nvPr/>
          </p:nvSpPr>
          <p:spPr bwMode="auto">
            <a:xfrm>
              <a:off x="4548" y="3121"/>
              <a:ext cx="336" cy="33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32773" name="Tekstiruutu 2"/>
          <p:cNvSpPr txBox="1">
            <a:spLocks noChangeArrowheads="1"/>
          </p:cNvSpPr>
          <p:nvPr/>
        </p:nvSpPr>
        <p:spPr bwMode="auto">
          <a:xfrm>
            <a:off x="3132138" y="3797300"/>
            <a:ext cx="19256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i-FI" sz="2000">
                <a:solidFill>
                  <a:srgbClr val="818181"/>
                </a:solidFill>
                <a:latin typeface="Lucida Grande" pitchFamily="-128" charset="0"/>
                <a:cs typeface="Times New Roman" pitchFamily="18" charset="0"/>
              </a:rPr>
              <a:t>Lähetti</a:t>
            </a:r>
          </a:p>
          <a:p>
            <a:pPr algn="ctr" eaLnBrk="1" hangingPunct="1">
              <a:lnSpc>
                <a:spcPct val="80000"/>
              </a:lnSpc>
            </a:pPr>
            <a:r>
              <a:rPr lang="fi-FI" sz="2000">
                <a:solidFill>
                  <a:srgbClr val="818181"/>
                </a:solidFill>
                <a:latin typeface="Lucida Grande" pitchFamily="-128" charset="0"/>
                <a:cs typeface="Times New Roman" pitchFamily="18" charset="0"/>
              </a:rPr>
              <a:t>Portin aukaisija</a:t>
            </a:r>
          </a:p>
          <a:p>
            <a:pPr algn="ctr" eaLnBrk="1" hangingPunct="1">
              <a:lnSpc>
                <a:spcPct val="80000"/>
              </a:lnSpc>
            </a:pPr>
            <a:r>
              <a:rPr lang="fi-FI" sz="2000">
                <a:solidFill>
                  <a:srgbClr val="818181"/>
                </a:solidFill>
                <a:latin typeface="Lucida Grande" pitchFamily="-128" charset="0"/>
                <a:cs typeface="Times New Roman" pitchFamily="18" charset="0"/>
              </a:rPr>
              <a:t>Broker</a:t>
            </a:r>
          </a:p>
          <a:p>
            <a:pPr algn="ctr" eaLnBrk="1" hangingPunct="1">
              <a:lnSpc>
                <a:spcPct val="80000"/>
              </a:lnSpc>
            </a:pPr>
            <a:r>
              <a:rPr lang="fi-FI" sz="2000">
                <a:solidFill>
                  <a:srgbClr val="818181"/>
                </a:solidFill>
                <a:latin typeface="Lucida Grande" pitchFamily="-128" charset="0"/>
                <a:cs typeface="Times New Roman" pitchFamily="18" charset="0"/>
              </a:rPr>
              <a:t>…</a:t>
            </a:r>
            <a:endParaRPr lang="fi-FI" sz="2400">
              <a:latin typeface="Lucida Grande" pitchFamily="-12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2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isällön paikkamerkki 5" descr="kolmen kukkulan malli 19110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89138"/>
            <a:ext cx="6696075" cy="3671887"/>
          </a:xfrm>
        </p:spPr>
      </p:pic>
      <p:sp>
        <p:nvSpPr>
          <p:cNvPr id="21507" name="Päivämäärän paikkamerkki 6"/>
          <p:cNvSpPr>
            <a:spLocks noGrp="1"/>
          </p:cNvSpPr>
          <p:nvPr>
            <p:ph type="dt" sz="quarter" idx="4294967295"/>
          </p:nvPr>
        </p:nvSpPr>
        <p:spPr bwMode="auto">
          <a:xfrm>
            <a:off x="6727825" y="6356350"/>
            <a:ext cx="14160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8" name="Alatunnisteen paikkamerkki 3"/>
          <p:cNvSpPr>
            <a:spLocks noGrp="1"/>
          </p:cNvSpPr>
          <p:nvPr>
            <p:ph type="ftr" sz="quarter" idx="4294967295"/>
          </p:nvPr>
        </p:nvSpPr>
        <p:spPr bwMode="auto">
          <a:xfrm>
            <a:off x="2719388" y="5949950"/>
            <a:ext cx="3924300" cy="57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fi-FI" sz="1600"/>
              <a:t>Ammatillinen opettajakorkeakoulu / Lerkkanen</a:t>
            </a:r>
          </a:p>
        </p:txBody>
      </p:sp>
      <p:sp>
        <p:nvSpPr>
          <p:cNvPr id="21509" name="Dian numeron paikkamerkki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5313" y="6350000"/>
            <a:ext cx="519112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EE0FB077-2012-48B0-BDEA-AF64ED045CA9}" type="slidenum">
              <a:rPr lang="fi-FI"/>
              <a:pPr eaLnBrk="1" hangingPunct="1"/>
              <a:t>4</a:t>
            </a:fld>
            <a:endParaRPr lang="fi-FI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dirty="0" smtClean="0"/>
              <a:t>Kolmen kukkulan malli ohjauksen sisältö- ja toiminta-alueista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7115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179388" y="5157193"/>
            <a:ext cx="8901112" cy="170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33794" name="Picture 2" descr="http://t1.gstatic.com/images?q=tbn:ANd9GcSjAhKKBzxm_19FAI0sD4OWGeT1qH52p03-tI5VmKYtTo5IZV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60" y="292561"/>
            <a:ext cx="7704980" cy="400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i 4"/>
          <p:cNvSpPr/>
          <p:nvPr/>
        </p:nvSpPr>
        <p:spPr>
          <a:xfrm>
            <a:off x="6012160" y="44624"/>
            <a:ext cx="2736850" cy="39798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" y="4293096"/>
            <a:ext cx="744712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Otsikko 1"/>
          <p:cNvSpPr>
            <a:spLocks noGrp="1"/>
          </p:cNvSpPr>
          <p:nvPr>
            <p:ph type="title"/>
          </p:nvPr>
        </p:nvSpPr>
        <p:spPr bwMode="auto">
          <a:xfrm>
            <a:off x="273050" y="5536976"/>
            <a:ext cx="8713787" cy="12969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fi-FI" sz="4000" b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 / 9 / 90 -sääntö</a:t>
            </a:r>
          </a:p>
        </p:txBody>
      </p:sp>
    </p:spTree>
    <p:extLst>
      <p:ext uri="{BB962C8B-B14F-4D97-AF65-F5344CB8AC3E}">
        <p14:creationId xmlns="" xmlns:p14="http://schemas.microsoft.com/office/powerpoint/2010/main" val="35960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10" y="2557837"/>
            <a:ext cx="2558718" cy="222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6120680" cy="720080"/>
          </a:xfrm>
        </p:spPr>
        <p:txBody>
          <a:bodyPr/>
          <a:lstStyle/>
          <a:p>
            <a:r>
              <a:rPr lang="fi-FI" sz="2300" dirty="0" smtClean="0">
                <a:solidFill>
                  <a:srgbClr val="0070C0"/>
                </a:solidFill>
              </a:rPr>
              <a:t>Visualisointi on työkalu – ei itsetarkoitus, sen tehtävänä on tuottaa ymmärrystä!</a:t>
            </a:r>
            <a:endParaRPr lang="en-US" sz="23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33555"/>
            <a:ext cx="4930114" cy="297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28" y="4349683"/>
            <a:ext cx="2687183" cy="24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3363"/>
            <a:ext cx="6456817" cy="17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19" y="85338"/>
            <a:ext cx="2761666" cy="262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9670417"/>
              </p:ext>
            </p:extLst>
          </p:nvPr>
        </p:nvGraphicFramePr>
        <p:xfrm>
          <a:off x="179512" y="744473"/>
          <a:ext cx="3711596" cy="138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899"/>
                <a:gridCol w="1088325"/>
                <a:gridCol w="767473"/>
                <a:gridCol w="927899"/>
              </a:tblGrid>
              <a:tr h="38254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TE-toimisto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AMK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Oppilaitos</a:t>
                      </a:r>
                      <a:endParaRPr lang="en-US" sz="1200" dirty="0"/>
                    </a:p>
                  </a:txBody>
                  <a:tcPr/>
                </a:tc>
              </a:tr>
              <a:tr h="382543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TE-toimisto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0 (1)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1 (4)</a:t>
                      </a:r>
                      <a:endParaRPr lang="en-US" sz="1200" dirty="0"/>
                    </a:p>
                  </a:txBody>
                  <a:tcPr/>
                </a:tc>
              </a:tr>
              <a:tr h="229526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AMK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1 (3)</a:t>
                      </a:r>
                      <a:endParaRPr lang="en-US" sz="1200" dirty="0"/>
                    </a:p>
                  </a:txBody>
                  <a:tcPr/>
                </a:tc>
              </a:tr>
              <a:tr h="229526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Oppilaitos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1 (3)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1 (2)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14" y="836712"/>
            <a:ext cx="241438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30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4572000" y="981075"/>
            <a:ext cx="4895850" cy="4895850"/>
          </a:xfrm>
          <a:prstGeom prst="ellipse">
            <a:avLst/>
          </a:prstGeom>
          <a:solidFill>
            <a:srgbClr val="E1E0F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4F4F4F"/>
              </a:solidFill>
            </a:endParaRP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-252413" y="981075"/>
            <a:ext cx="4824413" cy="4895850"/>
          </a:xfrm>
          <a:prstGeom prst="ellipse">
            <a:avLst/>
          </a:prstGeom>
          <a:solidFill>
            <a:srgbClr val="E4E7E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4F4F4F"/>
              </a:solidFill>
            </a:endParaRP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376613" y="885825"/>
            <a:ext cx="2814637" cy="5972175"/>
            <a:chOff x="2200" y="527"/>
            <a:chExt cx="1773" cy="3762"/>
          </a:xfrm>
        </p:grpSpPr>
        <p:sp>
          <p:nvSpPr>
            <p:cNvPr id="36917" name="Freeform 5"/>
            <p:cNvSpPr>
              <a:spLocks/>
            </p:cNvSpPr>
            <p:nvPr/>
          </p:nvSpPr>
          <p:spPr bwMode="auto">
            <a:xfrm>
              <a:off x="2200" y="527"/>
              <a:ext cx="1773" cy="3762"/>
            </a:xfrm>
            <a:custGeom>
              <a:avLst/>
              <a:gdLst>
                <a:gd name="T0" fmla="*/ 107 w 1773"/>
                <a:gd name="T1" fmla="*/ 6445 h 3671"/>
                <a:gd name="T2" fmla="*/ 0 w 1773"/>
                <a:gd name="T3" fmla="*/ 52 h 3671"/>
                <a:gd name="T4" fmla="*/ 1527 w 1773"/>
                <a:gd name="T5" fmla="*/ 0 h 3671"/>
                <a:gd name="T6" fmla="*/ 1773 w 1773"/>
                <a:gd name="T7" fmla="*/ 6338 h 3671"/>
                <a:gd name="T8" fmla="*/ 107 w 1773"/>
                <a:gd name="T9" fmla="*/ 6445 h 3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3671"/>
                <a:gd name="T17" fmla="*/ 1773 w 1773"/>
                <a:gd name="T18" fmla="*/ 3671 h 3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3671">
                  <a:moveTo>
                    <a:pt x="107" y="3671"/>
                  </a:moveTo>
                  <a:lnTo>
                    <a:pt x="0" y="29"/>
                  </a:lnTo>
                  <a:cubicBezTo>
                    <a:pt x="776" y="28"/>
                    <a:pt x="1527" y="0"/>
                    <a:pt x="1527" y="0"/>
                  </a:cubicBezTo>
                  <a:lnTo>
                    <a:pt x="1773" y="3609"/>
                  </a:lnTo>
                  <a:lnTo>
                    <a:pt x="107" y="3671"/>
                  </a:lnTo>
                  <a:close/>
                </a:path>
              </a:pathLst>
            </a:custGeom>
            <a:gradFill rotWithShape="1">
              <a:gsLst>
                <a:gs pos="0">
                  <a:srgbClr val="FBFFFF"/>
                </a:gs>
                <a:gs pos="50000">
                  <a:srgbClr val="CCFFFF"/>
                </a:gs>
                <a:gs pos="100000">
                  <a:srgbClr val="FB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8" name="Freeform 6"/>
            <p:cNvSpPr>
              <a:spLocks/>
            </p:cNvSpPr>
            <p:nvPr/>
          </p:nvSpPr>
          <p:spPr bwMode="auto">
            <a:xfrm>
              <a:off x="2224" y="877"/>
              <a:ext cx="1746" cy="3190"/>
            </a:xfrm>
            <a:custGeom>
              <a:avLst/>
              <a:gdLst>
                <a:gd name="T0" fmla="*/ 80 w 1746"/>
                <a:gd name="T1" fmla="*/ 3096 h 3190"/>
                <a:gd name="T2" fmla="*/ 0 w 1746"/>
                <a:gd name="T3" fmla="*/ 279 h 3190"/>
                <a:gd name="T4" fmla="*/ 1533 w 1746"/>
                <a:gd name="T5" fmla="*/ 0 h 3190"/>
                <a:gd name="T6" fmla="*/ 1746 w 1746"/>
                <a:gd name="T7" fmla="*/ 3190 h 3190"/>
                <a:gd name="T8" fmla="*/ 80 w 1746"/>
                <a:gd name="T9" fmla="*/ 3096 h 3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6"/>
                <a:gd name="T16" fmla="*/ 0 h 3190"/>
                <a:gd name="T17" fmla="*/ 1746 w 1746"/>
                <a:gd name="T18" fmla="*/ 3190 h 3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6" h="3190">
                  <a:moveTo>
                    <a:pt x="80" y="3096"/>
                  </a:moveTo>
                  <a:lnTo>
                    <a:pt x="0" y="279"/>
                  </a:lnTo>
                  <a:lnTo>
                    <a:pt x="1533" y="0"/>
                  </a:lnTo>
                  <a:lnTo>
                    <a:pt x="1746" y="3190"/>
                  </a:lnTo>
                  <a:lnTo>
                    <a:pt x="80" y="3096"/>
                  </a:lnTo>
                  <a:close/>
                </a:path>
              </a:pathLst>
            </a:custGeom>
            <a:gradFill rotWithShape="1">
              <a:gsLst>
                <a:gs pos="0">
                  <a:srgbClr val="F7FFFF"/>
                </a:gs>
                <a:gs pos="50000">
                  <a:srgbClr val="CCFFFF"/>
                </a:gs>
                <a:gs pos="100000">
                  <a:srgbClr val="F7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Freeform 7"/>
            <p:cNvSpPr>
              <a:spLocks/>
            </p:cNvSpPr>
            <p:nvPr/>
          </p:nvSpPr>
          <p:spPr bwMode="auto">
            <a:xfrm>
              <a:off x="2220" y="1300"/>
              <a:ext cx="1708" cy="2458"/>
            </a:xfrm>
            <a:custGeom>
              <a:avLst/>
              <a:gdLst>
                <a:gd name="T0" fmla="*/ 75 w 1708"/>
                <a:gd name="T1" fmla="*/ 2458 h 2458"/>
                <a:gd name="T2" fmla="*/ 0 w 1708"/>
                <a:gd name="T3" fmla="*/ 76 h 2458"/>
                <a:gd name="T4" fmla="*/ 1564 w 1708"/>
                <a:gd name="T5" fmla="*/ 0 h 2458"/>
                <a:gd name="T6" fmla="*/ 1708 w 1708"/>
                <a:gd name="T7" fmla="*/ 2180 h 2458"/>
                <a:gd name="T8" fmla="*/ 75 w 1708"/>
                <a:gd name="T9" fmla="*/ 2458 h 2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8"/>
                <a:gd name="T16" fmla="*/ 0 h 2458"/>
                <a:gd name="T17" fmla="*/ 1708 w 1708"/>
                <a:gd name="T18" fmla="*/ 2458 h 2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8" h="2458">
                  <a:moveTo>
                    <a:pt x="75" y="2458"/>
                  </a:moveTo>
                  <a:lnTo>
                    <a:pt x="0" y="76"/>
                  </a:lnTo>
                  <a:lnTo>
                    <a:pt x="1564" y="0"/>
                  </a:lnTo>
                  <a:lnTo>
                    <a:pt x="1708" y="2180"/>
                  </a:lnTo>
                  <a:lnTo>
                    <a:pt x="75" y="2458"/>
                  </a:lnTo>
                  <a:close/>
                </a:path>
              </a:pathLst>
            </a:custGeom>
            <a:solidFill>
              <a:srgbClr val="CCFFCC">
                <a:alpha val="8588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9" name="Oval 8"/>
          <p:cNvSpPr>
            <a:spLocks noChangeArrowheads="1"/>
          </p:cNvSpPr>
          <p:nvPr/>
        </p:nvSpPr>
        <p:spPr bwMode="auto">
          <a:xfrm>
            <a:off x="1082675" y="2168525"/>
            <a:ext cx="2578100" cy="2649538"/>
          </a:xfrm>
          <a:prstGeom prst="ellipse">
            <a:avLst/>
          </a:prstGeom>
          <a:solidFill>
            <a:srgbClr val="99FFCC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4F4F4F"/>
                </a:solidFill>
                <a:cs typeface="Arial" charset="0"/>
              </a:rPr>
              <a:t>   </a:t>
            </a:r>
          </a:p>
        </p:txBody>
      </p:sp>
      <p:sp>
        <p:nvSpPr>
          <p:cNvPr id="36870" name="Oval 9"/>
          <p:cNvSpPr>
            <a:spLocks noChangeArrowheads="1"/>
          </p:cNvSpPr>
          <p:nvPr/>
        </p:nvSpPr>
        <p:spPr bwMode="auto">
          <a:xfrm>
            <a:off x="5649913" y="2160588"/>
            <a:ext cx="2578100" cy="2622550"/>
          </a:xfrm>
          <a:prstGeom prst="ellipse">
            <a:avLst/>
          </a:prstGeom>
          <a:solidFill>
            <a:srgbClr val="E4E7E1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3071813" y="779463"/>
            <a:ext cx="3000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>
                <a:solidFill>
                  <a:srgbClr val="4F4F4F"/>
                </a:solidFill>
                <a:cs typeface="Arial" charset="0"/>
              </a:rPr>
              <a:t>Moniammatillinen ja –organisatorinen rajapinta </a:t>
            </a:r>
          </a:p>
          <a:p>
            <a:pPr algn="ctr" eaLnBrk="1" hangingPunct="1"/>
            <a:r>
              <a:rPr lang="en-GB">
                <a:solidFill>
                  <a:srgbClr val="4F4F4F"/>
                </a:solidFill>
                <a:cs typeface="Arial" charset="0"/>
              </a:rPr>
              <a:t>= oppimisen tila</a:t>
            </a:r>
          </a:p>
          <a:p>
            <a:pPr algn="ctr" eaLnBrk="1" hangingPunct="1"/>
            <a:r>
              <a:rPr lang="en-GB" sz="1400">
                <a:solidFill>
                  <a:srgbClr val="4F4F4F"/>
                </a:solidFill>
                <a:cs typeface="Arial" charset="0"/>
              </a:rPr>
              <a:t>- keskustelufoorumi</a:t>
            </a:r>
          </a:p>
          <a:p>
            <a:pPr algn="ctr" eaLnBrk="1" hangingPunct="1">
              <a:buFontTx/>
              <a:buChar char="-"/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 resurssit</a:t>
            </a:r>
          </a:p>
          <a:p>
            <a:pPr algn="ctr" eaLnBrk="1" hangingPunct="1"/>
            <a:r>
              <a:rPr lang="en-GB" sz="1400">
                <a:solidFill>
                  <a:srgbClr val="4F4F4F"/>
                </a:solidFill>
                <a:cs typeface="Arial" charset="0"/>
              </a:rPr>
              <a:t>- johtaminen: legitimointi</a:t>
            </a:r>
          </a:p>
        </p:txBody>
      </p:sp>
      <p:sp>
        <p:nvSpPr>
          <p:cNvPr id="36872" name="AutoShape 11"/>
          <p:cNvSpPr>
            <a:spLocks noChangeArrowheads="1"/>
          </p:cNvSpPr>
          <p:nvPr/>
        </p:nvSpPr>
        <p:spPr bwMode="auto">
          <a:xfrm>
            <a:off x="3203575" y="3141663"/>
            <a:ext cx="1368425" cy="790575"/>
          </a:xfrm>
          <a:prstGeom prst="rightArrow">
            <a:avLst>
              <a:gd name="adj1" fmla="val 100000"/>
              <a:gd name="adj2" fmla="val 60622"/>
            </a:avLst>
          </a:prstGeom>
          <a:solidFill>
            <a:srgbClr val="FFFF9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2500313" y="2420938"/>
            <a:ext cx="8493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Kulttuuri</a:t>
            </a:r>
          </a:p>
        </p:txBody>
      </p:sp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684213" y="4437063"/>
            <a:ext cx="100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Säädökset</a:t>
            </a:r>
          </a:p>
        </p:txBody>
      </p:sp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107950" y="2852738"/>
            <a:ext cx="11064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Terminologia</a:t>
            </a:r>
          </a:p>
        </p:txBody>
      </p:sp>
      <p:sp>
        <p:nvSpPr>
          <p:cNvPr id="36876" name="Text Box 15"/>
          <p:cNvSpPr txBox="1">
            <a:spLocks noChangeArrowheads="1"/>
          </p:cNvSpPr>
          <p:nvPr/>
        </p:nvSpPr>
        <p:spPr bwMode="auto">
          <a:xfrm>
            <a:off x="6565900" y="4652963"/>
            <a:ext cx="11731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Toimintatavat</a:t>
            </a:r>
          </a:p>
        </p:txBody>
      </p:sp>
      <p:sp>
        <p:nvSpPr>
          <p:cNvPr id="36877" name="Text Box 16"/>
          <p:cNvSpPr txBox="1">
            <a:spLocks noChangeArrowheads="1"/>
          </p:cNvSpPr>
          <p:nvPr/>
        </p:nvSpPr>
        <p:spPr bwMode="auto">
          <a:xfrm>
            <a:off x="7596188" y="4437063"/>
            <a:ext cx="965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Säädökset</a:t>
            </a:r>
          </a:p>
        </p:txBody>
      </p:sp>
      <p:sp>
        <p:nvSpPr>
          <p:cNvPr id="36878" name="Text Box 17"/>
          <p:cNvSpPr txBox="1">
            <a:spLocks noChangeArrowheads="1"/>
          </p:cNvSpPr>
          <p:nvPr/>
        </p:nvSpPr>
        <p:spPr bwMode="auto">
          <a:xfrm>
            <a:off x="6659563" y="1916113"/>
            <a:ext cx="9128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Asenteet</a:t>
            </a:r>
          </a:p>
        </p:txBody>
      </p:sp>
      <p:sp>
        <p:nvSpPr>
          <p:cNvPr id="36879" name="Text Box 18"/>
          <p:cNvSpPr txBox="1">
            <a:spLocks noChangeArrowheads="1"/>
          </p:cNvSpPr>
          <p:nvPr/>
        </p:nvSpPr>
        <p:spPr bwMode="auto">
          <a:xfrm>
            <a:off x="7740650" y="4076700"/>
            <a:ext cx="985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Johtaminen</a:t>
            </a:r>
          </a:p>
        </p:txBody>
      </p:sp>
      <p:sp>
        <p:nvSpPr>
          <p:cNvPr id="36880" name="Text Box 19"/>
          <p:cNvSpPr txBox="1">
            <a:spLocks noChangeArrowheads="1"/>
          </p:cNvSpPr>
          <p:nvPr/>
        </p:nvSpPr>
        <p:spPr bwMode="auto">
          <a:xfrm>
            <a:off x="468313" y="4076700"/>
            <a:ext cx="11128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Johtaminen</a:t>
            </a:r>
          </a:p>
        </p:txBody>
      </p:sp>
      <p:sp>
        <p:nvSpPr>
          <p:cNvPr id="36881" name="AutoShape 20"/>
          <p:cNvSpPr>
            <a:spLocks noChangeArrowheads="1"/>
          </p:cNvSpPr>
          <p:nvPr/>
        </p:nvSpPr>
        <p:spPr bwMode="auto">
          <a:xfrm>
            <a:off x="3376613" y="4005263"/>
            <a:ext cx="2790825" cy="2592387"/>
          </a:xfrm>
          <a:prstGeom prst="downArrow">
            <a:avLst>
              <a:gd name="adj1" fmla="val 61204"/>
              <a:gd name="adj2" fmla="val 64431"/>
            </a:avLst>
          </a:prstGeom>
          <a:solidFill>
            <a:srgbClr val="FFCC66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  <a:p>
            <a:pPr algn="ctr"/>
            <a:endParaRPr lang="en-GB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82" name="Text Box 21"/>
          <p:cNvSpPr txBox="1">
            <a:spLocks noChangeArrowheads="1"/>
          </p:cNvSpPr>
          <p:nvPr/>
        </p:nvSpPr>
        <p:spPr bwMode="auto">
          <a:xfrm>
            <a:off x="3243263" y="3403600"/>
            <a:ext cx="950912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600">
                <a:solidFill>
                  <a:srgbClr val="4F4F4F"/>
                </a:solidFill>
                <a:cs typeface="Arial" charset="0"/>
              </a:rPr>
              <a:t>Tarjouma</a:t>
            </a:r>
          </a:p>
        </p:txBody>
      </p:sp>
      <p:sp>
        <p:nvSpPr>
          <p:cNvPr id="36883" name="Text Box 22"/>
          <p:cNvSpPr txBox="1">
            <a:spLocks noChangeArrowheads="1"/>
          </p:cNvSpPr>
          <p:nvPr/>
        </p:nvSpPr>
        <p:spPr bwMode="auto">
          <a:xfrm>
            <a:off x="4064000" y="4149725"/>
            <a:ext cx="1365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i-FI" sz="1600">
                <a:solidFill>
                  <a:srgbClr val="4F4F4F"/>
                </a:solidFill>
                <a:cs typeface="Arial" charset="0"/>
              </a:rPr>
              <a:t>Tulkinnat</a:t>
            </a:r>
          </a:p>
        </p:txBody>
      </p:sp>
      <p:sp>
        <p:nvSpPr>
          <p:cNvPr id="36884" name="Text Box 23"/>
          <p:cNvSpPr txBox="1">
            <a:spLocks noChangeArrowheads="1"/>
          </p:cNvSpPr>
          <p:nvPr/>
        </p:nvSpPr>
        <p:spPr bwMode="auto">
          <a:xfrm>
            <a:off x="4310063" y="4486275"/>
            <a:ext cx="7318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600">
                <a:solidFill>
                  <a:srgbClr val="4F4F4F"/>
                </a:solidFill>
                <a:cs typeface="Arial" charset="0"/>
              </a:rPr>
              <a:t>Dialogi</a:t>
            </a:r>
          </a:p>
        </p:txBody>
      </p:sp>
      <p:sp>
        <p:nvSpPr>
          <p:cNvPr id="36885" name="Text Box 24"/>
          <p:cNvSpPr txBox="1">
            <a:spLocks noChangeArrowheads="1"/>
          </p:cNvSpPr>
          <p:nvPr/>
        </p:nvSpPr>
        <p:spPr bwMode="auto">
          <a:xfrm>
            <a:off x="5940425" y="2420938"/>
            <a:ext cx="6461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Kulttuuri</a:t>
            </a:r>
          </a:p>
        </p:txBody>
      </p:sp>
      <p:sp>
        <p:nvSpPr>
          <p:cNvPr id="36886" name="Text Box 25"/>
          <p:cNvSpPr txBox="1">
            <a:spLocks noChangeArrowheads="1"/>
          </p:cNvSpPr>
          <p:nvPr/>
        </p:nvSpPr>
        <p:spPr bwMode="auto">
          <a:xfrm>
            <a:off x="8316913" y="3429000"/>
            <a:ext cx="4333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Kieli</a:t>
            </a:r>
          </a:p>
        </p:txBody>
      </p:sp>
      <p:sp>
        <p:nvSpPr>
          <p:cNvPr id="36887" name="Text Box 26"/>
          <p:cNvSpPr txBox="1">
            <a:spLocks noChangeArrowheads="1"/>
          </p:cNvSpPr>
          <p:nvPr/>
        </p:nvSpPr>
        <p:spPr bwMode="auto">
          <a:xfrm>
            <a:off x="582613" y="3429000"/>
            <a:ext cx="4333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Kieli</a:t>
            </a:r>
          </a:p>
        </p:txBody>
      </p:sp>
      <p:sp>
        <p:nvSpPr>
          <p:cNvPr id="36888" name="Text Box 27"/>
          <p:cNvSpPr txBox="1">
            <a:spLocks noChangeArrowheads="1"/>
          </p:cNvSpPr>
          <p:nvPr/>
        </p:nvSpPr>
        <p:spPr bwMode="auto">
          <a:xfrm>
            <a:off x="3914775" y="4822825"/>
            <a:ext cx="1460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sz="1600">
              <a:solidFill>
                <a:srgbClr val="4F4F4F"/>
              </a:solidFill>
              <a:cs typeface="Arial" charset="0"/>
            </a:endParaRPr>
          </a:p>
          <a:p>
            <a:pPr eaLnBrk="1" hangingPunct="1"/>
            <a:endParaRPr lang="fi-FI" sz="1600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89" name="Text Box 28"/>
          <p:cNvSpPr txBox="1">
            <a:spLocks noChangeArrowheads="1"/>
          </p:cNvSpPr>
          <p:nvPr/>
        </p:nvSpPr>
        <p:spPr bwMode="auto">
          <a:xfrm>
            <a:off x="1414463" y="2168525"/>
            <a:ext cx="863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Sukupolvi</a:t>
            </a:r>
          </a:p>
        </p:txBody>
      </p:sp>
      <p:sp>
        <p:nvSpPr>
          <p:cNvPr id="36890" name="Text Box 29"/>
          <p:cNvSpPr txBox="1">
            <a:spLocks noChangeArrowheads="1"/>
          </p:cNvSpPr>
          <p:nvPr/>
        </p:nvSpPr>
        <p:spPr bwMode="auto">
          <a:xfrm>
            <a:off x="6929438" y="2205038"/>
            <a:ext cx="8826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Sukupolvi</a:t>
            </a:r>
          </a:p>
        </p:txBody>
      </p:sp>
      <p:sp>
        <p:nvSpPr>
          <p:cNvPr id="36891" name="Text Box 30"/>
          <p:cNvSpPr txBox="1">
            <a:spLocks noChangeArrowheads="1"/>
          </p:cNvSpPr>
          <p:nvPr/>
        </p:nvSpPr>
        <p:spPr bwMode="auto">
          <a:xfrm>
            <a:off x="214313" y="3143250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4F4F4F"/>
                </a:solidFill>
                <a:cs typeface="Arial" charset="0"/>
              </a:rPr>
              <a:t>Tiedeperusta</a:t>
            </a:r>
          </a:p>
        </p:txBody>
      </p:sp>
      <p:sp>
        <p:nvSpPr>
          <p:cNvPr id="36892" name="Text Box 31"/>
          <p:cNvSpPr txBox="1">
            <a:spLocks noChangeArrowheads="1"/>
          </p:cNvSpPr>
          <p:nvPr/>
        </p:nvSpPr>
        <p:spPr bwMode="auto">
          <a:xfrm>
            <a:off x="8027988" y="3046413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>
                <a:solidFill>
                  <a:srgbClr val="4F4F4F"/>
                </a:solidFill>
                <a:cs typeface="Arial" charset="0"/>
              </a:rPr>
              <a:t>Tiedeperusta</a:t>
            </a:r>
          </a:p>
        </p:txBody>
      </p:sp>
      <p:sp>
        <p:nvSpPr>
          <p:cNvPr id="36893" name="Text Box 32"/>
          <p:cNvSpPr txBox="1">
            <a:spLocks noChangeArrowheads="1"/>
          </p:cNvSpPr>
          <p:nvPr/>
        </p:nvSpPr>
        <p:spPr bwMode="auto">
          <a:xfrm>
            <a:off x="1476375" y="4652963"/>
            <a:ext cx="12684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Toimintatavat</a:t>
            </a:r>
          </a:p>
        </p:txBody>
      </p:sp>
      <p:sp>
        <p:nvSpPr>
          <p:cNvPr id="36894" name="Text Box 33"/>
          <p:cNvSpPr txBox="1">
            <a:spLocks noChangeArrowheads="1"/>
          </p:cNvSpPr>
          <p:nvPr/>
        </p:nvSpPr>
        <p:spPr bwMode="auto">
          <a:xfrm>
            <a:off x="2484438" y="2133600"/>
            <a:ext cx="9445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Motivaatio</a:t>
            </a:r>
          </a:p>
        </p:txBody>
      </p:sp>
      <p:sp>
        <p:nvSpPr>
          <p:cNvPr id="36895" name="Text Box 34"/>
          <p:cNvSpPr txBox="1">
            <a:spLocks noChangeArrowheads="1"/>
          </p:cNvSpPr>
          <p:nvPr/>
        </p:nvSpPr>
        <p:spPr bwMode="auto">
          <a:xfrm>
            <a:off x="1785938" y="1808163"/>
            <a:ext cx="8493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Asenteet</a:t>
            </a:r>
          </a:p>
        </p:txBody>
      </p:sp>
      <p:sp>
        <p:nvSpPr>
          <p:cNvPr id="36896" name="Text Box 35"/>
          <p:cNvSpPr txBox="1">
            <a:spLocks noChangeArrowheads="1"/>
          </p:cNvSpPr>
          <p:nvPr/>
        </p:nvSpPr>
        <p:spPr bwMode="auto">
          <a:xfrm>
            <a:off x="5929313" y="2133600"/>
            <a:ext cx="10715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Motivaatio</a:t>
            </a:r>
          </a:p>
        </p:txBody>
      </p:sp>
      <p:sp>
        <p:nvSpPr>
          <p:cNvPr id="36897" name="Text Box 36"/>
          <p:cNvSpPr txBox="1">
            <a:spLocks noChangeArrowheads="1"/>
          </p:cNvSpPr>
          <p:nvPr/>
        </p:nvSpPr>
        <p:spPr bwMode="auto">
          <a:xfrm>
            <a:off x="7885113" y="2708275"/>
            <a:ext cx="12588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4F4F4F"/>
                </a:solidFill>
                <a:cs typeface="Arial" charset="0"/>
              </a:rPr>
              <a:t>Terminologia</a:t>
            </a:r>
          </a:p>
        </p:txBody>
      </p:sp>
      <p:sp>
        <p:nvSpPr>
          <p:cNvPr id="36898" name="AutoShape 37"/>
          <p:cNvSpPr>
            <a:spLocks noChangeArrowheads="1"/>
          </p:cNvSpPr>
          <p:nvPr/>
        </p:nvSpPr>
        <p:spPr bwMode="auto">
          <a:xfrm rot="10800000">
            <a:off x="4643438" y="2852738"/>
            <a:ext cx="1449387" cy="790575"/>
          </a:xfrm>
          <a:prstGeom prst="rightArrow">
            <a:avLst>
              <a:gd name="adj1" fmla="val 100000"/>
              <a:gd name="adj2" fmla="val 64209"/>
            </a:avLst>
          </a:prstGeom>
          <a:solidFill>
            <a:srgbClr val="E1A3B9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1400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899" name="Text Box 38"/>
          <p:cNvSpPr txBox="1">
            <a:spLocks noChangeArrowheads="1"/>
          </p:cNvSpPr>
          <p:nvPr/>
        </p:nvSpPr>
        <p:spPr bwMode="auto">
          <a:xfrm>
            <a:off x="5070475" y="3114675"/>
            <a:ext cx="9509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600">
                <a:solidFill>
                  <a:srgbClr val="4F4F4F"/>
                </a:solidFill>
                <a:cs typeface="Arial" charset="0"/>
              </a:rPr>
              <a:t>Tarjouma</a:t>
            </a:r>
          </a:p>
        </p:txBody>
      </p:sp>
      <p:sp>
        <p:nvSpPr>
          <p:cNvPr id="36900" name="Line 39"/>
          <p:cNvSpPr>
            <a:spLocks noChangeShapeType="1"/>
          </p:cNvSpPr>
          <p:nvPr/>
        </p:nvSpPr>
        <p:spPr bwMode="auto">
          <a:xfrm flipH="1" flipV="1">
            <a:off x="539750" y="1628775"/>
            <a:ext cx="874713" cy="900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1" name="Line 40"/>
          <p:cNvSpPr>
            <a:spLocks noChangeShapeType="1"/>
          </p:cNvSpPr>
          <p:nvPr/>
        </p:nvSpPr>
        <p:spPr bwMode="auto">
          <a:xfrm flipH="1">
            <a:off x="-247650" y="3789363"/>
            <a:ext cx="1330325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2" name="Line 41"/>
          <p:cNvSpPr>
            <a:spLocks noChangeShapeType="1"/>
          </p:cNvSpPr>
          <p:nvPr/>
        </p:nvSpPr>
        <p:spPr bwMode="auto">
          <a:xfrm flipV="1">
            <a:off x="7729538" y="1557338"/>
            <a:ext cx="874712" cy="971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3" name="Line 42"/>
          <p:cNvSpPr>
            <a:spLocks noChangeShapeType="1"/>
          </p:cNvSpPr>
          <p:nvPr/>
        </p:nvSpPr>
        <p:spPr bwMode="auto">
          <a:xfrm>
            <a:off x="8061325" y="3968750"/>
            <a:ext cx="1263650" cy="323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4" name="Text Box 43"/>
          <p:cNvSpPr txBox="1">
            <a:spLocks noChangeArrowheads="1"/>
          </p:cNvSpPr>
          <p:nvPr/>
        </p:nvSpPr>
        <p:spPr bwMode="auto">
          <a:xfrm>
            <a:off x="1285875" y="1268413"/>
            <a:ext cx="14906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Eksistentiaalinen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5" name="Text Box 44"/>
          <p:cNvSpPr txBox="1">
            <a:spLocks noChangeArrowheads="1"/>
          </p:cNvSpPr>
          <p:nvPr/>
        </p:nvSpPr>
        <p:spPr bwMode="auto">
          <a:xfrm>
            <a:off x="85725" y="2349500"/>
            <a:ext cx="13430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Episteeminen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6" name="Text Box 45"/>
          <p:cNvSpPr txBox="1">
            <a:spLocks noChangeArrowheads="1"/>
          </p:cNvSpPr>
          <p:nvPr/>
        </p:nvSpPr>
        <p:spPr bwMode="auto">
          <a:xfrm>
            <a:off x="1414463" y="5229225"/>
            <a:ext cx="150971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Juridis-eettinen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7" name="Text Box 46"/>
          <p:cNvSpPr txBox="1">
            <a:spLocks noChangeArrowheads="1"/>
          </p:cNvSpPr>
          <p:nvPr/>
        </p:nvSpPr>
        <p:spPr bwMode="auto">
          <a:xfrm>
            <a:off x="6234113" y="1268413"/>
            <a:ext cx="13684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Eksistentiaalinen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8" name="Text Box 47"/>
          <p:cNvSpPr txBox="1">
            <a:spLocks noChangeArrowheads="1"/>
          </p:cNvSpPr>
          <p:nvPr/>
        </p:nvSpPr>
        <p:spPr bwMode="auto">
          <a:xfrm>
            <a:off x="7858125" y="2168525"/>
            <a:ext cx="12858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Episteeminen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09" name="Text Box 48"/>
          <p:cNvSpPr txBox="1">
            <a:spLocks noChangeArrowheads="1"/>
          </p:cNvSpPr>
          <p:nvPr/>
        </p:nvSpPr>
        <p:spPr bwMode="auto">
          <a:xfrm>
            <a:off x="6565900" y="5229225"/>
            <a:ext cx="1443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 b="1">
                <a:solidFill>
                  <a:srgbClr val="4F4F4F"/>
                </a:solidFill>
                <a:cs typeface="Arial" charset="0"/>
              </a:rPr>
              <a:t>Juridis-eettinen vertaisuus</a:t>
            </a:r>
            <a:endParaRPr lang="en-US" sz="1400" b="1">
              <a:solidFill>
                <a:srgbClr val="4F4F4F"/>
              </a:solidFill>
              <a:cs typeface="Arial" charset="0"/>
            </a:endParaRPr>
          </a:p>
        </p:txBody>
      </p:sp>
      <p:sp>
        <p:nvSpPr>
          <p:cNvPr id="36910" name="Text Box 49"/>
          <p:cNvSpPr txBox="1">
            <a:spLocks noChangeArrowheads="1"/>
          </p:cNvSpPr>
          <p:nvPr/>
        </p:nvSpPr>
        <p:spPr bwMode="auto">
          <a:xfrm>
            <a:off x="71438" y="22225"/>
            <a:ext cx="90297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>
                <a:solidFill>
                  <a:srgbClr val="0070C0"/>
                </a:solidFill>
                <a:cs typeface="Arial" charset="0"/>
              </a:rPr>
              <a:t>Moniammatillinen yhteistyö oppimisen tilassa</a:t>
            </a:r>
            <a:r>
              <a:rPr lang="en-GB" sz="2000">
                <a:solidFill>
                  <a:srgbClr val="0070C0"/>
                </a:solidFill>
                <a:cs typeface="Arial" charset="0"/>
              </a:rPr>
              <a:t> </a:t>
            </a:r>
            <a:r>
              <a:rPr lang="en-GB" sz="1600">
                <a:solidFill>
                  <a:srgbClr val="4F4F4F"/>
                </a:solidFill>
                <a:cs typeface="Arial" charset="0"/>
              </a:rPr>
              <a:t>( Nykänen ym. 2007;                   Juutilainen 2003; Engeström 2004; Karjalainen, Heikkinen &amp; Saarnivaara 2007 -mukaillen)</a:t>
            </a:r>
          </a:p>
        </p:txBody>
      </p:sp>
      <p:sp>
        <p:nvSpPr>
          <p:cNvPr id="36911" name="Text Box 50"/>
          <p:cNvSpPr txBox="1">
            <a:spLocks noChangeArrowheads="1"/>
          </p:cNvSpPr>
          <p:nvPr/>
        </p:nvSpPr>
        <p:spPr bwMode="auto">
          <a:xfrm>
            <a:off x="3706813" y="5084763"/>
            <a:ext cx="19954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sz="1600">
              <a:solidFill>
                <a:srgbClr val="4F4F4F"/>
              </a:solidFill>
            </a:endParaRPr>
          </a:p>
          <a:p>
            <a:pPr algn="ctr" eaLnBrk="1" hangingPunct="1"/>
            <a:r>
              <a:rPr lang="en-GB" sz="1600">
                <a:solidFill>
                  <a:srgbClr val="4F4F4F"/>
                </a:solidFill>
              </a:rPr>
              <a:t>Yhteinen käsikirjoitus</a:t>
            </a:r>
          </a:p>
          <a:p>
            <a:pPr eaLnBrk="1" hangingPunct="1"/>
            <a:endParaRPr lang="en-GB" sz="1600">
              <a:solidFill>
                <a:srgbClr val="4F4F4F"/>
              </a:solidFill>
            </a:endParaRPr>
          </a:p>
          <a:p>
            <a:pPr eaLnBrk="1" hangingPunct="1"/>
            <a:r>
              <a:rPr lang="en-GB" sz="1600">
                <a:solidFill>
                  <a:srgbClr val="4F4F4F"/>
                </a:solidFill>
              </a:rPr>
              <a:t>     Yhteistoiminta</a:t>
            </a:r>
          </a:p>
          <a:p>
            <a:pPr eaLnBrk="1" hangingPunct="1"/>
            <a:endParaRPr lang="en-GB" sz="1600">
              <a:solidFill>
                <a:srgbClr val="4F4F4F"/>
              </a:solidFill>
            </a:endParaRPr>
          </a:p>
        </p:txBody>
      </p:sp>
      <p:sp>
        <p:nvSpPr>
          <p:cNvPr id="36912" name="Text Box 51"/>
          <p:cNvSpPr txBox="1">
            <a:spLocks noChangeArrowheads="1"/>
          </p:cNvSpPr>
          <p:nvPr/>
        </p:nvSpPr>
        <p:spPr bwMode="auto">
          <a:xfrm>
            <a:off x="1414463" y="3068638"/>
            <a:ext cx="1703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36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4F4F4F"/>
                </a:solidFill>
              </a:rPr>
              <a:t>Organisaation X edustaja</a:t>
            </a:r>
          </a:p>
        </p:txBody>
      </p:sp>
      <p:sp>
        <p:nvSpPr>
          <p:cNvPr id="36913" name="Text Box 52"/>
          <p:cNvSpPr txBox="1">
            <a:spLocks noChangeArrowheads="1"/>
          </p:cNvSpPr>
          <p:nvPr/>
        </p:nvSpPr>
        <p:spPr bwMode="auto">
          <a:xfrm>
            <a:off x="6234113" y="3068638"/>
            <a:ext cx="17033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36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4F4F4F"/>
                </a:solidFill>
              </a:rPr>
              <a:t>Organisaation Y edustaja</a:t>
            </a:r>
          </a:p>
        </p:txBody>
      </p:sp>
      <p:sp>
        <p:nvSpPr>
          <p:cNvPr id="36914" name="AutoShape 53"/>
          <p:cNvSpPr>
            <a:spLocks noChangeArrowheads="1"/>
          </p:cNvSpPr>
          <p:nvPr/>
        </p:nvSpPr>
        <p:spPr bwMode="auto">
          <a:xfrm>
            <a:off x="2976563" y="3933825"/>
            <a:ext cx="1065212" cy="503238"/>
          </a:xfrm>
          <a:prstGeom prst="leftArrow">
            <a:avLst>
              <a:gd name="adj1" fmla="val 50000"/>
              <a:gd name="adj2" fmla="val 57328"/>
            </a:avLst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4F4F4F"/>
              </a:solidFill>
            </a:endParaRPr>
          </a:p>
        </p:txBody>
      </p:sp>
      <p:sp>
        <p:nvSpPr>
          <p:cNvPr id="36915" name="AutoShape 54"/>
          <p:cNvSpPr>
            <a:spLocks noChangeArrowheads="1"/>
          </p:cNvSpPr>
          <p:nvPr/>
        </p:nvSpPr>
        <p:spPr bwMode="auto">
          <a:xfrm>
            <a:off x="5502275" y="4076700"/>
            <a:ext cx="901700" cy="485775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F4F4F"/>
              </a:solidFill>
            </a:endParaRPr>
          </a:p>
        </p:txBody>
      </p:sp>
      <p:sp>
        <p:nvSpPr>
          <p:cNvPr id="36916" name="Text Box 55"/>
          <p:cNvSpPr txBox="1">
            <a:spLocks noChangeArrowheads="1"/>
          </p:cNvSpPr>
          <p:nvPr/>
        </p:nvSpPr>
        <p:spPr bwMode="auto">
          <a:xfrm>
            <a:off x="3706813" y="4724400"/>
            <a:ext cx="2486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600">
                <a:solidFill>
                  <a:srgbClr val="4F4F4F"/>
                </a:solidFill>
              </a:rPr>
              <a:t>Monitulkintaisuuden sieto</a:t>
            </a:r>
          </a:p>
          <a:p>
            <a:pPr eaLnBrk="1" hangingPunct="1"/>
            <a:r>
              <a:rPr lang="en-GB" sz="1600">
                <a:solidFill>
                  <a:srgbClr val="4F4F4F"/>
                </a:solidFill>
              </a:rPr>
              <a:t>        Yhteistyö</a:t>
            </a:r>
          </a:p>
          <a:p>
            <a:pPr eaLnBrk="1" hangingPunct="1"/>
            <a:endParaRPr lang="en-US" sz="1600">
              <a:solidFill>
                <a:srgbClr val="4F4F4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0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44"/>
          <p:cNvSpPr>
            <a:spLocks noChangeArrowheads="1"/>
          </p:cNvSpPr>
          <p:nvPr/>
        </p:nvSpPr>
        <p:spPr bwMode="auto">
          <a:xfrm>
            <a:off x="3575050" y="2205038"/>
            <a:ext cx="2325688" cy="134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2179638" y="836613"/>
            <a:ext cx="5162550" cy="5783262"/>
            <a:chOff x="1459" y="372"/>
            <a:chExt cx="3251" cy="3643"/>
          </a:xfrm>
        </p:grpSpPr>
        <p:sp>
          <p:nvSpPr>
            <p:cNvPr id="37930" name="Freeform 3"/>
            <p:cNvSpPr>
              <a:spLocks/>
            </p:cNvSpPr>
            <p:nvPr/>
          </p:nvSpPr>
          <p:spPr bwMode="auto">
            <a:xfrm rot="201991">
              <a:off x="1459" y="372"/>
              <a:ext cx="3251" cy="3643"/>
            </a:xfrm>
            <a:custGeom>
              <a:avLst/>
              <a:gdLst>
                <a:gd name="T0" fmla="*/ 222776620 w 1773"/>
                <a:gd name="T1" fmla="*/ 3054 h 3671"/>
                <a:gd name="T2" fmla="*/ 0 w 1773"/>
                <a:gd name="T3" fmla="*/ 29 h 3671"/>
                <a:gd name="T4" fmla="*/ 2147483647 w 1773"/>
                <a:gd name="T5" fmla="*/ 0 h 3671"/>
                <a:gd name="T6" fmla="*/ 2147483647 w 1773"/>
                <a:gd name="T7" fmla="*/ 3004 h 3671"/>
                <a:gd name="T8" fmla="*/ 222776620 w 1773"/>
                <a:gd name="T9" fmla="*/ 3054 h 3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3"/>
                <a:gd name="T16" fmla="*/ 0 h 3671"/>
                <a:gd name="T17" fmla="*/ 1773 w 1773"/>
                <a:gd name="T18" fmla="*/ 3671 h 3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3" h="3671">
                  <a:moveTo>
                    <a:pt x="107" y="3671"/>
                  </a:moveTo>
                  <a:lnTo>
                    <a:pt x="0" y="29"/>
                  </a:lnTo>
                  <a:cubicBezTo>
                    <a:pt x="776" y="28"/>
                    <a:pt x="1527" y="0"/>
                    <a:pt x="1527" y="0"/>
                  </a:cubicBezTo>
                  <a:lnTo>
                    <a:pt x="1773" y="3609"/>
                  </a:lnTo>
                  <a:lnTo>
                    <a:pt x="107" y="3671"/>
                  </a:ln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4"/>
            <p:cNvSpPr>
              <a:spLocks/>
            </p:cNvSpPr>
            <p:nvPr/>
          </p:nvSpPr>
          <p:spPr bwMode="auto">
            <a:xfrm rot="201991">
              <a:off x="1482" y="710"/>
              <a:ext cx="3199" cy="3089"/>
            </a:xfrm>
            <a:custGeom>
              <a:avLst/>
              <a:gdLst>
                <a:gd name="T0" fmla="*/ 164028916 w 1746"/>
                <a:gd name="T1" fmla="*/ 1430 h 3190"/>
                <a:gd name="T2" fmla="*/ 0 w 1746"/>
                <a:gd name="T3" fmla="*/ 129 h 3190"/>
                <a:gd name="T4" fmla="*/ 2147483647 w 1746"/>
                <a:gd name="T5" fmla="*/ 0 h 3190"/>
                <a:gd name="T6" fmla="*/ 2147483647 w 1746"/>
                <a:gd name="T7" fmla="*/ 1474 h 3190"/>
                <a:gd name="T8" fmla="*/ 164028916 w 1746"/>
                <a:gd name="T9" fmla="*/ 1430 h 3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6"/>
                <a:gd name="T16" fmla="*/ 0 h 3190"/>
                <a:gd name="T17" fmla="*/ 1746 w 1746"/>
                <a:gd name="T18" fmla="*/ 3190 h 3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6" h="3190">
                  <a:moveTo>
                    <a:pt x="80" y="3096"/>
                  </a:moveTo>
                  <a:lnTo>
                    <a:pt x="0" y="279"/>
                  </a:lnTo>
                  <a:lnTo>
                    <a:pt x="1533" y="0"/>
                  </a:lnTo>
                  <a:lnTo>
                    <a:pt x="1746" y="3190"/>
                  </a:lnTo>
                  <a:lnTo>
                    <a:pt x="80" y="3096"/>
                  </a:lnTo>
                  <a:close/>
                </a:path>
              </a:pathLst>
            </a:custGeom>
            <a:gradFill rotWithShape="1">
              <a:gsLst>
                <a:gs pos="0">
                  <a:srgbClr val="FFFFCC"/>
                </a:gs>
                <a:gs pos="100000">
                  <a:srgbClr val="7676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5"/>
            <p:cNvSpPr>
              <a:spLocks/>
            </p:cNvSpPr>
            <p:nvPr/>
          </p:nvSpPr>
          <p:spPr bwMode="auto">
            <a:xfrm rot="201991">
              <a:off x="1474" y="981"/>
              <a:ext cx="3131" cy="2380"/>
            </a:xfrm>
            <a:custGeom>
              <a:avLst/>
              <a:gdLst>
                <a:gd name="T0" fmla="*/ 154728486 w 1708"/>
                <a:gd name="T1" fmla="*/ 1133 h 2458"/>
                <a:gd name="T2" fmla="*/ 0 w 1708"/>
                <a:gd name="T3" fmla="*/ 37 h 2458"/>
                <a:gd name="T4" fmla="*/ 2147483647 w 1708"/>
                <a:gd name="T5" fmla="*/ 0 h 2458"/>
                <a:gd name="T6" fmla="*/ 2147483647 w 1708"/>
                <a:gd name="T7" fmla="*/ 1006 h 2458"/>
                <a:gd name="T8" fmla="*/ 154728486 w 1708"/>
                <a:gd name="T9" fmla="*/ 1133 h 2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8"/>
                <a:gd name="T16" fmla="*/ 0 h 2458"/>
                <a:gd name="T17" fmla="*/ 1708 w 1708"/>
                <a:gd name="T18" fmla="*/ 2458 h 2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8" h="2458">
                  <a:moveTo>
                    <a:pt x="75" y="2458"/>
                  </a:moveTo>
                  <a:lnTo>
                    <a:pt x="0" y="76"/>
                  </a:lnTo>
                  <a:lnTo>
                    <a:pt x="1564" y="0"/>
                  </a:lnTo>
                  <a:lnTo>
                    <a:pt x="1708" y="2180"/>
                  </a:lnTo>
                  <a:lnTo>
                    <a:pt x="75" y="2458"/>
                  </a:lnTo>
                  <a:close/>
                </a:path>
              </a:pathLst>
            </a:custGeom>
            <a:gradFill rotWithShape="1">
              <a:gsLst>
                <a:gs pos="0">
                  <a:srgbClr val="FFFFCC">
                    <a:alpha val="85999"/>
                  </a:srgbClr>
                </a:gs>
                <a:gs pos="100000">
                  <a:srgbClr val="7676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2" name="Oval 6"/>
          <p:cNvSpPr>
            <a:spLocks noChangeArrowheads="1"/>
          </p:cNvSpPr>
          <p:nvPr/>
        </p:nvSpPr>
        <p:spPr bwMode="auto">
          <a:xfrm>
            <a:off x="2125663" y="4149725"/>
            <a:ext cx="5399087" cy="2087563"/>
          </a:xfrm>
          <a:prstGeom prst="ellipse">
            <a:avLst/>
          </a:prstGeom>
          <a:solidFill>
            <a:srgbClr val="FFCC99">
              <a:alpha val="98822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893" name="AutoShape 7"/>
          <p:cNvSpPr>
            <a:spLocks noChangeArrowheads="1"/>
          </p:cNvSpPr>
          <p:nvPr/>
        </p:nvSpPr>
        <p:spPr bwMode="auto">
          <a:xfrm>
            <a:off x="179388" y="404813"/>
            <a:ext cx="3168650" cy="34559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670300" y="2455863"/>
            <a:ext cx="22304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Moniammatillinen rajapinta, </a:t>
            </a:r>
          </a:p>
          <a:p>
            <a:pPr eaLnBrk="1" hangingPunct="1"/>
            <a:r>
              <a:rPr lang="fi-FI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oppimisen tila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755650" y="549275"/>
            <a:ext cx="21018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b="1">
                <a:solidFill>
                  <a:schemeClr val="accent2"/>
                </a:solidFill>
              </a:rPr>
              <a:t>Organisaatio 1.</a:t>
            </a:r>
          </a:p>
        </p:txBody>
      </p:sp>
      <p:sp>
        <p:nvSpPr>
          <p:cNvPr id="12296" name="Oval 10"/>
          <p:cNvSpPr>
            <a:spLocks noChangeArrowheads="1"/>
          </p:cNvSpPr>
          <p:nvPr/>
        </p:nvSpPr>
        <p:spPr bwMode="auto">
          <a:xfrm>
            <a:off x="5867400" y="549275"/>
            <a:ext cx="3097213" cy="30241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6516688" y="981075"/>
            <a:ext cx="198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b="1">
                <a:solidFill>
                  <a:schemeClr val="accent2"/>
                </a:solidFill>
              </a:rPr>
              <a:t>Organisaatio 2.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4643438" y="4598988"/>
            <a:ext cx="2286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b="1">
                <a:solidFill>
                  <a:schemeClr val="accent2"/>
                </a:solidFill>
              </a:rPr>
              <a:t>Organisaatio 3.</a:t>
            </a:r>
          </a:p>
        </p:txBody>
      </p:sp>
      <p:sp>
        <p:nvSpPr>
          <p:cNvPr id="37899" name="Oval 13"/>
          <p:cNvSpPr>
            <a:spLocks noChangeArrowheads="1"/>
          </p:cNvSpPr>
          <p:nvPr/>
        </p:nvSpPr>
        <p:spPr bwMode="auto">
          <a:xfrm>
            <a:off x="2341563" y="1052513"/>
            <a:ext cx="1366837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Lähetti</a:t>
            </a:r>
          </a:p>
        </p:txBody>
      </p:sp>
      <p:sp>
        <p:nvSpPr>
          <p:cNvPr id="37900" name="Oval 14"/>
          <p:cNvSpPr>
            <a:spLocks noChangeArrowheads="1"/>
          </p:cNvSpPr>
          <p:nvPr/>
        </p:nvSpPr>
        <p:spPr bwMode="auto">
          <a:xfrm>
            <a:off x="252413" y="1773238"/>
            <a:ext cx="143827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Johtaja</a:t>
            </a:r>
          </a:p>
        </p:txBody>
      </p:sp>
      <p:sp>
        <p:nvSpPr>
          <p:cNvPr id="37901" name="Oval 15"/>
          <p:cNvSpPr>
            <a:spLocks noChangeArrowheads="1"/>
          </p:cNvSpPr>
          <p:nvPr/>
        </p:nvSpPr>
        <p:spPr bwMode="auto">
          <a:xfrm>
            <a:off x="1547813" y="3068638"/>
            <a:ext cx="165735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Työntekijät</a:t>
            </a:r>
          </a:p>
        </p:txBody>
      </p:sp>
      <p:sp>
        <p:nvSpPr>
          <p:cNvPr id="37902" name="Oval 16"/>
          <p:cNvSpPr>
            <a:spLocks noChangeArrowheads="1"/>
          </p:cNvSpPr>
          <p:nvPr/>
        </p:nvSpPr>
        <p:spPr bwMode="auto">
          <a:xfrm>
            <a:off x="5148263" y="5157788"/>
            <a:ext cx="165735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Työntekijät</a:t>
            </a:r>
          </a:p>
        </p:txBody>
      </p:sp>
      <p:sp>
        <p:nvSpPr>
          <p:cNvPr id="37903" name="Oval 17"/>
          <p:cNvSpPr>
            <a:spLocks noChangeArrowheads="1"/>
          </p:cNvSpPr>
          <p:nvPr/>
        </p:nvSpPr>
        <p:spPr bwMode="auto">
          <a:xfrm>
            <a:off x="7164388" y="1916113"/>
            <a:ext cx="16557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Työntekijät</a:t>
            </a:r>
          </a:p>
        </p:txBody>
      </p:sp>
      <p:sp>
        <p:nvSpPr>
          <p:cNvPr id="37904" name="Oval 18"/>
          <p:cNvSpPr>
            <a:spLocks noChangeArrowheads="1"/>
          </p:cNvSpPr>
          <p:nvPr/>
        </p:nvSpPr>
        <p:spPr bwMode="auto">
          <a:xfrm>
            <a:off x="5867400" y="1412875"/>
            <a:ext cx="1370013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Lähetti</a:t>
            </a:r>
          </a:p>
        </p:txBody>
      </p:sp>
      <p:sp>
        <p:nvSpPr>
          <p:cNvPr id="37905" name="Oval 19"/>
          <p:cNvSpPr>
            <a:spLocks noChangeArrowheads="1"/>
          </p:cNvSpPr>
          <p:nvPr/>
        </p:nvSpPr>
        <p:spPr bwMode="auto">
          <a:xfrm>
            <a:off x="2484438" y="4149725"/>
            <a:ext cx="136842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Lähetti</a:t>
            </a:r>
          </a:p>
        </p:txBody>
      </p:sp>
      <p:sp>
        <p:nvSpPr>
          <p:cNvPr id="37906" name="Oval 20"/>
          <p:cNvSpPr>
            <a:spLocks noChangeArrowheads="1"/>
          </p:cNvSpPr>
          <p:nvPr/>
        </p:nvSpPr>
        <p:spPr bwMode="auto">
          <a:xfrm>
            <a:off x="2700338" y="5373688"/>
            <a:ext cx="14398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Johtaja</a:t>
            </a:r>
          </a:p>
        </p:txBody>
      </p:sp>
      <p:sp>
        <p:nvSpPr>
          <p:cNvPr id="37907" name="Oval 21"/>
          <p:cNvSpPr>
            <a:spLocks noChangeArrowheads="1"/>
          </p:cNvSpPr>
          <p:nvPr/>
        </p:nvSpPr>
        <p:spPr bwMode="auto">
          <a:xfrm>
            <a:off x="6443663" y="2708275"/>
            <a:ext cx="144145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i-FI"/>
              <a:t>Johtaja</a:t>
            </a:r>
          </a:p>
        </p:txBody>
      </p:sp>
      <p:cxnSp>
        <p:nvCxnSpPr>
          <p:cNvPr id="37908" name="AutoShape 22"/>
          <p:cNvCxnSpPr>
            <a:cxnSpLocks noChangeShapeType="1"/>
            <a:stCxn id="37905" idx="4"/>
            <a:endCxn id="37906" idx="0"/>
          </p:cNvCxnSpPr>
          <p:nvPr/>
        </p:nvCxnSpPr>
        <p:spPr bwMode="auto">
          <a:xfrm>
            <a:off x="3168650" y="4581525"/>
            <a:ext cx="250825" cy="7921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09" name="AutoShape 23"/>
          <p:cNvCxnSpPr>
            <a:cxnSpLocks noChangeShapeType="1"/>
            <a:stCxn id="37905" idx="5"/>
            <a:endCxn id="37902" idx="1"/>
          </p:cNvCxnSpPr>
          <p:nvPr/>
        </p:nvCxnSpPr>
        <p:spPr bwMode="auto">
          <a:xfrm>
            <a:off x="3651250" y="4518025"/>
            <a:ext cx="1739900" cy="7032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0" name="AutoShape 24"/>
          <p:cNvCxnSpPr>
            <a:cxnSpLocks noChangeShapeType="1"/>
            <a:stCxn id="37906" idx="6"/>
            <a:endCxn id="37902" idx="2"/>
          </p:cNvCxnSpPr>
          <p:nvPr/>
        </p:nvCxnSpPr>
        <p:spPr bwMode="auto">
          <a:xfrm flipV="1">
            <a:off x="4140200" y="5373688"/>
            <a:ext cx="1008063" cy="2159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1" name="AutoShape 25"/>
          <p:cNvCxnSpPr>
            <a:cxnSpLocks noChangeShapeType="1"/>
            <a:stCxn id="37904" idx="6"/>
            <a:endCxn id="37903" idx="0"/>
          </p:cNvCxnSpPr>
          <p:nvPr/>
        </p:nvCxnSpPr>
        <p:spPr bwMode="auto">
          <a:xfrm>
            <a:off x="7237413" y="1628775"/>
            <a:ext cx="754062" cy="287338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2" name="AutoShape 26"/>
          <p:cNvCxnSpPr>
            <a:cxnSpLocks noChangeShapeType="1"/>
            <a:stCxn id="37904" idx="4"/>
            <a:endCxn id="37907" idx="0"/>
          </p:cNvCxnSpPr>
          <p:nvPr/>
        </p:nvCxnSpPr>
        <p:spPr bwMode="auto">
          <a:xfrm>
            <a:off x="6553200" y="1844675"/>
            <a:ext cx="611188" cy="8636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3" name="AutoShape 27"/>
          <p:cNvCxnSpPr>
            <a:cxnSpLocks noChangeShapeType="1"/>
            <a:stCxn id="37907" idx="7"/>
            <a:endCxn id="37903" idx="4"/>
          </p:cNvCxnSpPr>
          <p:nvPr/>
        </p:nvCxnSpPr>
        <p:spPr bwMode="auto">
          <a:xfrm flipV="1">
            <a:off x="7673975" y="2347913"/>
            <a:ext cx="317500" cy="423862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4" name="AutoShape 28"/>
          <p:cNvCxnSpPr>
            <a:cxnSpLocks noChangeShapeType="1"/>
            <a:stCxn id="37900" idx="0"/>
            <a:endCxn id="37899" idx="2"/>
          </p:cNvCxnSpPr>
          <p:nvPr/>
        </p:nvCxnSpPr>
        <p:spPr bwMode="auto">
          <a:xfrm flipV="1">
            <a:off x="971550" y="1268413"/>
            <a:ext cx="1370013" cy="5048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5" name="AutoShape 29"/>
          <p:cNvCxnSpPr>
            <a:cxnSpLocks noChangeShapeType="1"/>
            <a:stCxn id="37901" idx="0"/>
            <a:endCxn id="37899" idx="4"/>
          </p:cNvCxnSpPr>
          <p:nvPr/>
        </p:nvCxnSpPr>
        <p:spPr bwMode="auto">
          <a:xfrm flipV="1">
            <a:off x="2376488" y="1484313"/>
            <a:ext cx="649287" cy="158432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916" name="AutoShape 30"/>
          <p:cNvCxnSpPr>
            <a:cxnSpLocks noChangeShapeType="1"/>
            <a:stCxn id="37900" idx="4"/>
            <a:endCxn id="37901" idx="1"/>
          </p:cNvCxnSpPr>
          <p:nvPr/>
        </p:nvCxnSpPr>
        <p:spPr bwMode="auto">
          <a:xfrm>
            <a:off x="971550" y="2205038"/>
            <a:ext cx="819150" cy="92710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917" name="Text Box 31"/>
          <p:cNvSpPr txBox="1">
            <a:spLocks noChangeArrowheads="1"/>
          </p:cNvSpPr>
          <p:nvPr/>
        </p:nvSpPr>
        <p:spPr bwMode="auto">
          <a:xfrm>
            <a:off x="500063" y="2565400"/>
            <a:ext cx="1073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Tieto, </a:t>
            </a:r>
          </a:p>
          <a:p>
            <a:pPr eaLnBrk="1" hangingPunct="1"/>
            <a:r>
              <a:rPr lang="fi-FI" sz="1400"/>
              <a:t>valtuutus</a:t>
            </a:r>
          </a:p>
        </p:txBody>
      </p:sp>
      <p:sp>
        <p:nvSpPr>
          <p:cNvPr id="37918" name="Text Box 32"/>
          <p:cNvSpPr txBox="1">
            <a:spLocks noChangeArrowheads="1"/>
          </p:cNvSpPr>
          <p:nvPr/>
        </p:nvSpPr>
        <p:spPr bwMode="auto">
          <a:xfrm>
            <a:off x="1763713" y="2133600"/>
            <a:ext cx="8255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Tieto,</a:t>
            </a:r>
          </a:p>
          <a:p>
            <a:pPr eaLnBrk="1" hangingPunct="1"/>
            <a:r>
              <a:rPr lang="fi-FI" sz="1400"/>
              <a:t>valtuutus</a:t>
            </a:r>
          </a:p>
        </p:txBody>
      </p:sp>
      <p:sp>
        <p:nvSpPr>
          <p:cNvPr id="37919" name="Text Box 33"/>
          <p:cNvSpPr txBox="1">
            <a:spLocks noChangeArrowheads="1"/>
          </p:cNvSpPr>
          <p:nvPr/>
        </p:nvSpPr>
        <p:spPr bwMode="auto">
          <a:xfrm>
            <a:off x="827088" y="1125538"/>
            <a:ext cx="8255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Tieto,</a:t>
            </a:r>
          </a:p>
          <a:p>
            <a:pPr eaLnBrk="1" hangingPunct="1"/>
            <a:r>
              <a:rPr lang="fi-FI" sz="1400"/>
              <a:t>valtuutus</a:t>
            </a:r>
          </a:p>
        </p:txBody>
      </p:sp>
      <p:sp>
        <p:nvSpPr>
          <p:cNvPr id="37920" name="Text Box 34"/>
          <p:cNvSpPr txBox="1">
            <a:spLocks noChangeArrowheads="1"/>
          </p:cNvSpPr>
          <p:nvPr/>
        </p:nvSpPr>
        <p:spPr bwMode="auto">
          <a:xfrm>
            <a:off x="4357688" y="6199188"/>
            <a:ext cx="4714875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30000"/>
              </a:spcBef>
            </a:pPr>
            <a:r>
              <a:rPr lang="fi-FI" sz="1400" b="1"/>
              <a:t>Organisaation </a:t>
            </a:r>
            <a:r>
              <a:rPr lang="fi-FI" sz="1400" b="1" u="sng"/>
              <a:t>lähetin toiminta </a:t>
            </a:r>
            <a:r>
              <a:rPr lang="fi-FI" sz="1400" b="1"/>
              <a:t>moniammatillisessa ja </a:t>
            </a:r>
          </a:p>
          <a:p>
            <a:pPr algn="r" eaLnBrk="1" hangingPunct="1">
              <a:spcBef>
                <a:spcPct val="30000"/>
              </a:spcBef>
            </a:pPr>
            <a:r>
              <a:rPr lang="fi-FI" sz="1400" b="1"/>
              <a:t>poikkihallinnollisessa verkostossa</a:t>
            </a:r>
            <a:r>
              <a:rPr lang="fi-FI" sz="1400"/>
              <a:t> (Nykänen ym. 2007)</a:t>
            </a:r>
            <a:endParaRPr lang="en-GB" sz="1400"/>
          </a:p>
        </p:txBody>
      </p:sp>
      <p:sp>
        <p:nvSpPr>
          <p:cNvPr id="37921" name="AutoShape 35"/>
          <p:cNvSpPr>
            <a:spLocks noChangeArrowheads="1"/>
          </p:cNvSpPr>
          <p:nvPr/>
        </p:nvSpPr>
        <p:spPr bwMode="auto">
          <a:xfrm rot="-6060674">
            <a:off x="3964781" y="3555207"/>
            <a:ext cx="1063625" cy="649288"/>
          </a:xfrm>
          <a:prstGeom prst="rightArrow">
            <a:avLst>
              <a:gd name="adj1" fmla="val 36509"/>
              <a:gd name="adj2" fmla="val 36509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2" name="AutoShape 36"/>
          <p:cNvSpPr>
            <a:spLocks noChangeArrowheads="1"/>
          </p:cNvSpPr>
          <p:nvPr/>
        </p:nvSpPr>
        <p:spPr bwMode="auto">
          <a:xfrm rot="-5400000">
            <a:off x="4672806" y="3755232"/>
            <a:ext cx="1120775" cy="538162"/>
          </a:xfrm>
          <a:prstGeom prst="leftArrow">
            <a:avLst>
              <a:gd name="adj1" fmla="val 56509"/>
              <a:gd name="adj2" fmla="val 389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23" name="AutoShape 37"/>
          <p:cNvSpPr>
            <a:spLocks noChangeArrowheads="1"/>
          </p:cNvSpPr>
          <p:nvPr/>
        </p:nvSpPr>
        <p:spPr bwMode="auto">
          <a:xfrm>
            <a:off x="3205163" y="1412875"/>
            <a:ext cx="1004887" cy="485775"/>
          </a:xfrm>
          <a:prstGeom prst="rightArrow">
            <a:avLst>
              <a:gd name="adj1" fmla="val 50000"/>
              <a:gd name="adj2" fmla="val 5027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dirty="0" err="1">
                <a:latin typeface="Calibri" pitchFamily="34" charset="0"/>
                <a:cs typeface="Calibri" pitchFamily="34" charset="0"/>
              </a:rPr>
              <a:t>Tarjouma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4" name="AutoShape 38"/>
          <p:cNvSpPr>
            <a:spLocks noChangeArrowheads="1"/>
          </p:cNvSpPr>
          <p:nvPr/>
        </p:nvSpPr>
        <p:spPr bwMode="auto">
          <a:xfrm>
            <a:off x="3308350" y="1916113"/>
            <a:ext cx="1044575" cy="485775"/>
          </a:xfrm>
          <a:prstGeom prst="leftArrow">
            <a:avLst>
              <a:gd name="adj1" fmla="val 50000"/>
              <a:gd name="adj2" fmla="val 5027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5" name="AutoShape 39"/>
          <p:cNvSpPr>
            <a:spLocks noChangeArrowheads="1"/>
          </p:cNvSpPr>
          <p:nvPr/>
        </p:nvSpPr>
        <p:spPr bwMode="auto">
          <a:xfrm rot="1284719">
            <a:off x="5143500" y="1466850"/>
            <a:ext cx="998538" cy="485775"/>
          </a:xfrm>
          <a:prstGeom prst="rightArrow">
            <a:avLst>
              <a:gd name="adj1" fmla="val 50000"/>
              <a:gd name="adj2" fmla="val 5022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6" name="AutoShape 40"/>
          <p:cNvSpPr>
            <a:spLocks noChangeArrowheads="1"/>
          </p:cNvSpPr>
          <p:nvPr/>
        </p:nvSpPr>
        <p:spPr bwMode="auto">
          <a:xfrm>
            <a:off x="5037138" y="1992313"/>
            <a:ext cx="833437" cy="485775"/>
          </a:xfrm>
          <a:prstGeom prst="leftArrow">
            <a:avLst>
              <a:gd name="adj1" fmla="val 50000"/>
              <a:gd name="adj2" fmla="val 46466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927" name="Text Box 41"/>
          <p:cNvSpPr txBox="1">
            <a:spLocks noChangeArrowheads="1"/>
          </p:cNvSpPr>
          <p:nvPr/>
        </p:nvSpPr>
        <p:spPr bwMode="auto">
          <a:xfrm>
            <a:off x="5038725" y="1989138"/>
            <a:ext cx="1333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>
                <a:latin typeface="Calibri" pitchFamily="34" charset="0"/>
                <a:cs typeface="Calibri" pitchFamily="34" charset="0"/>
              </a:rPr>
              <a:t>Tarjouma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928" name="Text Box 42"/>
          <p:cNvSpPr txBox="1">
            <a:spLocks noChangeArrowheads="1"/>
          </p:cNvSpPr>
          <p:nvPr/>
        </p:nvSpPr>
        <p:spPr bwMode="auto">
          <a:xfrm>
            <a:off x="4352925" y="5516563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 ja</a:t>
            </a:r>
          </a:p>
          <a:p>
            <a:pPr eaLnBrk="1" hangingPunct="1"/>
            <a:r>
              <a:rPr lang="fi-FI" sz="1400"/>
              <a:t>valtuutus</a:t>
            </a:r>
            <a:endParaRPr lang="en-US" sz="1400"/>
          </a:p>
        </p:txBody>
      </p:sp>
      <p:sp>
        <p:nvSpPr>
          <p:cNvPr id="37929" name="Text Box 43"/>
          <p:cNvSpPr txBox="1">
            <a:spLocks noChangeArrowheads="1"/>
          </p:cNvSpPr>
          <p:nvPr/>
        </p:nvSpPr>
        <p:spPr bwMode="auto">
          <a:xfrm>
            <a:off x="6281738" y="2132013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1400"/>
              <a:t>Tieto ja </a:t>
            </a:r>
          </a:p>
          <a:p>
            <a:pPr eaLnBrk="1" hangingPunct="1"/>
            <a:r>
              <a:rPr lang="fi-FI" sz="1400"/>
              <a:t>valtuutus</a:t>
            </a:r>
            <a:endParaRPr lang="en-US" sz="1400"/>
          </a:p>
        </p:txBody>
      </p:sp>
    </p:spTree>
    <p:extLst>
      <p:ext uri="{BB962C8B-B14F-4D97-AF65-F5344CB8AC3E}">
        <p14:creationId xmlns="" xmlns:p14="http://schemas.microsoft.com/office/powerpoint/2010/main" val="23103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7122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 smtClean="0">
                <a:solidFill>
                  <a:srgbClr val="0070C0"/>
                </a:solidFill>
              </a:rPr>
              <a:t>Asiakas- ja tarvelähtöiseen toimintaan sitoutuminen </a:t>
            </a:r>
            <a:r>
              <a:rPr lang="fi-FI" sz="2000" dirty="0" smtClean="0">
                <a:solidFill>
                  <a:srgbClr val="0070C0"/>
                </a:solidFill>
              </a:rPr>
              <a:t>(Torvinen 2011; Fullan 2003)</a:t>
            </a:r>
            <a:endParaRPr lang="fi-FI" sz="3200" dirty="0" smtClean="0">
              <a:solidFill>
                <a:srgbClr val="0070C0"/>
              </a:solidFill>
            </a:endParaRPr>
          </a:p>
        </p:txBody>
      </p:sp>
      <p:sp>
        <p:nvSpPr>
          <p:cNvPr id="36867" name="Sisällön paikkamerkki 2"/>
          <p:cNvSpPr>
            <a:spLocks noGrp="1"/>
          </p:cNvSpPr>
          <p:nvPr>
            <p:ph idx="1"/>
          </p:nvPr>
        </p:nvSpPr>
        <p:spPr>
          <a:xfrm>
            <a:off x="179512" y="1125538"/>
            <a:ext cx="8784976" cy="5594350"/>
          </a:xfrm>
          <a:solidFill>
            <a:schemeClr val="bg1"/>
          </a:solidFill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2500" b="1" dirty="0" smtClean="0"/>
              <a:t>Johtamisen tehtävänä on koherenssin luominen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400" dirty="0" smtClean="0"/>
              <a:t>toiminnan kehittämiseen liittyvän kokonaiskuvan (big picture) ja sen sisällä olevien osien yhteensovittamista siten, että uudet tavoitteet ja moraalinen sitoutuminen yhdistyvät samaan kokonaisuuteen (toimintakulttuuri/ valtuutus)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2500" b="1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i-FI" sz="2500" b="1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2500" b="1" dirty="0" smtClean="0"/>
              <a:t>Moraalinen sitoutuminen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400" dirty="0" smtClean="0"/>
              <a:t>sitoutumista päämäärään, toimintaan ja kehittämiseen </a:t>
            </a:r>
            <a:r>
              <a:rPr lang="fi-FI" sz="2400" b="1" dirty="0" smtClean="0"/>
              <a:t>ruohojuuritasolla</a:t>
            </a:r>
            <a:r>
              <a:rPr lang="fi-FI" sz="2400" dirty="0" smtClean="0"/>
              <a:t> (uusia menettelytapoja, strategioita, mekanismeja, toimintamalleja ja -käytänteitä)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400" dirty="0" smtClean="0"/>
              <a:t>synnyttää  toimijoille mahdollisuuden laajentaa omia näkemysmaailmojaan (yhteinen tiedonmuodostus) </a:t>
            </a:r>
          </a:p>
        </p:txBody>
      </p:sp>
      <p:sp>
        <p:nvSpPr>
          <p:cNvPr id="2" name="Pyöristetty suorakulmio 1"/>
          <p:cNvSpPr/>
          <p:nvPr/>
        </p:nvSpPr>
        <p:spPr bwMode="auto">
          <a:xfrm>
            <a:off x="4211960" y="3212976"/>
            <a:ext cx="4896544" cy="1152128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i-FI" sz="2200" dirty="0">
                <a:solidFill>
                  <a:srgbClr val="0070C0"/>
                </a:solidFill>
                <a:cs typeface="Calibri" pitchFamily="34" charset="0"/>
              </a:rPr>
              <a:t>Keskiössä ideointi ja toimijoiden ajattelun ja osaamisen kehittäminen,</a:t>
            </a:r>
            <a:br>
              <a:rPr lang="fi-FI" sz="2200" dirty="0">
                <a:solidFill>
                  <a:srgbClr val="0070C0"/>
                </a:solidFill>
                <a:cs typeface="Calibri" pitchFamily="34" charset="0"/>
              </a:rPr>
            </a:br>
            <a:r>
              <a:rPr lang="fi-FI" sz="2200" dirty="0">
                <a:solidFill>
                  <a:srgbClr val="0070C0"/>
                </a:solidFill>
                <a:cs typeface="Calibri" pitchFamily="34" charset="0"/>
              </a:rPr>
              <a:t>ei ”ohjelmien” kehittäminen </a:t>
            </a:r>
          </a:p>
        </p:txBody>
      </p:sp>
    </p:spTree>
    <p:extLst>
      <p:ext uri="{BB962C8B-B14F-4D97-AF65-F5344CB8AC3E}">
        <p14:creationId xmlns="" xmlns:p14="http://schemas.microsoft.com/office/powerpoint/2010/main" val="30589521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1092200"/>
            <a:ext cx="2179637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Otsikko 1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8640762" cy="83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Bottom </a:t>
            </a:r>
            <a:r>
              <a:rPr lang="fi-FI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Up</a:t>
            </a:r>
            <a:r>
              <a:rPr lang="fi-FI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vaiko Top Down?</a:t>
            </a:r>
            <a:r>
              <a:rPr lang="fi-FI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fi-FI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i-FI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(Fullan 1999 27, 60 ja 2003, 33) </a:t>
            </a:r>
            <a:endParaRPr lang="fi-FI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2" name="Sisällön paikkamerkki 2"/>
          <p:cNvSpPr>
            <a:spLocks noGrp="1"/>
          </p:cNvSpPr>
          <p:nvPr>
            <p:ph idx="1"/>
          </p:nvPr>
        </p:nvSpPr>
        <p:spPr>
          <a:xfrm>
            <a:off x="467544" y="1092200"/>
            <a:ext cx="5573713" cy="5217120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400" dirty="0"/>
              <a:t>k</a:t>
            </a:r>
            <a:r>
              <a:rPr lang="fi-FI" sz="2400" dirty="0" smtClean="0"/>
              <a:t>umpikaan strategia ei yksin tuota koherenssia  - ”top” on liian etäinen ja ”bottom” liian hämmentynyt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400" dirty="0"/>
              <a:t>l</a:t>
            </a:r>
            <a:r>
              <a:rPr lang="fi-FI" sz="2400" dirty="0" smtClean="0"/>
              <a:t>aajamittaisen uudistamisen onnistuminen systeemissä vaatii </a:t>
            </a:r>
            <a:r>
              <a:rPr lang="fi-FI" sz="2400" b="1" dirty="0" smtClean="0"/>
              <a:t>omistajuuden syntymistä </a:t>
            </a:r>
            <a:r>
              <a:rPr lang="fi-FI" sz="2400" dirty="0" smtClean="0"/>
              <a:t>kaikilla toiminnan tasoilla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i-FI" sz="105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fi-FI" sz="2400" dirty="0" err="1" smtClean="0"/>
              <a:t>Fullan</a:t>
            </a:r>
            <a:r>
              <a:rPr lang="fi-FI" sz="2400" dirty="0" smtClean="0"/>
              <a:t> varoittaa liiallisen struktuurin luomisen johtavan puolin ja toisin epäonnistumiseen, kun taas yritettäessä toimia ilman struktuuria koko kehittämistyö kaatuu.  </a:t>
            </a:r>
          </a:p>
        </p:txBody>
      </p:sp>
      <p:sp>
        <p:nvSpPr>
          <p:cNvPr id="43013" name="AutoShape 2" descr="data:image/jpg;base64,/9j/4AAQSkZJRgABAQAAAQABAAD/2wCEAAkGBhQSEBIUEhIUFRQUFBUQFBUUFxgUFxcYFBYXFxQUFBcXHCYeGBokGRQUHy8gIycsLC0sFR8xNTAqNScrLCkBCQoKDQwNGg8PGjUfHCQtNSwpNSw1LDUpLCwsNTU1KjAsKSw0KSkqLCwpLSopLCksKSwxKSwpLCkpKSwpKSksLP/AABEIAGgArwMBIgACEQEDEQH/xAAcAAABBQEBAQAAAAAAAAAAAAAAAQIEBwgDBQb/xABIEAABAwIDAwcIBwUFCQAAAAABAAIDBBEFEiEGEzEUFSJBUZTSByMyVFVhcZFCUoGTobHRJDNTs8EWRXTw8TRiY2RzgpKi4f/EABkBAQACAwAAAAAAAAAAAAAAAAABBAIDBf/EADARAAEBBQUGBgIDAAAAAAAAAAADAQIEERQVYWKh4RIhM1FScQUTQZHB0THwIkKB/9oADAMBAAIRAxEAPwC22tXRrEMas+hquwkJUT3ykVl1/KlunM0KI0u7We8qMivWTjy1K9dhzNCbtJkWfciMqWTjy1FdhzNB7tG7WfQxGRLJx5aiuw5mgt2jdrPuRGVLJx5aiuw5mgt2jdrPuVGVRZWPLUiuw5mgt2jdrPuVJkSyseWorsOZoPdo3az2WoyJZWPLUmuw5mhN2jdrPeVJZLKx5akV2HM0Lu0btZ5smuallY8tRXYczQrmLm9iz7G3pD4j81oiRup+JVGKhaeW+cy0gv5s90pBGFn+OMkgAEk2AA1JJ0AA6zdaBjVM7KOyzl4tmjgnlYT1OZE4tPzVvw5/y01H+TGfJoi3dp5x04u2akbpI+nida+SWeKN4B1BLXOuLpP7Pn1ij71D4lTc8pc4ucS5zjmc4m5JOpJJ1JJ61zWu01uTDOjTvLp5gd6xR96h8SOYD/Ho+9QeJUslulprcmCjSvLo5gPrFH3qDxI5hP8AHo+9QeJUshLTXuFEleXTzCfWKPvUHiQcBd/Ho+9QeJUsluotNe79/wBFEneXQMAPrFH3qHxJ3MB9Zou9Q+JUqi6Wmvd7aiiTvLrGzx9Zou9Q+JMOBf8ANUXe4fEqXugJaa93sKJO8uY4IPW6HvcPiRzKPW6HvcPiXLyK7L4dW01Q2ohbLUNfqHFwLYy0ZHRgH62cE8b29127ZeQWSPNJh7jK3VxgfYSNFgbRv4SdehseHpapaa9wo07zvzI31ug73D4knMY9coO9w+JVBVUr4nuZIxzHtOVzXAtc0jiCDqCuN0tJa4Uad5cvMQ9boe9w+JKzZl7zlimpZn6kMhqIpHm31Wh1yqZuu1FO5kkbmOLXNe1zXNNiCCCCCOBB60tJa4Uad5Ze6IeAQQQ6xB0IIPWtCyjU/Eqn9vIgMSlsAAXMJt2lrST9quGXifitniD+24m9zZ9GEI7svPu8hkaprZpvnJf8LU/yXK5Y1T2zo6c3+Fqf5Llrg+Ar2+zOI4ifco4LRlX5HMJjY9745AyNm8e4zPsGtvdxseFgfks5LT3lee8YPV5Be7Yw73MMgzH8AP8AVc0uFasgwA9M0eItpy/IKo59z8bh1+OlrXXr7T7K4HQGl30E7o6ouySRzEta1pZ03dK9rSNdoDoF9ZWwR/2bc05RHze11uDcwga5puP+KR/3FV3i+Gipo9mYXkgTNqIS4cRmkiaCPhp8rID6faHydYPRim3lPUO5RNHTM3cxIDpL2LruHRNurVeHi2BYPBVzUrcOxGeSHLnMDjILOAN7B1x6VtQFCqMZlDaDDqq/KKHE6djb385CScjm3F7DogE/Rcz32+kpRWHaLFOQmnz5Ii/lIky5fN2y7sXve3HqQD9lvJ1hdaJDzfXU+QgftLnxl2YON2am9sv4qXtD5K8JpKaWofT1DmxND3NjlcXEFwBtcgdd+PAKxcMbLuY+UCPfAHeGLNkvr6IcL2tbjqoGLwOqYaqmdE9jX0742yuLd2/eMIsLXcC06m46ggKuq9nMCjdh7dxUP5eGGLLMegHuY0GTpC3SeRoD6Dl6GFeT7B6itqqVlNUh1KPOyGU7u54NaQ69/S0IHolVSamapia8HLzbTRjQ2dlFRoW24ODphr7uKsPAdoDBhWLYn0mS1lTJHCCdAbWjLbDi3fS68Lxj7QFwDZzA62aphgpqt0lOx8gG+AEoY7KREc/WbEZrcV6eyuwGC18BmhhmbleY5I5JnNfGWi9ngE2uBfr6+w2+e2YxugomUkpjq4qiFjIXyFpZE7eyOMzHggkgCRzgRr5touNAfQ8peAvp8RjFJMYW4s4Uk7ALNuXxtL9Prb25trq/qcQgPpfJjhWHb2efD4aljWZqffSPJimHE5GkkuAs03IHpD7LCcePHhdefgWDR0lPFBECI4muaL6k9r3WHpE3J+KnE6dfoj8D/RAeLtVsVS4g0tqIgXatZKDlkZfXou+NzY3Hu1VH7Y+RiqpCXwA1MNyQWN860Xt04xqfi2/bYLRZ4nT6Q/HqTc3DX6yAxkQnw+k34j81dnlcjwgB28uK3LpyYNDsxuQagehxte/T1+CpFh1HxQF8bdG+IyH3xn/1arel4n4qn9sH5q1zu1sLr9t42H+quCXifiV0ovgpdvopw/EU7jI1WtHg74xO9zbAUtSPnC5WVGvl6qbPDOxurn087GgcS4xOAaPeSqyKjzrj7GerDe+4x551rfQyotM4n5SsInililq2OZIwxuGWTUOFj9HT3HqIBWZSkVY2ltx8g3fJXbQSmgz35NuXAlt82UygcM3+7b3Be7jWP4TPNhr2V7ImUDnFsYikcHNvHlZm0y2EQ1sb3VEXRdAXltXieD1tVS1QxBsUtO5hdaJ7xI2N+drDo3Kb3AdrobW0ChYnidI6vqKulx/kzp8gcG0r36NaNLki+rb8Aqaui6A0Bspt5S0xkNVjfKw7LkDoHR7si9yLB173HyX0TfK3hfrreHDI/wCXoLLiEBc2HyYRGzFGHEY38vuGnk72GEXkeAOOcZ3Rm3R/dBJDJhIpsPp3YqwxUk76mRvJ3+fcSHNve+Ro6TSOlcOVN3RdAaK2r23wmuo5aZ9c1okaMr929xY5rgWusWanjfUaE6heHieM4bPzYX4q0uw97Hl24f57IYyNL+b0iA+kqRui6A1jge3VHVy7qmqGyPs95Aa8WaLakuaB12XvEafYPwd/RUd5D9oqCkhqXVE7Ip3vaPOX1ia0EBlmn6Rfce5uikbZeXom8eHNLRbKaiQa9f7uM6Dq6TvlpcgWhtNthS0Dc1TKGElpbGOlI7X6LAbkX+kdPeqQ2w8tdVU3ZTfs0Ovom8rgeOaQeiPc35lfAV+IyTyOkmkfI93F73Fzj2an8lHJQAXISLpDCXua1oLnOIa1oFySTYADrN0BeO0Tf2kf9Km/kxq45eJ+JVS7TxZalrTxbFTtcOxwjaCPs4fYral4n4ldGL4KXb6KcPxFO4yNVXHiJaQ5pII1BGllabCqhawrd4a6x7bnd8mEY81mzI7VElPI4vloKOR51c90eUkk3uchAJ148UzdUnsyi/8AB3iXRuHyEXDHW7bFcjGV0KWHb/VhT89ZnqPDaT2ZQ/dnxJctJ7Mofuz4kU9K57rNFyps+AyMbc6+4KGw8K62TWMMmKrtZNjWkMcl9mUP3R8SdnpfZlD91/8AVIosCkkPDKOslei3Z1jQQ513dVtAFreThHWykZMeiHvU8bfU3VhtD9wD+ZQJ4PZ9Dwt/s7PmpsmBWF84XnSRWNlm5Dwr/wCHTF5Vd38tPExfaFwn3VPg2Hy2ZnP7PqON/RcOxezRV8D2Nc7DKAE6kbgaacOK+h2Awljp5pXauBjDdeFm/jxK8nGKARVErBwD3EfAm4CooIJNiXnGs3MLCiqjEXXmN3nIz0/s6g4W/cD9Uoq6cf3bQfcNUYsSFq6VHD9JTqFeZMGIwD+7cP7uz9Ec5Q+zsP7uz9FCypMqUaHSTUK9RO5zg9m4f3ZiXnWD2bh/dmLz8qQtUUaHSKhXqJ/O8PszDu7tTTjbWkOho6OB4vZ8VOxrxcEHK6128eIUAtTS1KNDpIqFeoR8rnvzOJLnOBJPEm/FXXLxKpRg1HxH5q65DqVz/FN2wzv8FyBn/I4xuXdjlGLS3jouJxWMcXgfP9FxzonphyMy80YzF/EHyP6J4xaP64/H9EBPzIzKDzkz64/H9E4V7Prfn+iAmZkZlEFY3t/z8k4VI7UBJzIzLgJU4OQHXMjMudj2IsexAdc6M643KTOgO+dGdR94k3yAkZkudReUjtScqHagJWZGZReWN7Uhrm/W/NJgkOcuTyuYq2ngU7ITwCAmSR3UKTCWnqQhANGDt7E4YU3sQhAPGGt7E4UA7EiEA8UYThShKhAOECcI0IQDgEZUIQDSxIYkIQCblJycIQgE5KE00gSoQDeRhJyEdiEIBW0YHUpDG2Qh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652963"/>
            <a:ext cx="24193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3068638"/>
            <a:ext cx="165576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2941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578850" cy="774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 smtClean="0">
                <a:solidFill>
                  <a:srgbClr val="0070C0"/>
                </a:solidFill>
              </a:rPr>
              <a:t>”Kollektiivisen kapasiteetin” kasvattaminen 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1600" dirty="0" smtClean="0">
                <a:solidFill>
                  <a:srgbClr val="0070C0"/>
                </a:solidFill>
              </a:rPr>
              <a:t>(Harris 2010, 197; Levin &amp; Fullan 2008, 295-297)</a:t>
            </a:r>
            <a:endParaRPr lang="fi-FI" sz="2800" dirty="0" smtClean="0">
              <a:solidFill>
                <a:srgbClr val="0070C0"/>
              </a:solidFill>
            </a:endParaRPr>
          </a:p>
        </p:txBody>
      </p:sp>
      <p:sp>
        <p:nvSpPr>
          <p:cNvPr id="44035" name="Sisällön paikkamerkki 2"/>
          <p:cNvSpPr>
            <a:spLocks noGrp="1"/>
          </p:cNvSpPr>
          <p:nvPr>
            <p:ph idx="1"/>
          </p:nvPr>
        </p:nvSpPr>
        <p:spPr bwMode="auto">
          <a:xfrm>
            <a:off x="395288" y="1196975"/>
            <a:ext cx="8497887" cy="4191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400" dirty="0" smtClean="0">
                <a:latin typeface="Calibri" pitchFamily="34" charset="0"/>
                <a:cs typeface="Calibri" pitchFamily="34" charset="0"/>
              </a:rPr>
              <a:t>”Kapasiteetin kasvattamisessa” päähuomio on toiminnan tuloksissa (vaikuttavuus) – yhteinen tavoite kirkkaana!</a:t>
            </a:r>
          </a:p>
          <a:p>
            <a:pPr lvl="1" eaLnBrk="1" hangingPunct="1"/>
            <a:r>
              <a:rPr lang="fi-FI" sz="2000" dirty="0" smtClean="0">
                <a:latin typeface="Calibri" pitchFamily="34" charset="0"/>
                <a:cs typeface="Calibri" pitchFamily="34" charset="0"/>
              </a:rPr>
              <a:t>yhteiskehittely, yhteinen/ jaettu tiedonmuodostus, tietokäytännöt </a:t>
            </a:r>
          </a:p>
          <a:p>
            <a:pPr eaLnBrk="1" hangingPunct="1"/>
            <a:r>
              <a:rPr lang="fi-FI" sz="2400" dirty="0" smtClean="0">
                <a:latin typeface="Calibri" pitchFamily="34" charset="0"/>
                <a:cs typeface="Calibri" pitchFamily="34" charset="0"/>
              </a:rPr>
              <a:t>Kapasiteetin kasvattaminen strategiana kasvattaa kaikilla verkoston toiminnan tasoilla yksilöllistä ja kollektiivista tietoa, osaamista ja motivaatiota. </a:t>
            </a:r>
          </a:p>
          <a:p>
            <a:pPr eaLnBrk="1" hangingPunct="1"/>
            <a:r>
              <a:rPr lang="fi-FI" sz="2400" dirty="0" smtClean="0">
                <a:latin typeface="Calibri" pitchFamily="34" charset="0"/>
                <a:cs typeface="Calibri" pitchFamily="34" charset="0"/>
              </a:rPr>
              <a:t>Tämä puolestaan synnyttää </a:t>
            </a:r>
            <a:r>
              <a:rPr lang="fi-FI" sz="2400" b="1" dirty="0" smtClean="0">
                <a:latin typeface="Calibri" pitchFamily="34" charset="0"/>
                <a:cs typeface="Calibri" pitchFamily="34" charset="0"/>
              </a:rPr>
              <a:t>organisaatiorakenteiden uudistamistarpeita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 -  olemassa olevat rakenteet säilyttävät usein nykykäytänteitä. </a:t>
            </a:r>
          </a:p>
        </p:txBody>
      </p:sp>
      <p:pic>
        <p:nvPicPr>
          <p:cNvPr id="44036" name="Picture 1" descr="C:\Users\tortu\Desktop\OpinpaikkaKuvat\alkionkehit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29225"/>
            <a:ext cx="89281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5231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isällön paikkamerkki 2"/>
          <p:cNvSpPr>
            <a:spLocks noGrp="1"/>
          </p:cNvSpPr>
          <p:nvPr>
            <p:ph idx="1"/>
          </p:nvPr>
        </p:nvSpPr>
        <p:spPr bwMode="auto">
          <a:xfrm>
            <a:off x="685801" y="1052736"/>
            <a:ext cx="5830415" cy="5616352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2400" dirty="0" smtClean="0">
                <a:latin typeface="Calibri" pitchFamily="34" charset="0"/>
                <a:cs typeface="Calibri" pitchFamily="34" charset="0"/>
              </a:rPr>
              <a:t>Rakentava ja kannustava vuorovaikutus on edellytys sille, että verkostossa toimiminen on ylipäätään mahdollista. </a:t>
            </a:r>
          </a:p>
          <a:p>
            <a:pPr eaLnBrk="1" hangingPunct="1"/>
            <a:r>
              <a:rPr lang="fi-FI" sz="2400" dirty="0" smtClean="0">
                <a:latin typeface="Calibri" pitchFamily="34" charset="0"/>
                <a:cs typeface="Calibri" pitchFamily="34" charset="0"/>
              </a:rPr>
              <a:t>Luottamuksen syntymiseen vaikuttavat …</a:t>
            </a:r>
          </a:p>
          <a:p>
            <a:pPr lvl="1" eaLnBrk="1" hangingPunct="1"/>
            <a:r>
              <a:rPr lang="fi-FI" sz="2000" dirty="0" smtClean="0">
                <a:latin typeface="Calibri" pitchFamily="34" charset="0"/>
                <a:cs typeface="Calibri" pitchFamily="34" charset="0"/>
              </a:rPr>
              <a:t>toimijoiden välillä on keskinäinen riippuvuus,</a:t>
            </a:r>
          </a:p>
          <a:p>
            <a:pPr lvl="1" eaLnBrk="1" hangingPunct="1"/>
            <a:r>
              <a:rPr lang="fi-FI" sz="2000" dirty="0" smtClean="0">
                <a:latin typeface="Calibri" pitchFamily="34" charset="0"/>
                <a:cs typeface="Calibri" pitchFamily="34" charset="0"/>
              </a:rPr>
              <a:t>toiminnalla on yhteinen päämäärä ja tavoitteet,</a:t>
            </a:r>
          </a:p>
          <a:p>
            <a:pPr lvl="1" eaLnBrk="1" hangingPunct="1"/>
            <a:r>
              <a:rPr lang="fi-FI" sz="2000" dirty="0" smtClean="0">
                <a:latin typeface="Calibri" pitchFamily="34" charset="0"/>
                <a:cs typeface="Calibri" pitchFamily="34" charset="0"/>
              </a:rPr>
              <a:t>yhteistyö hyödyttää kaikkia osapuolia,</a:t>
            </a:r>
          </a:p>
          <a:p>
            <a:pPr lvl="1" eaLnBrk="1" hangingPunct="1"/>
            <a:r>
              <a:rPr lang="fi-FI" sz="2000" dirty="0" smtClean="0">
                <a:latin typeface="Calibri" pitchFamily="34" charset="0"/>
                <a:cs typeface="Calibri" pitchFamily="34" charset="0"/>
              </a:rPr>
              <a:t>osapuolet odottavat toisiltaan myönteistä käyttäytymistä,</a:t>
            </a:r>
          </a:p>
          <a:p>
            <a:pPr lvl="1" eaLnBrk="1" hangingPunct="1"/>
            <a:r>
              <a:rPr lang="fi-FI" sz="2000" dirty="0" smtClean="0">
                <a:latin typeface="Calibri" pitchFamily="34" charset="0"/>
                <a:cs typeface="Calibri" pitchFamily="34" charset="0"/>
              </a:rPr>
              <a:t>kaikki toimivat yhteisen tavoitteen mukaan,</a:t>
            </a:r>
          </a:p>
          <a:p>
            <a:pPr lvl="1" eaLnBrk="1" hangingPunct="1"/>
            <a:r>
              <a:rPr lang="fi-FI" sz="2000" dirty="0" smtClean="0">
                <a:latin typeface="Calibri" pitchFamily="34" charset="0"/>
                <a:cs typeface="Calibri" pitchFamily="34" charset="0"/>
              </a:rPr>
              <a:t>ymmärretään, että luottamus ei synny pakottamalla ja</a:t>
            </a:r>
          </a:p>
          <a:p>
            <a:pPr lvl="1" eaLnBrk="1" hangingPunct="1"/>
            <a:r>
              <a:rPr lang="fi-FI" sz="2000" dirty="0" smtClean="0">
                <a:latin typeface="Calibri" pitchFamily="34" charset="0"/>
                <a:cs typeface="Calibri" pitchFamily="34" charset="0"/>
              </a:rPr>
              <a:t>ollaan tietoisia, että luottamus rakentuu yhteisen toiminnan kautta.</a:t>
            </a:r>
          </a:p>
          <a:p>
            <a:pPr eaLnBrk="1" hangingPunct="1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06" name="Otsikko 1"/>
          <p:cNvSpPr>
            <a:spLocks noGrp="1"/>
          </p:cNvSpPr>
          <p:nvPr>
            <p:ph type="title"/>
          </p:nvPr>
        </p:nvSpPr>
        <p:spPr bwMode="auto">
          <a:xfrm>
            <a:off x="685800" y="260648"/>
            <a:ext cx="7772400" cy="83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Luottamuksesta verkostossa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53" y="3085965"/>
            <a:ext cx="2685535" cy="17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99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95536" y="427891"/>
            <a:ext cx="66459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 smtClean="0">
                <a:solidFill>
                  <a:srgbClr val="0070C0"/>
                </a:solidFill>
              </a:rPr>
              <a:t>Luottamuksen rakentuminen</a:t>
            </a:r>
            <a:br>
              <a:rPr lang="fi-FI" sz="4000" b="1" dirty="0" smtClean="0">
                <a:solidFill>
                  <a:srgbClr val="0070C0"/>
                </a:solidFill>
              </a:rPr>
            </a:br>
            <a:r>
              <a:rPr lang="fi-FI" sz="4000" b="1" dirty="0" smtClean="0">
                <a:solidFill>
                  <a:srgbClr val="0070C0"/>
                </a:solidFill>
              </a:rPr>
              <a:t>verkostoyhteistyössä</a:t>
            </a:r>
            <a:r>
              <a:rPr lang="fi-FI" sz="5400" b="1" dirty="0" smtClean="0">
                <a:solidFill>
                  <a:srgbClr val="0070C0"/>
                </a:solidFill>
              </a:rPr>
              <a:t/>
            </a:r>
            <a:br>
              <a:rPr lang="fi-FI" sz="5400" b="1" dirty="0" smtClean="0">
                <a:solidFill>
                  <a:srgbClr val="0070C0"/>
                </a:solidFill>
              </a:rPr>
            </a:br>
            <a:r>
              <a:rPr lang="fi-FI" sz="1600" dirty="0" smtClean="0">
                <a:solidFill>
                  <a:srgbClr val="0070C0"/>
                </a:solidFill>
              </a:rPr>
              <a:t>(Seppälä , </a:t>
            </a:r>
            <a:r>
              <a:rPr lang="fi-FI" sz="1600" dirty="0" err="1" smtClean="0">
                <a:solidFill>
                  <a:srgbClr val="0070C0"/>
                </a:solidFill>
              </a:rPr>
              <a:t>Olakivi</a:t>
            </a:r>
            <a:r>
              <a:rPr lang="fi-FI" sz="1600" dirty="0" smtClean="0">
                <a:solidFill>
                  <a:srgbClr val="0070C0"/>
                </a:solidFill>
              </a:rPr>
              <a:t> &amp; Pirttilä-Backman 2012; Harisalo </a:t>
            </a:r>
            <a:r>
              <a:rPr lang="fi-FI" sz="1600" dirty="0">
                <a:solidFill>
                  <a:srgbClr val="0070C0"/>
                </a:solidFill>
              </a:rPr>
              <a:t>&amp; Miettinen 2010, 36-38; </a:t>
            </a:r>
            <a:r>
              <a:rPr lang="fi-FI" sz="1600" dirty="0" smtClean="0">
                <a:solidFill>
                  <a:srgbClr val="0070C0"/>
                </a:solidFill>
              </a:rPr>
              <a:t/>
            </a:r>
            <a:br>
              <a:rPr lang="fi-FI" sz="1600" dirty="0" smtClean="0">
                <a:solidFill>
                  <a:srgbClr val="0070C0"/>
                </a:solidFill>
              </a:rPr>
            </a:br>
            <a:r>
              <a:rPr lang="fi-FI" sz="1600" dirty="0" err="1" smtClean="0">
                <a:solidFill>
                  <a:srgbClr val="0070C0"/>
                </a:solidFill>
              </a:rPr>
              <a:t>Lewicki</a:t>
            </a:r>
            <a:r>
              <a:rPr lang="fi-FI" sz="1600" dirty="0" smtClean="0">
                <a:solidFill>
                  <a:srgbClr val="0070C0"/>
                </a:solidFill>
              </a:rPr>
              <a:t> </a:t>
            </a:r>
            <a:r>
              <a:rPr lang="fi-FI" sz="1600" dirty="0">
                <a:solidFill>
                  <a:srgbClr val="0070C0"/>
                </a:solidFill>
              </a:rPr>
              <a:t>&amp; Bunker 1996, 119-123; </a:t>
            </a:r>
            <a:r>
              <a:rPr lang="fi-FI" sz="1600" dirty="0" err="1">
                <a:solidFill>
                  <a:srgbClr val="0070C0"/>
                </a:solidFill>
              </a:rPr>
              <a:t>Reina</a:t>
            </a:r>
            <a:r>
              <a:rPr lang="fi-FI" sz="1600" dirty="0">
                <a:solidFill>
                  <a:srgbClr val="0070C0"/>
                </a:solidFill>
              </a:rPr>
              <a:t> &amp; </a:t>
            </a:r>
            <a:r>
              <a:rPr lang="fi-FI" sz="1600" dirty="0" err="1">
                <a:solidFill>
                  <a:srgbClr val="0070C0"/>
                </a:solidFill>
              </a:rPr>
              <a:t>Reina</a:t>
            </a:r>
            <a:r>
              <a:rPr lang="fi-FI" sz="1600" dirty="0">
                <a:solidFill>
                  <a:srgbClr val="0070C0"/>
                </a:solidFill>
              </a:rPr>
              <a:t> 1999)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331640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kstiruutu 5"/>
          <p:cNvSpPr txBox="1"/>
          <p:nvPr/>
        </p:nvSpPr>
        <p:spPr>
          <a:xfrm>
            <a:off x="39553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Nuoli oikealle 10"/>
          <p:cNvSpPr/>
          <p:nvPr/>
        </p:nvSpPr>
        <p:spPr>
          <a:xfrm>
            <a:off x="107505" y="1782108"/>
            <a:ext cx="8928992" cy="3879140"/>
          </a:xfrm>
          <a:prstGeom prst="rightArrow">
            <a:avLst>
              <a:gd name="adj1" fmla="val 50000"/>
              <a:gd name="adj2" fmla="val 1590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/>
          <p:cNvSpPr txBox="1"/>
          <p:nvPr/>
        </p:nvSpPr>
        <p:spPr>
          <a:xfrm>
            <a:off x="862499" y="3260013"/>
            <a:ext cx="2125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Arviointivaihe -</a:t>
            </a:r>
            <a:br>
              <a:rPr lang="fi-FI" b="1" dirty="0" smtClean="0">
                <a:solidFill>
                  <a:schemeClr val="bg1"/>
                </a:solidFill>
              </a:rPr>
            </a:br>
            <a:r>
              <a:rPr lang="fi-FI" b="1" dirty="0" smtClean="0">
                <a:solidFill>
                  <a:schemeClr val="bg1"/>
                </a:solidFill>
              </a:rPr>
              <a:t>sopimusperusteinen</a:t>
            </a:r>
            <a:br>
              <a:rPr lang="fi-FI" b="1" dirty="0" smtClean="0">
                <a:solidFill>
                  <a:schemeClr val="bg1"/>
                </a:solidFill>
              </a:rPr>
            </a:br>
            <a:r>
              <a:rPr lang="fi-FI" b="1" dirty="0" smtClean="0">
                <a:solidFill>
                  <a:schemeClr val="bg1"/>
                </a:solidFill>
              </a:rPr>
              <a:t>luottamus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145976" y="3298552"/>
            <a:ext cx="1930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Tietämisen </a:t>
            </a:r>
            <a:r>
              <a:rPr lang="fi-FI" b="1" dirty="0" smtClean="0">
                <a:solidFill>
                  <a:schemeClr val="bg1"/>
                </a:solidFill>
              </a:rPr>
              <a:t>vaihe -</a:t>
            </a:r>
            <a:br>
              <a:rPr lang="fi-FI" b="1" dirty="0" smtClean="0">
                <a:solidFill>
                  <a:schemeClr val="bg1"/>
                </a:solidFill>
              </a:rPr>
            </a:br>
            <a:r>
              <a:rPr lang="fi-FI" b="1" dirty="0" smtClean="0">
                <a:solidFill>
                  <a:schemeClr val="bg1"/>
                </a:solidFill>
              </a:rPr>
              <a:t>luottamus</a:t>
            </a:r>
            <a:br>
              <a:rPr lang="fi-FI" b="1" dirty="0" smtClean="0">
                <a:solidFill>
                  <a:schemeClr val="bg1"/>
                </a:solidFill>
              </a:rPr>
            </a:br>
            <a:r>
              <a:rPr lang="fi-FI" b="1" dirty="0" smtClean="0">
                <a:solidFill>
                  <a:schemeClr val="bg1"/>
                </a:solidFill>
              </a:rPr>
              <a:t>kommunikaatioon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205106" y="3297758"/>
            <a:ext cx="2463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Yhdenmukaisuuden</a:t>
            </a:r>
            <a:br>
              <a:rPr lang="fi-FI" b="1" dirty="0" smtClean="0">
                <a:solidFill>
                  <a:schemeClr val="bg1"/>
                </a:solidFill>
              </a:rPr>
            </a:br>
            <a:r>
              <a:rPr lang="fi-FI" b="1" dirty="0" smtClean="0">
                <a:solidFill>
                  <a:schemeClr val="bg1"/>
                </a:solidFill>
              </a:rPr>
              <a:t>vaihe - luottamus</a:t>
            </a:r>
            <a:br>
              <a:rPr lang="fi-FI" b="1" dirty="0" smtClean="0">
                <a:solidFill>
                  <a:schemeClr val="bg1"/>
                </a:solidFill>
              </a:rPr>
            </a:br>
            <a:r>
              <a:rPr lang="fi-FI" b="1" dirty="0" smtClean="0">
                <a:solidFill>
                  <a:schemeClr val="bg1"/>
                </a:solidFill>
              </a:rPr>
              <a:t>toisten ammattitaitoon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7608861" y="3430741"/>
            <a:ext cx="1427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Luottamus </a:t>
            </a:r>
            <a:endParaRPr lang="fi-FI" b="1" dirty="0" smtClean="0">
              <a:solidFill>
                <a:schemeClr val="bg1"/>
              </a:solidFill>
            </a:endParaRPr>
          </a:p>
          <a:p>
            <a:r>
              <a:rPr lang="fi-FI" b="1" dirty="0" smtClean="0">
                <a:solidFill>
                  <a:schemeClr val="bg1"/>
                </a:solidFill>
              </a:rPr>
              <a:t>muutokseen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uora nuoliyhdysviiva 23"/>
          <p:cNvCxnSpPr/>
          <p:nvPr/>
        </p:nvCxnSpPr>
        <p:spPr>
          <a:xfrm>
            <a:off x="7380312" y="3212976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>
            <a:off x="4932040" y="3212976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>
            <a:off x="2771800" y="3212976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>
            <a:off x="755576" y="3212976"/>
            <a:ext cx="360040" cy="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/>
          <p:cNvSpPr txBox="1"/>
          <p:nvPr/>
        </p:nvSpPr>
        <p:spPr>
          <a:xfrm rot="16200000">
            <a:off x="-263398" y="3398512"/>
            <a:ext cx="1388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Pakko</a:t>
            </a:r>
          </a:p>
          <a:p>
            <a:r>
              <a:rPr lang="fi-FI" b="1" dirty="0">
                <a:solidFill>
                  <a:schemeClr val="bg1"/>
                </a:solidFill>
              </a:rPr>
              <a:t>L</a:t>
            </a:r>
            <a:r>
              <a:rPr lang="fi-FI" b="1" dirty="0" smtClean="0">
                <a:solidFill>
                  <a:schemeClr val="bg1"/>
                </a:solidFill>
              </a:rPr>
              <a:t>askelmointi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uora yhdysviiva 6"/>
          <p:cNvCxnSpPr/>
          <p:nvPr/>
        </p:nvCxnSpPr>
        <p:spPr>
          <a:xfrm>
            <a:off x="721178" y="2636912"/>
            <a:ext cx="0" cy="223224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63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5616624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Osallisuus vs</a:t>
            </a:r>
            <a:r>
              <a:rPr lang="fi-FI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fi-FI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hyväksyminen</a:t>
            </a:r>
            <a:endParaRPr lang="fi-FI" sz="36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35695" y="1585913"/>
            <a:ext cx="760871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Itse keksitty ja kehitelty			Täysin innostunut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Osallistunut merkittävästi	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Osallistunut, vaikuttanut			Suhtautuu myönteisesti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Annettu tilaisuus sanoa, mutta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ei silloin osannut				Ei varsinaisesti vastusta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Päätetty kuulematta			jättää sikseen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						  								</a:t>
            </a:r>
            <a:r>
              <a:rPr lang="fi-FI" sz="1900" dirty="0">
                <a:latin typeface="+mj-lt"/>
              </a:rPr>
              <a:t>	</a:t>
            </a:r>
            <a:r>
              <a:rPr lang="fi-FI" sz="1900" dirty="0" smtClean="0">
                <a:latin typeface="+mj-lt"/>
              </a:rPr>
              <a:t>   </a:t>
            </a:r>
            <a:r>
              <a:rPr lang="fi-FI" sz="1900" dirty="0" smtClean="0">
                <a:solidFill>
                  <a:srgbClr val="FF0000"/>
                </a:solidFill>
                <a:latin typeface="+mj-lt"/>
              </a:rPr>
              <a:t>*    *   *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Päätetty vastoin tahtoa,			Vastustaa passiivisesti,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selittämättä				Suurentelee haittoja</a:t>
            </a:r>
          </a:p>
          <a:p>
            <a:pPr eaLnBrk="1" hangingPunct="1">
              <a:buFont typeface="Wingdings" pitchFamily="2" charset="2"/>
              <a:buNone/>
            </a:pPr>
            <a:r>
              <a:rPr lang="fi-FI" sz="1900" dirty="0" smtClean="0">
                <a:latin typeface="+mj-lt"/>
              </a:rPr>
              <a:t>Päätetty loukaten			Vääristelee, sabotoi</a:t>
            </a:r>
          </a:p>
          <a:p>
            <a:pPr eaLnBrk="1" hangingPunct="1">
              <a:buFont typeface="Wingdings" pitchFamily="2" charset="2"/>
              <a:buNone/>
            </a:pPr>
            <a:endParaRPr lang="fi-FI" sz="1900" dirty="0" smtClean="0">
              <a:latin typeface="+mj-lt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3851920" y="1709738"/>
            <a:ext cx="1244600" cy="44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3923929" y="2000250"/>
            <a:ext cx="1142430" cy="153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995936" y="2725738"/>
            <a:ext cx="107042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923928" y="2997200"/>
            <a:ext cx="1233364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002213" y="3429000"/>
            <a:ext cx="1155080" cy="1428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3851920" y="2286000"/>
            <a:ext cx="121443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922" name="Line 15"/>
          <p:cNvSpPr>
            <a:spLocks noChangeShapeType="1"/>
          </p:cNvSpPr>
          <p:nvPr/>
        </p:nvSpPr>
        <p:spPr bwMode="auto">
          <a:xfrm>
            <a:off x="4002212" y="3571875"/>
            <a:ext cx="1155081" cy="569913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923" name="Line 8"/>
          <p:cNvSpPr>
            <a:spLocks noChangeShapeType="1"/>
          </p:cNvSpPr>
          <p:nvPr/>
        </p:nvSpPr>
        <p:spPr bwMode="auto">
          <a:xfrm>
            <a:off x="4145087" y="5168900"/>
            <a:ext cx="1012205" cy="13230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924" name="Line 8"/>
          <p:cNvSpPr>
            <a:spLocks noChangeShapeType="1"/>
          </p:cNvSpPr>
          <p:nvPr/>
        </p:nvSpPr>
        <p:spPr bwMode="auto">
          <a:xfrm>
            <a:off x="4073649" y="4714875"/>
            <a:ext cx="1064716" cy="714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38925" name="Line 8"/>
          <p:cNvSpPr>
            <a:spLocks noChangeShapeType="1"/>
          </p:cNvSpPr>
          <p:nvPr/>
        </p:nvSpPr>
        <p:spPr bwMode="auto">
          <a:xfrm flipV="1">
            <a:off x="4073649" y="3857625"/>
            <a:ext cx="1083643" cy="642938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20138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2"/>
          <p:cNvSpPr>
            <a:spLocks noGrp="1"/>
          </p:cNvSpPr>
          <p:nvPr>
            <p:ph type="title"/>
          </p:nvPr>
        </p:nvSpPr>
        <p:spPr>
          <a:xfrm>
            <a:off x="1774825" y="333375"/>
            <a:ext cx="5400675" cy="774700"/>
          </a:xfrm>
        </p:spPr>
        <p:txBody>
          <a:bodyPr/>
          <a:lstStyle/>
          <a:p>
            <a:r>
              <a:rPr lang="fi-FI" b="1" smtClean="0">
                <a:solidFill>
                  <a:schemeClr val="accent2"/>
                </a:solidFill>
              </a:rPr>
              <a:t>TIEDOTTAMINEN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2719388" y="6356350"/>
            <a:ext cx="3924300" cy="16811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z="1050" dirty="0">
                <a:latin typeface="Arial" pitchFamily="34" charset="0"/>
                <a:ea typeface="ヒラギノ角ゴ Pro W3"/>
                <a:cs typeface="ヒラギノ角ゴ Pro W3"/>
              </a:rPr>
              <a:t>Harri Kukkonen 2010 . Teoksessa E. Ropo, H. Silfverberg  &amp; t. Soini (toim.) Toisensa kohtaavat ainedidaktiikat. Tampereen yliopisto OKL julkaisu A31</a:t>
            </a:r>
          </a:p>
        </p:txBody>
      </p:sp>
      <p:sp>
        <p:nvSpPr>
          <p:cNvPr id="18436" name="Päivämäärän paikkamerkki 4"/>
          <p:cNvSpPr>
            <a:spLocks noGrp="1"/>
          </p:cNvSpPr>
          <p:nvPr>
            <p:ph type="dt" sz="quarter" idx="4294967295"/>
          </p:nvPr>
        </p:nvSpPr>
        <p:spPr bwMode="auto">
          <a:xfrm>
            <a:off x="6727825" y="6356350"/>
            <a:ext cx="14160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18437" name="Dian numeron paikkamerkki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5313" y="6350000"/>
            <a:ext cx="519112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fld id="{68DE2C92-E835-4212-9DFA-92BA93F61653}" type="slidenum">
              <a:rPr lang="fi-FI"/>
              <a:pPr eaLnBrk="1" hangingPunct="1"/>
              <a:t>5</a:t>
            </a:fld>
            <a:endParaRPr lang="fi-FI"/>
          </a:p>
        </p:txBody>
      </p:sp>
      <p:sp>
        <p:nvSpPr>
          <p:cNvPr id="8" name="Tasakylkinen kolmio 7"/>
          <p:cNvSpPr/>
          <p:nvPr/>
        </p:nvSpPr>
        <p:spPr>
          <a:xfrm>
            <a:off x="2292350" y="2044700"/>
            <a:ext cx="4248150" cy="3240088"/>
          </a:xfrm>
          <a:prstGeom prst="triangle">
            <a:avLst>
              <a:gd name="adj" fmla="val 5064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8439" name="Tekstiruutu 8"/>
          <p:cNvSpPr txBox="1">
            <a:spLocks noChangeArrowheads="1"/>
          </p:cNvSpPr>
          <p:nvPr/>
        </p:nvSpPr>
        <p:spPr bwMode="auto">
          <a:xfrm>
            <a:off x="1065213" y="5445125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000" b="1">
                <a:latin typeface="Calibri" pitchFamily="34" charset="0"/>
              </a:rPr>
              <a:t>Ohjaaja</a:t>
            </a:r>
          </a:p>
        </p:txBody>
      </p:sp>
      <p:sp>
        <p:nvSpPr>
          <p:cNvPr id="18440" name="Tekstiruutu 9"/>
          <p:cNvSpPr txBox="1">
            <a:spLocks noChangeArrowheads="1"/>
          </p:cNvSpPr>
          <p:nvPr/>
        </p:nvSpPr>
        <p:spPr bwMode="auto">
          <a:xfrm>
            <a:off x="6300788" y="54451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000" b="1">
                <a:latin typeface="Calibri" pitchFamily="34" charset="0"/>
              </a:rPr>
              <a:t>Ohjattava</a:t>
            </a:r>
          </a:p>
        </p:txBody>
      </p:sp>
      <p:sp>
        <p:nvSpPr>
          <p:cNvPr id="18441" name="Tekstiruutu 10"/>
          <p:cNvSpPr txBox="1">
            <a:spLocks noChangeArrowheads="1"/>
          </p:cNvSpPr>
          <p:nvPr/>
        </p:nvSpPr>
        <p:spPr bwMode="auto">
          <a:xfrm>
            <a:off x="3816350" y="1484313"/>
            <a:ext cx="120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400" b="1">
                <a:latin typeface="Calibri" pitchFamily="34" charset="0"/>
              </a:rPr>
              <a:t>Sisältö</a:t>
            </a:r>
          </a:p>
        </p:txBody>
      </p:sp>
      <p:sp>
        <p:nvSpPr>
          <p:cNvPr id="12" name="Nuoli oikealle 11"/>
          <p:cNvSpPr/>
          <p:nvPr/>
        </p:nvSpPr>
        <p:spPr>
          <a:xfrm>
            <a:off x="2843808" y="5701898"/>
            <a:ext cx="2952328" cy="3193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3" name="Nuoli vasemmalle ja oikealle 12"/>
          <p:cNvSpPr/>
          <p:nvPr/>
        </p:nvSpPr>
        <p:spPr>
          <a:xfrm rot="18219249">
            <a:off x="1421038" y="3300773"/>
            <a:ext cx="2626644" cy="316653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354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tsikko 1"/>
          <p:cNvSpPr>
            <a:spLocks noGrp="1"/>
          </p:cNvSpPr>
          <p:nvPr>
            <p:ph type="title"/>
          </p:nvPr>
        </p:nvSpPr>
        <p:spPr bwMode="auto">
          <a:xfrm>
            <a:off x="385763" y="404813"/>
            <a:ext cx="8507412" cy="5762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smtClean="0">
                <a:latin typeface="Calibri" pitchFamily="34" charset="0"/>
                <a:cs typeface="Calibri" pitchFamily="34" charset="0"/>
              </a:rPr>
              <a:t>Verkostojärjestelmään perustuvaa luottamusta edistävät rakenteelliset tekijät 								</a:t>
            </a:r>
            <a:r>
              <a:rPr lang="fi-FI" sz="2000" smtClean="0">
                <a:latin typeface="Calibri" pitchFamily="34" charset="0"/>
                <a:cs typeface="Calibri" pitchFamily="34" charset="0"/>
              </a:rPr>
              <a:t>(</a:t>
            </a:r>
            <a:r>
              <a:rPr lang="fi-FI" sz="2000" smtClean="0">
                <a:latin typeface="Calibri" pitchFamily="34" charset="0"/>
                <a:cs typeface="Calibri" pitchFamily="34" charset="0"/>
                <a:hlinkClick r:id="rId2"/>
              </a:rPr>
              <a:t>Korkala 2012</a:t>
            </a:r>
            <a:r>
              <a:rPr lang="fi-FI" sz="200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34819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57338"/>
            <a:ext cx="8321675" cy="42148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06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tsikko 1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7772400" cy="83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Verkoston toiminnan organisoituminen</a:t>
            </a:r>
            <a:endParaRPr lang="en-US" sz="36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836613"/>
            <a:ext cx="5830887" cy="60213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sovitaan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kuka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ketkä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kuuluvat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verkostoon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ja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tekevät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tekevät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aloitteita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verkoston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työskentelystä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tapaamisista</a:t>
            </a: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sovitaan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menettelytavoita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ja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käytänteistä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miten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kaikki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voivat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nostaa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asioita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yhteiseen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käsittelyyn</a:t>
            </a: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ideat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ja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vastuu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teemojen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nostamisesta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eivät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jää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ryhmän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koollekutsujalle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vetäjälle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vaan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harjoitetaan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yhteistä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toimijuutta</a:t>
            </a:r>
            <a:endParaRPr lang="en-US" sz="2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jos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verkostossa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synny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aktiivista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toimintaa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se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todennäköisesti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hiipuu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 ole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aktiivinen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aloitteellinen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ideoi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ja 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ole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vuorovaikutuksessa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hyvä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periaate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on,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että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kaikki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raportoivat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sovittuun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paikka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lähettävät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kokoontumisistaan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viestit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KAIKILLE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jotta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mukaan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voi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liittyä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missä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vaiheessa</a:t>
            </a:r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tahansa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↔ </a:t>
            </a:r>
            <a:r>
              <a:rPr lang="en-US" sz="2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tietokäyttännöt</a:t>
            </a:r>
            <a:r>
              <a:rPr 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Pyöristetty suorakulmio 3"/>
          <p:cNvSpPr/>
          <p:nvPr/>
        </p:nvSpPr>
        <p:spPr bwMode="auto">
          <a:xfrm>
            <a:off x="6084169" y="1988840"/>
            <a:ext cx="3024336" cy="324036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b="1" i="1" dirty="0" err="1">
                <a:solidFill>
                  <a:srgbClr val="0070C0"/>
                </a:solidFill>
                <a:cs typeface="Calibri" pitchFamily="34" charset="0"/>
              </a:rPr>
              <a:t>Lähtökohtaisesti</a:t>
            </a:r>
            <a:r>
              <a:rPr lang="en-US" sz="2400" b="1" i="1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cs typeface="Calibri" pitchFamily="34" charset="0"/>
              </a:rPr>
              <a:t>verkostot</a:t>
            </a:r>
            <a:r>
              <a:rPr lang="en-US" sz="2400" b="1" i="1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cs typeface="Calibri" pitchFamily="34" charset="0"/>
              </a:rPr>
              <a:t>organsoituvat</a:t>
            </a:r>
            <a:r>
              <a:rPr lang="en-US" sz="2400" b="1" i="1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cs typeface="Calibri" pitchFamily="34" charset="0"/>
              </a:rPr>
              <a:t>haluamallaan</a:t>
            </a:r>
            <a:r>
              <a:rPr lang="en-US" sz="2400" b="1" i="1" dirty="0">
                <a:solidFill>
                  <a:srgbClr val="0070C0"/>
                </a:solidFill>
                <a:cs typeface="Calibri" pitchFamily="34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cs typeface="Calibri" pitchFamily="34" charset="0"/>
              </a:rPr>
              <a:t>tavalla</a:t>
            </a:r>
            <a:endParaRPr lang="en-US" sz="2400" b="1" i="1" dirty="0" smtClean="0">
              <a:solidFill>
                <a:srgbClr val="0070C0"/>
              </a:solidFill>
              <a:cs typeface="Calibri" pitchFamily="34" charset="0"/>
            </a:endParaRPr>
          </a:p>
          <a:p>
            <a:pPr algn="ctr">
              <a:defRPr/>
            </a:pPr>
            <a:r>
              <a:rPr lang="fi-FI" sz="2400" b="1" i="1" dirty="0">
                <a:solidFill>
                  <a:srgbClr val="0070C0"/>
                </a:solidFill>
                <a:cs typeface="Calibri" pitchFamily="34" charset="0"/>
              </a:rPr>
              <a:t>=</a:t>
            </a:r>
            <a:endParaRPr lang="en-US" sz="2400" b="1" i="1" dirty="0" smtClean="0">
              <a:solidFill>
                <a:srgbClr val="0070C0"/>
              </a:solidFill>
              <a:cs typeface="Calibri" pitchFamily="34" charset="0"/>
            </a:endParaRPr>
          </a:p>
          <a:p>
            <a:pPr algn="ctr">
              <a:defRPr/>
            </a:pPr>
            <a:r>
              <a:rPr lang="en-US" sz="2000" b="1" i="1" dirty="0" err="1" smtClean="0">
                <a:solidFill>
                  <a:srgbClr val="0070C0"/>
                </a:solidFill>
                <a:cs typeface="Calibri" pitchFamily="34" charset="0"/>
              </a:rPr>
              <a:t>itsearganisoituva</a:t>
            </a:r>
            <a:r>
              <a:rPr lang="en-US" sz="2000" b="1" i="1" dirty="0" smtClean="0">
                <a:solidFill>
                  <a:srgbClr val="0070C0"/>
                </a:solidFill>
                <a:cs typeface="Calibri" pitchFamily="34" charset="0"/>
              </a:rPr>
              <a:t>!</a:t>
            </a:r>
            <a:endParaRPr lang="en-US" sz="2000" b="1" i="1" dirty="0">
              <a:solidFill>
                <a:srgbClr val="0070C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6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i 7"/>
          <p:cNvSpPr/>
          <p:nvPr/>
        </p:nvSpPr>
        <p:spPr>
          <a:xfrm>
            <a:off x="115888" y="260648"/>
            <a:ext cx="8560568" cy="648910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</p:txBody>
      </p:sp>
      <p:sp>
        <p:nvSpPr>
          <p:cNvPr id="5" name="Ellipsi 4"/>
          <p:cNvSpPr/>
          <p:nvPr/>
        </p:nvSpPr>
        <p:spPr>
          <a:xfrm>
            <a:off x="-36512" y="980728"/>
            <a:ext cx="7200800" cy="5616624"/>
          </a:xfrm>
          <a:prstGeom prst="ellipse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</p:txBody>
      </p:sp>
      <p:sp>
        <p:nvSpPr>
          <p:cNvPr id="4" name="Ellipsi 3"/>
          <p:cNvSpPr/>
          <p:nvPr/>
        </p:nvSpPr>
        <p:spPr>
          <a:xfrm>
            <a:off x="323528" y="2476128"/>
            <a:ext cx="4536504" cy="3968824"/>
          </a:xfrm>
          <a:prstGeom prst="ellipse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96" y="116632"/>
            <a:ext cx="9113504" cy="838200"/>
          </a:xfrm>
        </p:spPr>
        <p:txBody>
          <a:bodyPr/>
          <a:lstStyle/>
          <a:p>
            <a:r>
              <a:rPr lang="fi-FI" dirty="0" smtClean="0"/>
              <a:t>Verkostojen johtaminen ja koordinointi mahdollistaa osallistumisen </a:t>
            </a:r>
            <a:r>
              <a:rPr lang="fi-FI" sz="2800" dirty="0" smtClean="0"/>
              <a:t>– osallisuus rakentuu toiminnan kautta</a:t>
            </a:r>
            <a:endParaRPr lang="fi-FI" sz="2800" dirty="0"/>
          </a:p>
        </p:txBody>
      </p:sp>
      <p:sp>
        <p:nvSpPr>
          <p:cNvPr id="3" name="Ellipsi 2"/>
          <p:cNvSpPr/>
          <p:nvPr/>
        </p:nvSpPr>
        <p:spPr>
          <a:xfrm>
            <a:off x="899592" y="4293096"/>
            <a:ext cx="2304256" cy="20882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bg1"/>
                </a:solidFill>
              </a:rPr>
              <a:t>Ytimessä: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kätilöinti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f</a:t>
            </a:r>
            <a:r>
              <a:rPr lang="fi-FI" dirty="0" smtClean="0">
                <a:solidFill>
                  <a:schemeClr val="bg1"/>
                </a:solidFill>
              </a:rPr>
              <a:t>asilitointi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k</a:t>
            </a:r>
            <a:r>
              <a:rPr lang="fi-FI" dirty="0" smtClean="0">
                <a:solidFill>
                  <a:schemeClr val="bg1"/>
                </a:solidFill>
              </a:rPr>
              <a:t>oordinointi</a:t>
            </a:r>
          </a:p>
          <a:p>
            <a:pPr algn="ctr"/>
            <a:r>
              <a:rPr lang="fi-FI" dirty="0" err="1">
                <a:solidFill>
                  <a:schemeClr val="bg1"/>
                </a:solidFill>
              </a:rPr>
              <a:t>m</a:t>
            </a:r>
            <a:r>
              <a:rPr lang="fi-FI" dirty="0" err="1" smtClean="0">
                <a:solidFill>
                  <a:schemeClr val="bg1"/>
                </a:solidFill>
              </a:rPr>
              <a:t>oderointi</a:t>
            </a:r>
            <a:endParaRPr lang="fi-FI" dirty="0" smtClean="0">
              <a:solidFill>
                <a:schemeClr val="bg1"/>
              </a:solidFill>
            </a:endParaRPr>
          </a:p>
          <a:p>
            <a:pPr algn="ctr"/>
            <a:r>
              <a:rPr lang="fi-FI" dirty="0">
                <a:solidFill>
                  <a:schemeClr val="bg1"/>
                </a:solidFill>
              </a:rPr>
              <a:t>j</a:t>
            </a:r>
            <a:r>
              <a:rPr lang="fi-FI" dirty="0" smtClean="0">
                <a:solidFill>
                  <a:schemeClr val="bg1"/>
                </a:solidFill>
              </a:rPr>
              <a:t>ohtaminen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55576" y="2651428"/>
            <a:ext cx="4073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Aktiivinen toiminta = osallistuminen</a:t>
            </a:r>
          </a:p>
          <a:p>
            <a:pPr algn="ctr"/>
            <a:r>
              <a:rPr lang="fi-FI" sz="2400" dirty="0" smtClean="0"/>
              <a:t>→ osallisuus</a:t>
            </a:r>
          </a:p>
          <a:p>
            <a:pPr algn="ctr"/>
            <a:r>
              <a:rPr lang="fi-FI" sz="2400" dirty="0" smtClean="0"/>
              <a:t>= </a:t>
            </a:r>
            <a:r>
              <a:rPr lang="fi-FI" sz="2400" dirty="0" err="1" smtClean="0"/>
              <a:t>toimijuutta</a:t>
            </a:r>
            <a:r>
              <a:rPr lang="fi-FI" sz="2400" dirty="0" smtClean="0"/>
              <a:t> verkostossa</a:t>
            </a:r>
            <a:endParaRPr lang="en-US" sz="2400" dirty="0"/>
          </a:p>
        </p:txBody>
      </p:sp>
      <p:sp>
        <p:nvSpPr>
          <p:cNvPr id="7" name="Tekstiruutu 6"/>
          <p:cNvSpPr txBox="1"/>
          <p:nvPr/>
        </p:nvSpPr>
        <p:spPr>
          <a:xfrm>
            <a:off x="4572000" y="162880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Osallistaminen:</a:t>
            </a:r>
          </a:p>
          <a:p>
            <a:pPr algn="ctr"/>
            <a:r>
              <a:rPr lang="fi-FI" sz="2400" dirty="0" smtClean="0"/>
              <a:t>mahdollistaminen</a:t>
            </a:r>
          </a:p>
          <a:p>
            <a:pPr algn="ctr"/>
            <a:r>
              <a:rPr lang="fi-FI" sz="2400" dirty="0" smtClean="0"/>
              <a:t>→ osallisuus ←</a:t>
            </a:r>
            <a:endParaRPr lang="en-US" sz="2400" dirty="0"/>
          </a:p>
        </p:txBody>
      </p:sp>
      <p:sp>
        <p:nvSpPr>
          <p:cNvPr id="9" name="Tekstiruutu 8"/>
          <p:cNvSpPr txBox="1"/>
          <p:nvPr/>
        </p:nvSpPr>
        <p:spPr>
          <a:xfrm>
            <a:off x="6732240" y="3327051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Potentiaalit osallistujat</a:t>
            </a:r>
          </a:p>
        </p:txBody>
      </p:sp>
    </p:spTree>
    <p:extLst>
      <p:ext uri="{BB962C8B-B14F-4D97-AF65-F5344CB8AC3E}">
        <p14:creationId xmlns="" xmlns:p14="http://schemas.microsoft.com/office/powerpoint/2010/main" val="33177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20478" y="116632"/>
            <a:ext cx="8399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3600" dirty="0" smtClean="0">
                <a:solidFill>
                  <a:srgbClr val="0070C0"/>
                </a:solidFill>
              </a:rPr>
              <a:t>Verkostoyhteistyön rakenteelliset ja </a:t>
            </a:r>
            <a:br>
              <a:rPr lang="fi-FI" sz="3600" dirty="0" smtClean="0">
                <a:solidFill>
                  <a:srgbClr val="0070C0"/>
                </a:solidFill>
              </a:rPr>
            </a:br>
            <a:r>
              <a:rPr lang="fi-FI" sz="3600" dirty="0" smtClean="0">
                <a:solidFill>
                  <a:srgbClr val="0070C0"/>
                </a:solidFill>
              </a:rPr>
              <a:t>toimintakulttuuriset ulottuvuudet</a:t>
            </a: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195631" y="1467583"/>
            <a:ext cx="8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AVOIN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4094574" y="5139991"/>
            <a:ext cx="121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SULJETTU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16865" y="3226360"/>
            <a:ext cx="144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TILANNE-</a:t>
            </a:r>
            <a:br>
              <a:rPr lang="fi-F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i-F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KOHTAINEN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596336" y="3242689"/>
            <a:ext cx="1004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VAKIIN-</a:t>
            </a:r>
            <a:br>
              <a:rPr lang="fi-F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i-FI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TUNUT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>
          <a:xfrm>
            <a:off x="1600640" y="3573016"/>
            <a:ext cx="5995696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V="1">
            <a:off x="4644008" y="1916832"/>
            <a:ext cx="0" cy="316835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i 14"/>
          <p:cNvSpPr/>
          <p:nvPr/>
        </p:nvSpPr>
        <p:spPr>
          <a:xfrm>
            <a:off x="2195736" y="2060848"/>
            <a:ext cx="1898838" cy="12961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solidFill>
                  <a:schemeClr val="tx2"/>
                </a:solidFill>
              </a:rPr>
              <a:t>1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8" name="Ellipsi 17"/>
          <p:cNvSpPr/>
          <p:nvPr/>
        </p:nvSpPr>
        <p:spPr>
          <a:xfrm>
            <a:off x="5049426" y="3789040"/>
            <a:ext cx="1898838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solidFill>
                  <a:schemeClr val="tx2"/>
                </a:solidFill>
              </a:rPr>
              <a:t>4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9" name="Ellipsi 18"/>
          <p:cNvSpPr/>
          <p:nvPr/>
        </p:nvSpPr>
        <p:spPr>
          <a:xfrm>
            <a:off x="5049426" y="2060848"/>
            <a:ext cx="1898838" cy="1296144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solidFill>
                  <a:schemeClr val="tx2"/>
                </a:solidFill>
              </a:rPr>
              <a:t>2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0" name="Ellipsi 19"/>
          <p:cNvSpPr/>
          <p:nvPr/>
        </p:nvSpPr>
        <p:spPr>
          <a:xfrm>
            <a:off x="2195736" y="3789040"/>
            <a:ext cx="1898838" cy="1296144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solidFill>
                  <a:schemeClr val="tx2"/>
                </a:solidFill>
              </a:rPr>
              <a:t>3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9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uora yhdysviiva 16"/>
          <p:cNvCxnSpPr/>
          <p:nvPr/>
        </p:nvCxnSpPr>
        <p:spPr>
          <a:xfrm>
            <a:off x="488950" y="3887788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99" name="Otsikko 1"/>
          <p:cNvSpPr>
            <a:spLocks noGrp="1"/>
          </p:cNvSpPr>
          <p:nvPr>
            <p:ph type="title"/>
          </p:nvPr>
        </p:nvSpPr>
        <p:spPr bwMode="auto">
          <a:xfrm>
            <a:off x="420688" y="331788"/>
            <a:ext cx="8291512" cy="5762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Verkoston toiminnan rakenteita</a:t>
            </a:r>
          </a:p>
        </p:txBody>
      </p:sp>
      <p:sp>
        <p:nvSpPr>
          <p:cNvPr id="55300" name="Tekstiruutu 3"/>
          <p:cNvSpPr txBox="1">
            <a:spLocks noChangeArrowheads="1"/>
          </p:cNvSpPr>
          <p:nvPr/>
        </p:nvSpPr>
        <p:spPr bwMode="auto">
          <a:xfrm>
            <a:off x="488950" y="3965575"/>
            <a:ext cx="31337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>
                <a:latin typeface="Calibri" pitchFamily="34" charset="0"/>
                <a:cs typeface="Calibri" pitchFamily="34" charset="0"/>
              </a:rPr>
              <a:t>”Kelluva” rakenne</a:t>
            </a:r>
          </a:p>
          <a:p>
            <a:pPr eaLnBrk="1" hangingPunct="1"/>
            <a:endParaRPr lang="fi-FI" sz="160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fi-FI" sz="1600">
                <a:latin typeface="Calibri" pitchFamily="34" charset="0"/>
                <a:cs typeface="Calibri" pitchFamily="34" charset="0"/>
              </a:rPr>
              <a:t>Tilannekohtaisesti rakentuvat, </a:t>
            </a:r>
          </a:p>
          <a:p>
            <a:pPr eaLnBrk="1" hangingPunct="1"/>
            <a:r>
              <a:rPr lang="fi-FI" sz="1600">
                <a:latin typeface="Calibri" pitchFamily="34" charset="0"/>
                <a:cs typeface="Calibri" pitchFamily="34" charset="0"/>
              </a:rPr>
              <a:t>kertaluonteiset verkostotapaamiset</a:t>
            </a:r>
          </a:p>
          <a:p>
            <a:pPr eaLnBrk="1" hangingPunct="1"/>
            <a:endParaRPr lang="fi-FI" sz="160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fi-FI" sz="1600">
                <a:latin typeface="Calibri" pitchFamily="34" charset="0"/>
                <a:cs typeface="Calibri" pitchFamily="34" charset="0"/>
              </a:rPr>
              <a:t>Jaettu johtajuus; johtajuus ”kelluu”</a:t>
            </a:r>
          </a:p>
        </p:txBody>
      </p:sp>
      <p:sp>
        <p:nvSpPr>
          <p:cNvPr id="55301" name="Tekstiruutu 4"/>
          <p:cNvSpPr txBox="1">
            <a:spLocks noChangeArrowheads="1"/>
          </p:cNvSpPr>
          <p:nvPr/>
        </p:nvSpPr>
        <p:spPr bwMode="auto">
          <a:xfrm>
            <a:off x="5937250" y="3959225"/>
            <a:ext cx="273843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>
                <a:latin typeface="Calibri" pitchFamily="34" charset="0"/>
                <a:cs typeface="Calibri" pitchFamily="34" charset="0"/>
              </a:rPr>
              <a:t>Pysyvä rakenne</a:t>
            </a:r>
          </a:p>
          <a:p>
            <a:pPr eaLnBrk="1" hangingPunct="1"/>
            <a:endParaRPr lang="fi-FI" sz="160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fi-FI" sz="1600">
                <a:latin typeface="Calibri" pitchFamily="34" charset="0"/>
                <a:cs typeface="Calibri" pitchFamily="34" charset="0"/>
              </a:rPr>
              <a:t>Vakinaistetut  verkostorakenteet</a:t>
            </a:r>
          </a:p>
          <a:p>
            <a:pPr eaLnBrk="1" hangingPunct="1"/>
            <a:endParaRPr lang="fi-FI" sz="160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fi-FI" sz="1600">
                <a:latin typeface="Calibri" pitchFamily="34" charset="0"/>
                <a:cs typeface="Calibri" pitchFamily="34" charset="0"/>
              </a:rPr>
              <a:t>Jaettu johtajuus; johtajuus ”monistuu</a:t>
            </a:r>
            <a:r>
              <a:rPr lang="fi-FI" sz="1600">
                <a:latin typeface="Century Schoolbook" pitchFamily="18" charset="0"/>
                <a:cs typeface="Calibri" pitchFamily="34" charset="0"/>
              </a:rPr>
              <a:t>”</a:t>
            </a:r>
          </a:p>
        </p:txBody>
      </p:sp>
      <p:sp>
        <p:nvSpPr>
          <p:cNvPr id="55302" name="Tekstiruutu 6"/>
          <p:cNvSpPr txBox="1">
            <a:spLocks noChangeArrowheads="1"/>
          </p:cNvSpPr>
          <p:nvPr/>
        </p:nvSpPr>
        <p:spPr bwMode="auto">
          <a:xfrm>
            <a:off x="6011863" y="3267075"/>
            <a:ext cx="1101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i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foorumit</a:t>
            </a:r>
          </a:p>
        </p:txBody>
      </p:sp>
      <p:sp>
        <p:nvSpPr>
          <p:cNvPr id="55303" name="Tekstiruutu 7"/>
          <p:cNvSpPr txBox="1">
            <a:spLocks noChangeArrowheads="1"/>
          </p:cNvSpPr>
          <p:nvPr/>
        </p:nvSpPr>
        <p:spPr bwMode="auto">
          <a:xfrm>
            <a:off x="3125788" y="3433763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i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palaverit</a:t>
            </a:r>
          </a:p>
        </p:txBody>
      </p:sp>
      <p:sp>
        <p:nvSpPr>
          <p:cNvPr id="55304" name="Tekstiruutu 8"/>
          <p:cNvSpPr txBox="1">
            <a:spLocks noChangeArrowheads="1"/>
          </p:cNvSpPr>
          <p:nvPr/>
        </p:nvSpPr>
        <p:spPr bwMode="auto">
          <a:xfrm>
            <a:off x="3440113" y="2492375"/>
            <a:ext cx="2424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i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asiantuntija-/ </a:t>
            </a:r>
          </a:p>
          <a:p>
            <a:pPr eaLnBrk="1" hangingPunct="1"/>
            <a:r>
              <a:rPr lang="fi-FI" sz="2000" i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työ-/ ja teemaryhmät</a:t>
            </a:r>
          </a:p>
        </p:txBody>
      </p:sp>
      <p:cxnSp>
        <p:nvCxnSpPr>
          <p:cNvPr id="19" name="Suora nuoliyhdysviiva 18"/>
          <p:cNvCxnSpPr/>
          <p:nvPr/>
        </p:nvCxnSpPr>
        <p:spPr>
          <a:xfrm>
            <a:off x="3679825" y="4181475"/>
            <a:ext cx="1944688" cy="0"/>
          </a:xfrm>
          <a:prstGeom prst="straightConnector1">
            <a:avLst/>
          </a:prstGeom>
          <a:ln w="762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6" name="Tekstiruutu 22"/>
          <p:cNvSpPr txBox="1">
            <a:spLocks noChangeArrowheads="1"/>
          </p:cNvSpPr>
          <p:nvPr/>
        </p:nvSpPr>
        <p:spPr bwMode="auto">
          <a:xfrm>
            <a:off x="107950" y="6381750"/>
            <a:ext cx="5311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i-FI" sz="1600">
                <a:latin typeface="Calibri" pitchFamily="34" charset="0"/>
                <a:cs typeface="Calibri" pitchFamily="34" charset="0"/>
              </a:rPr>
              <a:t>(</a:t>
            </a:r>
            <a:r>
              <a:rPr lang="fi-FI">
                <a:latin typeface="Calibri" pitchFamily="34" charset="0"/>
                <a:cs typeface="Calibri" pitchFamily="34" charset="0"/>
              </a:rPr>
              <a:t>mukaillen Seppänen-Järvelä &amp; Karjalainen  2006</a:t>
            </a:r>
            <a:r>
              <a:rPr lang="fi-FI" sz="1600">
                <a:latin typeface="Calibri" pitchFamily="34" charset="0"/>
                <a:cs typeface="Calibri" pitchFamily="34" charset="0"/>
              </a:rPr>
              <a:t>)</a:t>
            </a:r>
            <a:endParaRPr lang="fi-FI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Ellipsi 17"/>
          <p:cNvSpPr/>
          <p:nvPr/>
        </p:nvSpPr>
        <p:spPr>
          <a:xfrm>
            <a:off x="390525" y="1701800"/>
            <a:ext cx="3173413" cy="576263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Satunnaiset, nopeat verkostot </a:t>
            </a:r>
          </a:p>
        </p:txBody>
      </p:sp>
      <p:sp>
        <p:nvSpPr>
          <p:cNvPr id="21" name="Ellipsi 20"/>
          <p:cNvSpPr/>
          <p:nvPr/>
        </p:nvSpPr>
        <p:spPr>
          <a:xfrm>
            <a:off x="3143250" y="1701800"/>
            <a:ext cx="2724150" cy="576263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Toistuvat verkostot</a:t>
            </a:r>
          </a:p>
        </p:txBody>
      </p:sp>
      <p:sp>
        <p:nvSpPr>
          <p:cNvPr id="23" name="Ellipsi 22"/>
          <p:cNvSpPr/>
          <p:nvPr/>
        </p:nvSpPr>
        <p:spPr>
          <a:xfrm>
            <a:off x="5502275" y="1727200"/>
            <a:ext cx="3173413" cy="576263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Pysyvät         verkostot</a:t>
            </a:r>
          </a:p>
        </p:txBody>
      </p:sp>
      <p:sp>
        <p:nvSpPr>
          <p:cNvPr id="2" name="Oikea aaltosulje 1"/>
          <p:cNvSpPr/>
          <p:nvPr/>
        </p:nvSpPr>
        <p:spPr>
          <a:xfrm>
            <a:off x="7978775" y="2278063"/>
            <a:ext cx="409575" cy="1609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5311" name="Tekstiruutu 2"/>
          <p:cNvSpPr txBox="1">
            <a:spLocks noChangeArrowheads="1"/>
          </p:cNvSpPr>
          <p:nvPr/>
        </p:nvSpPr>
        <p:spPr bwMode="auto">
          <a:xfrm rot="5400000">
            <a:off x="7148512" y="3343276"/>
            <a:ext cx="326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/>
              <a:t>Toimintatavat &amp; tietokäytännöt</a:t>
            </a:r>
          </a:p>
          <a:p>
            <a:pPr eaLnBrk="1" hangingPunct="1"/>
            <a:r>
              <a:rPr lang="fi-FI"/>
              <a:t>Johtaminen ja koordinointi</a:t>
            </a:r>
          </a:p>
        </p:txBody>
      </p:sp>
      <p:sp>
        <p:nvSpPr>
          <p:cNvPr id="55312" name="Suorakulmio 2"/>
          <p:cNvSpPr>
            <a:spLocks noChangeArrowheads="1"/>
          </p:cNvSpPr>
          <p:nvPr/>
        </p:nvSpPr>
        <p:spPr bwMode="auto">
          <a:xfrm>
            <a:off x="714375" y="2463800"/>
            <a:ext cx="931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i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parviäly</a:t>
            </a:r>
          </a:p>
        </p:txBody>
      </p:sp>
      <p:sp>
        <p:nvSpPr>
          <p:cNvPr id="55313" name="Tekstiruutu 7"/>
          <p:cNvSpPr txBox="1">
            <a:spLocks noChangeArrowheads="1"/>
          </p:cNvSpPr>
          <p:nvPr/>
        </p:nvSpPr>
        <p:spPr bwMode="auto">
          <a:xfrm rot="-5400000">
            <a:off x="-628650" y="2870200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>
                <a:latin typeface="Calibri" pitchFamily="34" charset="0"/>
                <a:cs typeface="Calibri" pitchFamily="34" charset="0"/>
              </a:rPr>
              <a:t>”Taustakanavat”</a:t>
            </a:r>
          </a:p>
        </p:txBody>
      </p:sp>
      <p:sp>
        <p:nvSpPr>
          <p:cNvPr id="55314" name="Suorakulmio 19"/>
          <p:cNvSpPr>
            <a:spLocks noChangeArrowheads="1"/>
          </p:cNvSpPr>
          <p:nvPr/>
        </p:nvSpPr>
        <p:spPr bwMode="auto">
          <a:xfrm>
            <a:off x="1431925" y="3033713"/>
            <a:ext cx="109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i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kuratointi</a:t>
            </a:r>
          </a:p>
        </p:txBody>
      </p:sp>
      <p:sp>
        <p:nvSpPr>
          <p:cNvPr id="55315" name="Tekstiruutu 6"/>
          <p:cNvSpPr txBox="1">
            <a:spLocks noChangeArrowheads="1"/>
          </p:cNvSpPr>
          <p:nvPr/>
        </p:nvSpPr>
        <p:spPr bwMode="auto">
          <a:xfrm>
            <a:off x="6732588" y="2492375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000" i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ELO-ryhmä</a:t>
            </a:r>
          </a:p>
        </p:txBody>
      </p:sp>
    </p:spTree>
    <p:extLst>
      <p:ext uri="{BB962C8B-B14F-4D97-AF65-F5344CB8AC3E}">
        <p14:creationId xmlns="" xmlns:p14="http://schemas.microsoft.com/office/powerpoint/2010/main" val="163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 smtClean="0"/>
              <a:t>Toimijuus ja tuki verkostoissa</a:t>
            </a:r>
            <a:r>
              <a:rPr lang="fi-FI" sz="3200" dirty="0" smtClean="0"/>
              <a:t> </a:t>
            </a:r>
            <a:br>
              <a:rPr lang="fi-FI" sz="3200" dirty="0" smtClean="0"/>
            </a:br>
            <a:r>
              <a:rPr lang="fi-FI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(mm. Hintikka 2012; Mäkelä 2012; Aalto 2012; Torvinen 2013)</a:t>
            </a:r>
            <a:endParaRPr lang="fi-FI" sz="4400" i="1" dirty="0" smtClean="0">
              <a:solidFill>
                <a:srgbClr val="C00000"/>
              </a:solidFill>
            </a:endParaRPr>
          </a:p>
        </p:txBody>
      </p:sp>
      <p:sp>
        <p:nvSpPr>
          <p:cNvPr id="59395" name="Sisällön paikkamerkki 1"/>
          <p:cNvSpPr>
            <a:spLocks noGrp="1"/>
          </p:cNvSpPr>
          <p:nvPr>
            <p:ph idx="1"/>
          </p:nvPr>
        </p:nvSpPr>
        <p:spPr bwMode="auto">
          <a:xfrm>
            <a:off x="323850" y="1196975"/>
            <a:ext cx="5616575" cy="5472113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fi-FI" sz="2000" b="1" dirty="0" smtClean="0">
                <a:latin typeface="Calibri" pitchFamily="34" charset="0"/>
                <a:cs typeface="Calibri" pitchFamily="34" charset="0"/>
              </a:rPr>
              <a:t>Kätilöinti</a:t>
            </a:r>
            <a:r>
              <a:rPr lang="fi-FI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i-FI" sz="2000" dirty="0" smtClean="0">
                <a:latin typeface="Calibri" pitchFamily="34" charset="0"/>
                <a:cs typeface="Calibri" pitchFamily="34" charset="0"/>
              </a:rPr>
            </a:br>
            <a:r>
              <a:rPr lang="fi-FI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fi-FI" sz="1800" dirty="0" smtClean="0">
                <a:latin typeface="Calibri" pitchFamily="34" charset="0"/>
                <a:cs typeface="Calibri" pitchFamily="34" charset="0"/>
              </a:rPr>
              <a:t>käynnistäminen ja alkuvaihe</a:t>
            </a:r>
            <a:br>
              <a:rPr lang="fi-FI" sz="1800" dirty="0" smtClean="0">
                <a:latin typeface="Calibri" pitchFamily="34" charset="0"/>
                <a:cs typeface="Calibri" pitchFamily="34" charset="0"/>
              </a:rPr>
            </a:br>
            <a:r>
              <a:rPr lang="fi-FI" sz="1800" dirty="0" smtClean="0">
                <a:latin typeface="Calibri" pitchFamily="34" charset="0"/>
                <a:cs typeface="Calibri" pitchFamily="34" charset="0"/>
              </a:rPr>
              <a:t>- toimijoiden kokoaminen ja osallistumisen varmistaminen → osallisuus</a:t>
            </a:r>
            <a:br>
              <a:rPr lang="fi-FI" sz="1800" dirty="0" smtClean="0">
                <a:latin typeface="Calibri" pitchFamily="34" charset="0"/>
                <a:cs typeface="Calibri" pitchFamily="34" charset="0"/>
              </a:rPr>
            </a:br>
            <a:r>
              <a:rPr lang="fi-FI" sz="1800" dirty="0" smtClean="0">
                <a:latin typeface="Calibri" pitchFamily="34" charset="0"/>
                <a:cs typeface="Calibri" pitchFamily="34" charset="0"/>
              </a:rPr>
              <a:t>- erilaisten intressien yhteen saattaminen ja tavoitteiden fokusointi</a:t>
            </a:r>
          </a:p>
          <a:p>
            <a:pPr marL="0" indent="0" eaLnBrk="1" hangingPunct="1">
              <a:buFontTx/>
              <a:buNone/>
            </a:pPr>
            <a:r>
              <a:rPr lang="fi-FI" sz="2000" b="1" dirty="0" smtClean="0">
                <a:latin typeface="Calibri" pitchFamily="34" charset="0"/>
                <a:cs typeface="Calibri" pitchFamily="34" charset="0"/>
              </a:rPr>
              <a:t>Fasilitointi</a:t>
            </a:r>
            <a:r>
              <a:rPr lang="fi-FI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i-FI" sz="2000" dirty="0" smtClean="0">
                <a:latin typeface="Calibri" pitchFamily="34" charset="0"/>
                <a:cs typeface="Calibri" pitchFamily="34" charset="0"/>
              </a:rPr>
            </a:br>
            <a:r>
              <a:rPr lang="fi-FI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fi-FI" sz="1800" dirty="0" smtClean="0">
                <a:latin typeface="Calibri" pitchFamily="34" charset="0"/>
                <a:cs typeface="Calibri" pitchFamily="34" charset="0"/>
              </a:rPr>
              <a:t>projektiluonteista toimintaa ja tapa/ menetelmä avustaa verkostoa tuottamaan haluttuja tuloksia</a:t>
            </a:r>
          </a:p>
          <a:p>
            <a:pPr marL="0" indent="0" eaLnBrk="1" hangingPunct="1">
              <a:buFontTx/>
              <a:buNone/>
            </a:pPr>
            <a:r>
              <a:rPr lang="fi-FI" sz="2000" b="1" dirty="0" smtClean="0">
                <a:latin typeface="Calibri" pitchFamily="34" charset="0"/>
                <a:cs typeface="Calibri" pitchFamily="34" charset="0"/>
              </a:rPr>
              <a:t>Koordinointi</a:t>
            </a:r>
            <a:r>
              <a:rPr lang="fi-FI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i-FI" sz="2000" dirty="0" smtClean="0">
                <a:latin typeface="Calibri" pitchFamily="34" charset="0"/>
                <a:cs typeface="Calibri" pitchFamily="34" charset="0"/>
              </a:rPr>
            </a:br>
            <a:r>
              <a:rPr lang="fi-FI" sz="2000" dirty="0" smtClean="0">
                <a:latin typeface="Calibri" pitchFamily="34" charset="0"/>
                <a:cs typeface="Calibri" pitchFamily="34" charset="0"/>
              </a:rPr>
              <a:t> -</a:t>
            </a:r>
            <a:r>
              <a:rPr lang="fi-FI" sz="1800" dirty="0" smtClean="0">
                <a:latin typeface="Calibri" pitchFamily="34" charset="0"/>
                <a:cs typeface="Calibri" pitchFamily="34" charset="0"/>
              </a:rPr>
              <a:t>ylläpitoa, aktivointia, esim. Opin Ovi –hankkeet, </a:t>
            </a:r>
            <a:r>
              <a:rPr lang="fi-FI" sz="1800" dirty="0" err="1" smtClean="0">
                <a:latin typeface="Calibri" pitchFamily="34" charset="0"/>
                <a:cs typeface="Calibri" pitchFamily="34" charset="0"/>
              </a:rPr>
              <a:t>kollaboratiiviset</a:t>
            </a:r>
            <a:r>
              <a:rPr lang="fi-FI" sz="1800" dirty="0" smtClean="0">
                <a:latin typeface="Calibri" pitchFamily="34" charset="0"/>
                <a:cs typeface="Calibri" pitchFamily="34" charset="0"/>
              </a:rPr>
              <a:t> tietokäytännöt</a:t>
            </a:r>
          </a:p>
          <a:p>
            <a:pPr marL="0" indent="0" eaLnBrk="1" hangingPunct="1">
              <a:buFontTx/>
              <a:buNone/>
            </a:pPr>
            <a:r>
              <a:rPr lang="fi-FI" sz="2000" b="1" dirty="0" smtClean="0">
                <a:latin typeface="Calibri" pitchFamily="34" charset="0"/>
                <a:cs typeface="Calibri" pitchFamily="34" charset="0"/>
              </a:rPr>
              <a:t>Moderointi</a:t>
            </a:r>
            <a:br>
              <a:rPr lang="fi-FI" sz="2000" b="1" dirty="0" smtClean="0">
                <a:latin typeface="Calibri" pitchFamily="34" charset="0"/>
                <a:cs typeface="Calibri" pitchFamily="34" charset="0"/>
              </a:rPr>
            </a:br>
            <a:r>
              <a:rPr lang="fi-FI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fi-FI" sz="1800" dirty="0" smtClean="0">
                <a:latin typeface="Calibri" pitchFamily="34" charset="0"/>
                <a:cs typeface="Calibri" pitchFamily="34" charset="0"/>
              </a:rPr>
              <a:t>verkoston valtuutus ohjata tai reivata verkostoa kohti tavoitteita – koordinointia järeämpää aktiivisuutta</a:t>
            </a:r>
          </a:p>
          <a:p>
            <a:pPr marL="0" indent="0" eaLnBrk="1" hangingPunct="1">
              <a:buFontTx/>
              <a:buNone/>
            </a:pPr>
            <a:r>
              <a:rPr lang="fi-FI" sz="2000" b="1" dirty="0" smtClean="0">
                <a:latin typeface="Calibri" pitchFamily="34" charset="0"/>
                <a:cs typeface="Calibri" pitchFamily="34" charset="0"/>
              </a:rPr>
              <a:t>Johtaminen </a:t>
            </a:r>
            <a:br>
              <a:rPr lang="fi-FI" sz="2000" b="1" dirty="0" smtClean="0">
                <a:latin typeface="Calibri" pitchFamily="34" charset="0"/>
                <a:cs typeface="Calibri" pitchFamily="34" charset="0"/>
              </a:rPr>
            </a:br>
            <a:r>
              <a:rPr lang="fi-FI" sz="20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fi-FI" sz="1800" dirty="0" smtClean="0">
                <a:latin typeface="Calibri" pitchFamily="34" charset="0"/>
                <a:cs typeface="Calibri" pitchFamily="34" charset="0"/>
              </a:rPr>
              <a:t>keskittynyt verkosto; yksi tai useampi kriittinen toimija</a:t>
            </a:r>
          </a:p>
        </p:txBody>
      </p:sp>
      <p:sp>
        <p:nvSpPr>
          <p:cNvPr id="3" name="Ellipsi 2"/>
          <p:cNvSpPr/>
          <p:nvPr/>
        </p:nvSpPr>
        <p:spPr bwMode="auto">
          <a:xfrm>
            <a:off x="6012160" y="4077072"/>
            <a:ext cx="2736304" cy="1800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fi-FI" sz="2400" dirty="0">
              <a:solidFill>
                <a:schemeClr val="tx1"/>
              </a:solidFill>
              <a:latin typeface="Lucida Grande" pitchFamily="1" charset="0"/>
              <a:hlinkClick r:id="rId2"/>
            </a:endParaRPr>
          </a:p>
          <a:p>
            <a:pPr algn="ctr" eaLnBrk="0" hangingPunct="0">
              <a:defRPr/>
            </a:pPr>
            <a:r>
              <a:rPr lang="fi-FI" sz="2400" dirty="0" err="1">
                <a:solidFill>
                  <a:schemeClr val="tx1"/>
                </a:solidFill>
                <a:latin typeface="Lucida Grande" pitchFamily="1" charset="0"/>
                <a:hlinkClick r:id="rId2"/>
              </a:rPr>
              <a:t>Kuratointi</a:t>
            </a:r>
            <a:endParaRPr lang="en-US" sz="2400" dirty="0">
              <a:solidFill>
                <a:schemeClr val="tx1"/>
              </a:solidFill>
              <a:latin typeface="Lucida Grande" pitchFamily="1" charset="0"/>
            </a:endParaRPr>
          </a:p>
        </p:txBody>
      </p:sp>
      <p:sp>
        <p:nvSpPr>
          <p:cNvPr id="6" name="Ellipsi 5"/>
          <p:cNvSpPr/>
          <p:nvPr/>
        </p:nvSpPr>
        <p:spPr bwMode="auto">
          <a:xfrm>
            <a:off x="6012160" y="2492896"/>
            <a:ext cx="2736304" cy="1800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endParaRPr lang="fi-FI" sz="2400" dirty="0">
              <a:solidFill>
                <a:schemeClr val="tx1"/>
              </a:solidFill>
              <a:latin typeface="Lucida Grande" pitchFamily="1" charset="0"/>
            </a:endParaRPr>
          </a:p>
          <a:p>
            <a:pPr algn="ctr" eaLnBrk="0" hangingPunct="0">
              <a:defRPr/>
            </a:pPr>
            <a:r>
              <a:rPr lang="fi-FI" sz="2400" dirty="0">
                <a:solidFill>
                  <a:schemeClr val="tx1"/>
                </a:solidFill>
                <a:latin typeface="Lucida Grande" pitchFamily="1" charset="0"/>
                <a:hlinkClick r:id="rId3"/>
              </a:rPr>
              <a:t>Parviäly</a:t>
            </a:r>
            <a:endParaRPr lang="fi-FI" sz="2400" dirty="0">
              <a:solidFill>
                <a:schemeClr val="tx1"/>
              </a:solidFill>
              <a:latin typeface="Lucida Grande" pitchFamily="1" charset="0"/>
            </a:endParaRPr>
          </a:p>
          <a:p>
            <a:pPr algn="ctr" eaLnBrk="0" hangingPunct="0">
              <a:defRPr/>
            </a:pPr>
            <a:r>
              <a:rPr lang="en-US" sz="1050" dirty="0">
                <a:solidFill>
                  <a:schemeClr val="tx1"/>
                </a:solidFill>
                <a:latin typeface="Lucida Grande" pitchFamily="1" charset="0"/>
                <a:hlinkClick r:id="rId4"/>
              </a:rPr>
              <a:t>http://www.scoop.it/t/parvityo</a:t>
            </a:r>
            <a:r>
              <a:rPr lang="en-US" sz="1050" dirty="0">
                <a:solidFill>
                  <a:schemeClr val="tx1"/>
                </a:solidFill>
                <a:latin typeface="Lucida Grande" pitchFamily="1" charset="0"/>
              </a:rPr>
              <a:t> </a:t>
            </a:r>
          </a:p>
        </p:txBody>
      </p:sp>
      <p:sp>
        <p:nvSpPr>
          <p:cNvPr id="8" name="Ellipsi 7"/>
          <p:cNvSpPr/>
          <p:nvPr/>
        </p:nvSpPr>
        <p:spPr bwMode="auto">
          <a:xfrm>
            <a:off x="6012160" y="836712"/>
            <a:ext cx="2736304" cy="1800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fi-FI" sz="2400" dirty="0">
                <a:solidFill>
                  <a:schemeClr val="bg2"/>
                </a:solidFill>
                <a:latin typeface="Lucida Grande" pitchFamily="1" charset="0"/>
              </a:rPr>
              <a:t>Minä verkosto-toimijana?</a:t>
            </a:r>
          </a:p>
          <a:p>
            <a:pPr algn="ctr" eaLnBrk="0" hangingPunct="0">
              <a:defRPr/>
            </a:pPr>
            <a:endParaRPr lang="en-US" sz="1050" dirty="0">
              <a:solidFill>
                <a:schemeClr val="tx2"/>
              </a:solidFill>
              <a:latin typeface="Lucida Grande" pitchFamily="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4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Ajatuksia ja tarpeita toimintamallista?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64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321568"/>
            <a:ext cx="8856984" cy="1235224"/>
          </a:xfrm>
        </p:spPr>
        <p:txBody>
          <a:bodyPr/>
          <a:lstStyle/>
          <a:p>
            <a:r>
              <a:rPr lang="fi-FI" sz="2800" dirty="0" smtClean="0"/>
              <a:t>”Opinto- ja uraohjaus yhtenä palvelukokonaisuutena”</a:t>
            </a:r>
            <a:br>
              <a:rPr lang="fi-FI" sz="2800" dirty="0" smtClean="0"/>
            </a:br>
            <a:r>
              <a:rPr lang="fi-FI" sz="2000" dirty="0" smtClean="0"/>
              <a:t>- mitä meidän tulee tietää toisistamme (palveluista &amp; osaamisista), jotta tno-palvelut toteutuvat alueella yhtenä kokonaisuutena?</a:t>
            </a:r>
            <a:endParaRPr lang="fi-FI" sz="20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1510359"/>
              </p:ext>
            </p:extLst>
          </p:nvPr>
        </p:nvGraphicFramePr>
        <p:xfrm>
          <a:off x="179512" y="1556792"/>
          <a:ext cx="8856664" cy="515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124076"/>
                <a:gridCol w="2214166"/>
                <a:gridCol w="2214166"/>
              </a:tblGrid>
              <a:tr h="51033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2060"/>
                          </a:solidFill>
                        </a:rPr>
                        <a:t>Aikuiskoulutus…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2060"/>
                          </a:solidFill>
                        </a:rPr>
                        <a:t>TE-toimisto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2060"/>
                          </a:solidFill>
                        </a:rPr>
                        <a:t>Työpaja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76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2060"/>
                          </a:solidFill>
                        </a:rPr>
                        <a:t>Kohderyhmä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rgbClr val="002060"/>
                          </a:solidFill>
                        </a:rPr>
                        <a:t>esim. koulutukseen hakeutuvat ja siellä olevat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56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2060"/>
                          </a:solidFill>
                        </a:rPr>
                        <a:t>Toimijat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rgbClr val="002060"/>
                          </a:solidFill>
                        </a:rPr>
                        <a:t>opinto-sihteeri</a:t>
                      </a:r>
                    </a:p>
                    <a:p>
                      <a:r>
                        <a:rPr lang="fi-FI" sz="1400" dirty="0" smtClean="0">
                          <a:solidFill>
                            <a:srgbClr val="002060"/>
                          </a:solidFill>
                        </a:rPr>
                        <a:t>erityisopettaja</a:t>
                      </a:r>
                    </a:p>
                    <a:p>
                      <a:r>
                        <a:rPr lang="fi-FI" sz="1400" dirty="0" smtClean="0">
                          <a:solidFill>
                            <a:srgbClr val="002060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2060"/>
                          </a:solidFill>
                        </a:rPr>
                        <a:t>Yhteystiedot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3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3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3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832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2060"/>
                          </a:solidFill>
                        </a:rPr>
                        <a:t>Asiakasprofiilit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rgbClr val="002060"/>
                          </a:solidFill>
                        </a:rPr>
                        <a:t>Palvelulinjat 1,</a:t>
                      </a:r>
                      <a:r>
                        <a:rPr lang="fi-FI" sz="1400" baseline="0" dirty="0" smtClean="0">
                          <a:solidFill>
                            <a:srgbClr val="002060"/>
                          </a:solidFill>
                        </a:rPr>
                        <a:t> 2 &amp; 3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2060"/>
                          </a:solidFill>
                        </a:rPr>
                        <a:t>Erityisosaamiset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solidFill>
                            <a:srgbClr val="002060"/>
                          </a:solidFill>
                        </a:rPr>
                        <a:t>ammatinvalintapsykologin</a:t>
                      </a:r>
                      <a:r>
                        <a:rPr lang="fi-FI" sz="1400" baseline="0" dirty="0" smtClean="0">
                          <a:solidFill>
                            <a:srgbClr val="002060"/>
                          </a:solidFill>
                        </a:rPr>
                        <a:t> palvelut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i-FI" dirty="0" smtClean="0">
                          <a:solidFill>
                            <a:srgbClr val="002060"/>
                          </a:solidFill>
                          <a:hlinkClick r:id="rId2" action="ppaction://hlinkpres?slideindex=1&amp;slidetitle="/>
                        </a:rPr>
                        <a:t>Verkostoyhteistyön paikat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798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87152"/>
          </a:xfrm>
        </p:spPr>
        <p:txBody>
          <a:bodyPr/>
          <a:lstStyle/>
          <a:p>
            <a:pPr eaLnBrk="1" hangingPunct="1"/>
            <a:r>
              <a:rPr lang="fi-FI" sz="4000" dirty="0" smtClean="0"/>
              <a:t>Arvot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51824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i-FI" sz="1800" dirty="0" smtClean="0"/>
              <a:t>=  mikä meille on </a:t>
            </a:r>
            <a:r>
              <a:rPr lang="fi-FI" sz="1800" dirty="0"/>
              <a:t> </a:t>
            </a:r>
            <a:r>
              <a:rPr lang="fi-FI" sz="1800" dirty="0" err="1" smtClean="0"/>
              <a:t>TNO-palveluissa</a:t>
            </a:r>
            <a:r>
              <a:rPr lang="fi-FI" sz="1800" dirty="0" smtClean="0"/>
              <a:t> ja niiden tuottamisessa tärkeää?</a:t>
            </a:r>
          </a:p>
          <a:p>
            <a:pPr marL="0" indent="0" eaLnBrk="1" hangingPunct="1">
              <a:buFont typeface="Symbol" pitchFamily="18" charset="2"/>
              <a:buChar char="®"/>
            </a:pPr>
            <a:r>
              <a:rPr lang="fi-FI" sz="1800" b="1" dirty="0" smtClean="0">
                <a:sym typeface="Symbol" pitchFamily="18" charset="2"/>
              </a:rPr>
              <a:t> </a:t>
            </a:r>
            <a:r>
              <a:rPr lang="fi-FI" sz="2400" b="1" dirty="0" smtClean="0">
                <a:sym typeface="Symbol" pitchFamily="18" charset="2"/>
              </a:rPr>
              <a:t>Luotettavuus </a:t>
            </a:r>
            <a:r>
              <a:rPr lang="fi-FI" sz="2400" dirty="0" smtClean="0">
                <a:sym typeface="Symbol" pitchFamily="18" charset="2"/>
              </a:rPr>
              <a:t>asiakkaille ja toimijoiden kesken </a:t>
            </a:r>
            <a:r>
              <a:rPr lang="fi-FI" sz="1800" dirty="0" smtClean="0">
                <a:sym typeface="Symbol" pitchFamily="18" charset="2"/>
              </a:rPr>
              <a:t>(toiminnan lähtökohta, asiakas voi luottaa että asiaa hoidetaan/ viedään eteenpäin; toimijat voivat luottaa siihen että kollega ottaa kopin)</a:t>
            </a:r>
            <a:endParaRPr lang="fi-FI" sz="2400" dirty="0" smtClean="0">
              <a:sym typeface="Symbol" pitchFamily="18" charset="2"/>
            </a:endParaRPr>
          </a:p>
          <a:p>
            <a:pPr marL="0" indent="0" eaLnBrk="1" hangingPunct="1">
              <a:buFont typeface="Symbol" pitchFamily="18" charset="2"/>
              <a:buChar char="®"/>
            </a:pPr>
            <a:r>
              <a:rPr lang="fi-FI" sz="2400" dirty="0" smtClean="0"/>
              <a:t> Jokaisen </a:t>
            </a:r>
            <a:r>
              <a:rPr lang="fi-FI" sz="2400" b="1" dirty="0" smtClean="0"/>
              <a:t>yhdenvertainen </a:t>
            </a:r>
            <a:r>
              <a:rPr lang="fi-FI" sz="2400" dirty="0" smtClean="0"/>
              <a:t> ohjaus/ palveleminen taustasta riippumatta</a:t>
            </a:r>
            <a:r>
              <a:rPr lang="fi-FI" sz="1800" dirty="0" smtClean="0"/>
              <a:t> (koulutustaustasta, iästä, sukupuolesta, etnisestä taustasta , elämäntilanteesta… riippumatta tarvetta vastaa palvelu →  verkottuminen tukipalveluihin?)</a:t>
            </a:r>
            <a:endParaRPr lang="fi-FI" sz="2400" dirty="0" smtClean="0"/>
          </a:p>
          <a:p>
            <a:pPr marL="0" indent="0" eaLnBrk="1" hangingPunct="1">
              <a:buFont typeface="Symbol" pitchFamily="18" charset="2"/>
              <a:buChar char="®"/>
            </a:pPr>
            <a:r>
              <a:rPr lang="fi-FI" sz="2400" dirty="0" smtClean="0"/>
              <a:t> </a:t>
            </a:r>
            <a:r>
              <a:rPr lang="fi-FI" sz="2400" b="1" dirty="0" smtClean="0"/>
              <a:t>Ajantasaista </a:t>
            </a:r>
            <a:r>
              <a:rPr lang="fi-FI" sz="2400" dirty="0" smtClean="0"/>
              <a:t> tietoa, osaamista ja välineitä </a:t>
            </a:r>
            <a:r>
              <a:rPr lang="fi-FI" sz="1800" dirty="0" smtClean="0"/>
              <a:t>(taustalla ennakointi, esim. itse ajan tasalla, työkalut ajan tasalla, tieto muutoksista ajan tasalla; opastin-kyselyjen hyödyntäminen)</a:t>
            </a:r>
          </a:p>
          <a:p>
            <a:pPr marL="0" indent="0" eaLnBrk="1" hangingPunct="1">
              <a:buFont typeface="Symbol" pitchFamily="18" charset="2"/>
              <a:buChar char="®"/>
            </a:pPr>
            <a:r>
              <a:rPr lang="fi-FI" sz="1800" dirty="0" smtClean="0"/>
              <a:t> parviäly/ </a:t>
            </a:r>
            <a:r>
              <a:rPr lang="fi-FI" sz="1800" dirty="0" err="1" smtClean="0"/>
              <a:t>kuratointi</a:t>
            </a:r>
            <a:r>
              <a:rPr lang="fi-FI" sz="1800" dirty="0" smtClean="0"/>
              <a:t>)</a:t>
            </a:r>
            <a:endParaRPr lang="fi-FI" sz="2400" dirty="0" smtClean="0"/>
          </a:p>
          <a:p>
            <a:pPr marL="0" indent="0" eaLnBrk="1" hangingPunct="1">
              <a:buFont typeface="Symbol" pitchFamily="18" charset="2"/>
              <a:buChar char="®"/>
            </a:pPr>
            <a:r>
              <a:rPr lang="fi-FI" sz="2400" dirty="0" smtClean="0"/>
              <a:t> Kaikkien osapuolten </a:t>
            </a:r>
            <a:r>
              <a:rPr lang="fi-FI" sz="2400" b="1" dirty="0" smtClean="0"/>
              <a:t> arvostaminen </a:t>
            </a:r>
            <a:r>
              <a:rPr lang="fi-FI" sz="1800" dirty="0" smtClean="0"/>
              <a:t>(arvostetaan asiakkaita, itseä ja kollegoita työntekijöinä/ asiantuntijoina)</a:t>
            </a:r>
            <a:endParaRPr lang="fi-FI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053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Yhteenvetoa &amp; johtopäätöksiä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34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2"/>
          <p:cNvSpPr>
            <a:spLocks noGrp="1"/>
          </p:cNvSpPr>
          <p:nvPr>
            <p:ph type="title"/>
          </p:nvPr>
        </p:nvSpPr>
        <p:spPr>
          <a:xfrm>
            <a:off x="1493838" y="333375"/>
            <a:ext cx="5845175" cy="774700"/>
          </a:xfrm>
        </p:spPr>
        <p:txBody>
          <a:bodyPr/>
          <a:lstStyle/>
          <a:p>
            <a:r>
              <a:rPr lang="fi-FI" b="1" smtClean="0">
                <a:solidFill>
                  <a:schemeClr val="accent2"/>
                </a:solidFill>
              </a:rPr>
              <a:t>NEUVONTA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2719388" y="6356350"/>
            <a:ext cx="3821112" cy="153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z="1050" dirty="0">
                <a:latin typeface="Arial" pitchFamily="34" charset="0"/>
                <a:ea typeface="ヒラギノ角ゴ Pro W3"/>
                <a:cs typeface="ヒラギノ角ゴ Pro W3"/>
              </a:rPr>
              <a:t>Harri Kukkonen 2010 . Teoksessa E. Ropo, H. Silfverberg  &amp; t. Soini (toim.) Toisensa kohtaavat ainedidaktiikat. Tampereen yliopisto OKL julkaisu A31</a:t>
            </a:r>
          </a:p>
        </p:txBody>
      </p:sp>
      <p:sp>
        <p:nvSpPr>
          <p:cNvPr id="19460" name="Päivämäärän paikkamerkki 4"/>
          <p:cNvSpPr>
            <a:spLocks noGrp="1"/>
          </p:cNvSpPr>
          <p:nvPr>
            <p:ph type="dt" sz="quarter" idx="4294967295"/>
          </p:nvPr>
        </p:nvSpPr>
        <p:spPr bwMode="auto">
          <a:xfrm>
            <a:off x="6727825" y="6356350"/>
            <a:ext cx="14160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19461" name="Dian numeron paikkamerkki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5313" y="6350000"/>
            <a:ext cx="519112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fld id="{823E4EB9-1A05-4745-A4A6-1EDBF116CC6B}" type="slidenum">
              <a:rPr lang="fi-FI"/>
              <a:pPr eaLnBrk="1" hangingPunct="1"/>
              <a:t>6</a:t>
            </a:fld>
            <a:endParaRPr lang="fi-FI"/>
          </a:p>
        </p:txBody>
      </p:sp>
      <p:sp>
        <p:nvSpPr>
          <p:cNvPr id="8" name="Tasakylkinen kolmio 7"/>
          <p:cNvSpPr/>
          <p:nvPr/>
        </p:nvSpPr>
        <p:spPr>
          <a:xfrm>
            <a:off x="2292350" y="2044700"/>
            <a:ext cx="4248150" cy="3240088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9463" name="Tekstiruutu 8"/>
          <p:cNvSpPr txBox="1">
            <a:spLocks noChangeArrowheads="1"/>
          </p:cNvSpPr>
          <p:nvPr/>
        </p:nvSpPr>
        <p:spPr bwMode="auto">
          <a:xfrm>
            <a:off x="1065213" y="5445125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000" b="1">
                <a:latin typeface="Calibri" pitchFamily="34" charset="0"/>
              </a:rPr>
              <a:t>Ohjaaja</a:t>
            </a:r>
          </a:p>
        </p:txBody>
      </p:sp>
      <p:sp>
        <p:nvSpPr>
          <p:cNvPr id="19464" name="Tekstiruutu 9"/>
          <p:cNvSpPr txBox="1">
            <a:spLocks noChangeArrowheads="1"/>
          </p:cNvSpPr>
          <p:nvPr/>
        </p:nvSpPr>
        <p:spPr bwMode="auto">
          <a:xfrm>
            <a:off x="6300788" y="54451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000" b="1">
                <a:latin typeface="Calibri" pitchFamily="34" charset="0"/>
              </a:rPr>
              <a:t>Ohjattava</a:t>
            </a:r>
          </a:p>
        </p:txBody>
      </p:sp>
      <p:sp>
        <p:nvSpPr>
          <p:cNvPr id="19465" name="Tekstiruutu 10"/>
          <p:cNvSpPr txBox="1">
            <a:spLocks noChangeArrowheads="1"/>
          </p:cNvSpPr>
          <p:nvPr/>
        </p:nvSpPr>
        <p:spPr bwMode="auto">
          <a:xfrm>
            <a:off x="3816350" y="1484313"/>
            <a:ext cx="120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400" b="1">
                <a:latin typeface="Calibri" pitchFamily="34" charset="0"/>
              </a:rPr>
              <a:t>Sisältö</a:t>
            </a:r>
          </a:p>
        </p:txBody>
      </p:sp>
      <p:sp>
        <p:nvSpPr>
          <p:cNvPr id="13" name="Nuoli vasemmalle ja oikealle 12"/>
          <p:cNvSpPr/>
          <p:nvPr/>
        </p:nvSpPr>
        <p:spPr>
          <a:xfrm rot="14160117">
            <a:off x="4783547" y="3323231"/>
            <a:ext cx="2626644" cy="316653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Kaarinuoli vasemmalle 13"/>
          <p:cNvSpPr/>
          <p:nvPr/>
        </p:nvSpPr>
        <p:spPr>
          <a:xfrm rot="10800000">
            <a:off x="3238362" y="5423098"/>
            <a:ext cx="2269742" cy="664468"/>
          </a:xfrm>
          <a:prstGeom prst="curvedLeftArrow">
            <a:avLst>
              <a:gd name="adj1" fmla="val 17785"/>
              <a:gd name="adj2" fmla="val 50000"/>
              <a:gd name="adj3" fmla="val 4704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13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Välityöskentelystä sopiminen</a:t>
            </a:r>
            <a:r>
              <a:rPr lang="fi-FI" dirty="0"/>
              <a:t> </a:t>
            </a:r>
            <a:r>
              <a:rPr lang="fi-FI" dirty="0" smtClean="0"/>
              <a:t>seuraavalle kerralle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5.11.2013 Kouvola</a:t>
            </a:r>
          </a:p>
          <a:p>
            <a:r>
              <a:rPr lang="fi-FI" dirty="0" smtClean="0"/>
              <a:t>6.11.2013 Lappeenranta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8621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smtClean="0"/>
              <a:t>Verkkolähteitä</a:t>
            </a:r>
            <a:endParaRPr lang="fi-FI" sz="5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524000"/>
            <a:ext cx="7920880" cy="41910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Aikuisohjauksen koordinaatioprojekti</a:t>
            </a:r>
          </a:p>
          <a:p>
            <a:r>
              <a:rPr lang="fi-FI" dirty="0" smtClean="0">
                <a:hlinkClick r:id="rId2"/>
              </a:rPr>
              <a:t>http://www.opinovi.fi/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http://blogit.jamk.fi/opinovikanava/</a:t>
            </a:r>
            <a:r>
              <a:rPr lang="fi-FI" dirty="0" smtClean="0"/>
              <a:t> </a:t>
            </a:r>
          </a:p>
          <a:p>
            <a:r>
              <a:rPr lang="fi-FI" dirty="0" smtClean="0">
                <a:hlinkClick r:id="rId4"/>
              </a:rPr>
              <a:t>http://www.facebook.com/opinovet</a:t>
            </a:r>
            <a:r>
              <a:rPr lang="fi-FI" dirty="0" smtClean="0"/>
              <a:t> </a:t>
            </a:r>
          </a:p>
          <a:p>
            <a:r>
              <a:rPr lang="fi-FI" dirty="0" smtClean="0">
                <a:hlinkClick r:id="rId5"/>
              </a:rPr>
              <a:t>https://twitter.com/opinovi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Elinikäisen ohjauksen verkkolehti</a:t>
            </a:r>
          </a:p>
          <a:p>
            <a:r>
              <a:rPr lang="fi-FI" dirty="0" smtClean="0">
                <a:hlinkClick r:id="rId6"/>
              </a:rPr>
              <a:t>http://verkkolehdet.jamk.fi/elo/</a:t>
            </a:r>
            <a:r>
              <a:rPr lang="fi-FI" dirty="0" smtClean="0"/>
              <a:t> </a:t>
            </a:r>
            <a:endParaRPr lang="fi-FI" dirty="0"/>
          </a:p>
          <a:p>
            <a:r>
              <a:rPr lang="fi-FI" dirty="0" smtClean="0">
                <a:hlinkClick r:id="rId7"/>
              </a:rPr>
              <a:t>http://www.facebook.com/elinikaisenohjauksenverkkolehti</a:t>
            </a:r>
            <a:r>
              <a:rPr lang="fi-FI" dirty="0" smtClean="0"/>
              <a:t> </a:t>
            </a:r>
          </a:p>
          <a:p>
            <a:r>
              <a:rPr lang="fi-FI" dirty="0" smtClean="0">
                <a:hlinkClick r:id="rId8"/>
              </a:rPr>
              <a:t>http://twitter.com/EloVerkkolehti</a:t>
            </a:r>
            <a:r>
              <a:rPr lang="fi-FI" dirty="0" smtClean="0"/>
              <a:t> </a:t>
            </a:r>
          </a:p>
          <a:p>
            <a:pPr marL="0" indent="0">
              <a:buNone/>
            </a:pPr>
            <a:r>
              <a:rPr lang="fi-FI" dirty="0" smtClean="0"/>
              <a:t>Verkostoitujan apu –verkkojulkaisu</a:t>
            </a:r>
          </a:p>
          <a:p>
            <a:r>
              <a:rPr lang="fi-FI" dirty="0" smtClean="0">
                <a:hlinkClick r:id="rId9"/>
              </a:rPr>
              <a:t>http://oppimateriaalit.jamk.fi/verkostoitujanapu/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6585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2"/>
          <p:cNvSpPr>
            <a:spLocks noGrp="1"/>
          </p:cNvSpPr>
          <p:nvPr>
            <p:ph type="title"/>
          </p:nvPr>
        </p:nvSpPr>
        <p:spPr>
          <a:xfrm>
            <a:off x="2292350" y="333375"/>
            <a:ext cx="4535488" cy="774700"/>
          </a:xfrm>
        </p:spPr>
        <p:txBody>
          <a:bodyPr/>
          <a:lstStyle/>
          <a:p>
            <a:r>
              <a:rPr lang="fi-FI" b="1" smtClean="0">
                <a:solidFill>
                  <a:schemeClr val="accent2"/>
                </a:solidFill>
              </a:rPr>
              <a:t>OHJAAMINEN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2719388" y="6356350"/>
            <a:ext cx="3924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sz="1050" dirty="0">
                <a:latin typeface="Arial" pitchFamily="34" charset="0"/>
                <a:ea typeface="ヒラギノ角ゴ Pro W3"/>
                <a:cs typeface="ヒラギノ角ゴ Pro W3"/>
              </a:rPr>
              <a:t>Harri Kukkonen 2010 . Teoksessa E. Ropo, H. Silfverberg  &amp; t. Soini (toim.) Toisensa kohtaavat ainedidaktiikat. Tampereen yliopisto OKL julkaisu A31</a:t>
            </a:r>
          </a:p>
        </p:txBody>
      </p:sp>
      <p:sp>
        <p:nvSpPr>
          <p:cNvPr id="20484" name="Päivämäärän paikkamerkki 4"/>
          <p:cNvSpPr>
            <a:spLocks noGrp="1"/>
          </p:cNvSpPr>
          <p:nvPr>
            <p:ph type="dt" sz="quarter" idx="4294967295"/>
          </p:nvPr>
        </p:nvSpPr>
        <p:spPr bwMode="auto">
          <a:xfrm>
            <a:off x="6727825" y="6356350"/>
            <a:ext cx="141605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20485" name="Dian numeron paikkamerkki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5313" y="6350000"/>
            <a:ext cx="519112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fld id="{40D19214-323C-459C-A6F8-F7BD177F3A93}" type="slidenum">
              <a:rPr lang="fi-FI"/>
              <a:pPr eaLnBrk="1" hangingPunct="1"/>
              <a:t>7</a:t>
            </a:fld>
            <a:endParaRPr lang="fi-FI"/>
          </a:p>
        </p:txBody>
      </p:sp>
      <p:sp>
        <p:nvSpPr>
          <p:cNvPr id="8" name="Tasakylkinen kolmio 7"/>
          <p:cNvSpPr/>
          <p:nvPr/>
        </p:nvSpPr>
        <p:spPr>
          <a:xfrm>
            <a:off x="2292350" y="2044700"/>
            <a:ext cx="4248150" cy="3240088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0487" name="Tekstiruutu 8"/>
          <p:cNvSpPr txBox="1">
            <a:spLocks noChangeArrowheads="1"/>
          </p:cNvSpPr>
          <p:nvPr/>
        </p:nvSpPr>
        <p:spPr bwMode="auto">
          <a:xfrm>
            <a:off x="923925" y="5307013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000" b="1">
                <a:latin typeface="Calibri" pitchFamily="34" charset="0"/>
              </a:rPr>
              <a:t>Ohjaaja</a:t>
            </a:r>
          </a:p>
        </p:txBody>
      </p:sp>
      <p:sp>
        <p:nvSpPr>
          <p:cNvPr id="20488" name="Tekstiruutu 9"/>
          <p:cNvSpPr txBox="1">
            <a:spLocks noChangeArrowheads="1"/>
          </p:cNvSpPr>
          <p:nvPr/>
        </p:nvSpPr>
        <p:spPr bwMode="auto">
          <a:xfrm>
            <a:off x="6659563" y="5291138"/>
            <a:ext cx="1296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000" b="1">
                <a:latin typeface="Calibri" pitchFamily="34" charset="0"/>
              </a:rPr>
              <a:t>Ohjattava</a:t>
            </a:r>
          </a:p>
        </p:txBody>
      </p:sp>
      <p:sp>
        <p:nvSpPr>
          <p:cNvPr id="20489" name="Tekstiruutu 10"/>
          <p:cNvSpPr txBox="1">
            <a:spLocks noChangeArrowheads="1"/>
          </p:cNvSpPr>
          <p:nvPr/>
        </p:nvSpPr>
        <p:spPr bwMode="auto">
          <a:xfrm>
            <a:off x="3889375" y="1484313"/>
            <a:ext cx="120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 sz="2400" b="1">
                <a:latin typeface="Calibri" pitchFamily="34" charset="0"/>
              </a:rPr>
              <a:t>Sisältö</a:t>
            </a:r>
          </a:p>
        </p:txBody>
      </p:sp>
      <p:sp>
        <p:nvSpPr>
          <p:cNvPr id="12" name="Nuoli oikealle 11"/>
          <p:cNvSpPr/>
          <p:nvPr/>
        </p:nvSpPr>
        <p:spPr>
          <a:xfrm rot="18421033">
            <a:off x="1323561" y="3269724"/>
            <a:ext cx="2952328" cy="3193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Nuoli oikealle 13"/>
          <p:cNvSpPr/>
          <p:nvPr/>
        </p:nvSpPr>
        <p:spPr>
          <a:xfrm rot="13994296">
            <a:off x="4564999" y="3266342"/>
            <a:ext cx="2952328" cy="3193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5" name="Nuoli oikealle 14"/>
          <p:cNvSpPr/>
          <p:nvPr/>
        </p:nvSpPr>
        <p:spPr>
          <a:xfrm rot="5400000">
            <a:off x="2615603" y="3685172"/>
            <a:ext cx="3600825" cy="3193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6" name="Nuoli oikealle 15"/>
          <p:cNvSpPr/>
          <p:nvPr/>
        </p:nvSpPr>
        <p:spPr>
          <a:xfrm rot="10800000">
            <a:off x="2499420" y="5445224"/>
            <a:ext cx="1476164" cy="3193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7" name="Nuoli oikealle 16"/>
          <p:cNvSpPr/>
          <p:nvPr/>
        </p:nvSpPr>
        <p:spPr>
          <a:xfrm>
            <a:off x="4860032" y="5461078"/>
            <a:ext cx="1476164" cy="3193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3084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/>
              <a:t>•</a:t>
            </a:r>
            <a:r>
              <a:rPr lang="fi-FI" sz="2400" dirty="0"/>
              <a:t>Ohjauksessa opiskelija jäsentää itsenäisesti, ryhmässä tai ohjaajan tuella todellisuuttaan ja tavoitteitaan siten, että opiskelijan kyky muodostaa ja toteuttaa elämänsuunnitelmiaan kasvaa (Lerkkanen 2012). </a:t>
            </a:r>
          </a:p>
          <a:p>
            <a:pPr marL="0" indent="0">
              <a:buNone/>
            </a:pPr>
            <a:r>
              <a:rPr lang="fi-FI" sz="2400" dirty="0"/>
              <a:t>•Tavoitteena on opiskelijan omien suunnitelmien ja valintojen, vastuullisuuden sekä itsenäisyyden kehittyminen </a:t>
            </a:r>
            <a:r>
              <a:rPr lang="fi-FI" sz="2400" b="1" dirty="0"/>
              <a:t>päätöksentekoprosessin </a:t>
            </a:r>
            <a:r>
              <a:rPr lang="fi-FI" sz="2400" dirty="0"/>
              <a:t>avulla. </a:t>
            </a:r>
          </a:p>
          <a:p>
            <a:pPr marL="0" indent="0">
              <a:buNone/>
            </a:pPr>
            <a:r>
              <a:rPr lang="fi-FI" sz="2400" dirty="0"/>
              <a:t>•Ohjaajan tehtävä on toivon lisääminen (Aki Kaurismäki) </a:t>
            </a:r>
          </a:p>
          <a:p>
            <a:pPr marL="0" indent="0">
              <a:buNone/>
            </a:pPr>
            <a:r>
              <a:rPr lang="fi-FI" sz="2400" dirty="0"/>
              <a:t>•Ohjaus on matkakumppanuutta - kuljetaan samaa tietä ja jaetaan eväät. (Nummenmaa &amp; </a:t>
            </a:r>
            <a:r>
              <a:rPr lang="fi-FI" sz="2400" dirty="0" err="1"/>
              <a:t>Lautamatti</a:t>
            </a:r>
            <a:r>
              <a:rPr lang="fi-FI" sz="2400" dirty="0"/>
              <a:t>, 2004) 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838200"/>
          </a:xfrm>
        </p:spPr>
        <p:txBody>
          <a:bodyPr>
            <a:normAutofit/>
          </a:bodyPr>
          <a:lstStyle/>
          <a:p>
            <a:r>
              <a:rPr lang="fi-FI" dirty="0" smtClean="0"/>
              <a:t>			</a:t>
            </a:r>
            <a:r>
              <a:rPr lang="fi-FI" b="1" dirty="0" smtClean="0">
                <a:solidFill>
                  <a:schemeClr val="tx2"/>
                </a:solidFill>
              </a:rPr>
              <a:t>Ohjauskäsite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>
          <a:xfrm>
            <a:off x="2719807" y="6356350"/>
            <a:ext cx="3923895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Jukka Lerkkanen &amp; Anne Leppänen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>
          <a:xfrm>
            <a:off x="6728394" y="6356350"/>
            <a:ext cx="1415506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12.4.2013</a:t>
            </a:r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0606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/>
              <a:t>”Tuen, huolenpidon, lohdun ja toivon tarjoaminen”</a:t>
            </a:r>
          </a:p>
          <a:p>
            <a:r>
              <a:rPr lang="fi-FI" smtClean="0"/>
              <a:t>Luodaan mahdollisuuksia, ei neuvoja</a:t>
            </a:r>
          </a:p>
          <a:p>
            <a:r>
              <a:rPr lang="fi-FI" smtClean="0"/>
              <a:t>Ohjaussuhde on virallisempi ja luottamuksellisempi kuin ystävyyssuhde, mutta vähemmän leimaava kuin terveys- ja psykiatriset palvelut</a:t>
            </a:r>
            <a:endParaRPr lang="en-GB" smtClean="0"/>
          </a:p>
          <a:p>
            <a:endParaRPr lang="fi-FI" smtClean="0"/>
          </a:p>
        </p:txBody>
      </p:sp>
      <p:sp>
        <p:nvSpPr>
          <p:cNvPr id="17411" name="Päivämäärän paikkamerkki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9388" y="6356350"/>
            <a:ext cx="39243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endParaRPr lang="fi-FI"/>
          </a:p>
        </p:txBody>
      </p:sp>
      <p:sp>
        <p:nvSpPr>
          <p:cNvPr id="17412" name="Alatunnisteen paikkamerkki 4"/>
          <p:cNvSpPr>
            <a:spLocks noGrp="1"/>
          </p:cNvSpPr>
          <p:nvPr>
            <p:ph type="ftr" sz="quarter" idx="4294967295"/>
          </p:nvPr>
        </p:nvSpPr>
        <p:spPr bwMode="auto">
          <a:xfrm>
            <a:off x="5148263" y="6356350"/>
            <a:ext cx="2995612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r>
              <a:rPr lang="fi-FI"/>
              <a:t>Lerkkanen</a:t>
            </a:r>
          </a:p>
        </p:txBody>
      </p:sp>
      <p:sp>
        <p:nvSpPr>
          <p:cNvPr id="17413" name="Dian numeron paikkamerkki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15313" y="6350000"/>
            <a:ext cx="519112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pPr eaLnBrk="1" hangingPunct="1"/>
            <a:endParaRPr lang="fi-FI" sz="800"/>
          </a:p>
        </p:txBody>
      </p:sp>
      <p:sp>
        <p:nvSpPr>
          <p:cNvPr id="17414" name="Otsikko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r>
              <a:rPr lang="fi-FI" smtClean="0"/>
              <a:t>Ohjaus on asiakaskeskeistä</a:t>
            </a:r>
          </a:p>
        </p:txBody>
      </p:sp>
    </p:spTree>
    <p:extLst>
      <p:ext uri="{BB962C8B-B14F-4D97-AF65-F5344CB8AC3E}">
        <p14:creationId xmlns="" xmlns:p14="http://schemas.microsoft.com/office/powerpoint/2010/main" val="29977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ヒラギノ角ゴ Pro W3"/>
      </a:majorFont>
      <a:minorFont>
        <a:latin typeface="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ヒラギノ角ゴ Pro W3"/>
      </a:majorFont>
      <a:minorFont>
        <a:latin typeface=""/>
        <a:ea typeface="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Valmiuksia ja taitoja verkostyhteistyöhön 27.9.2012</Template>
  <TotalTime>571</TotalTime>
  <Words>3385</Words>
  <Application>Microsoft Office PowerPoint</Application>
  <PresentationFormat>Näytössä katseltava diaesitys (4:3)</PresentationFormat>
  <Paragraphs>743</Paragraphs>
  <Slides>61</Slides>
  <Notes>12</Notes>
  <HiddenSlides>0</HiddenSlides>
  <MMClips>0</MMClips>
  <ScaleCrop>false</ScaleCrop>
  <HeadingPairs>
    <vt:vector size="6" baseType="variant">
      <vt:variant>
        <vt:lpstr>Teema</vt:lpstr>
      </vt:variant>
      <vt:variant>
        <vt:i4>8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61</vt:i4>
      </vt:variant>
    </vt:vector>
  </HeadingPairs>
  <TitlesOfParts>
    <vt:vector size="70" baseType="lpstr">
      <vt:lpstr>3_Blank Presentation</vt:lpstr>
      <vt:lpstr>2_Blank Presentation</vt:lpstr>
      <vt:lpstr>Office-teema</vt:lpstr>
      <vt:lpstr>1_Office-teema</vt:lpstr>
      <vt:lpstr>1_Blank Presentation</vt:lpstr>
      <vt:lpstr>4_Blank Presentation</vt:lpstr>
      <vt:lpstr>2_Office-teema</vt:lpstr>
      <vt:lpstr>3_Office-teema</vt:lpstr>
      <vt:lpstr>Presentation</vt:lpstr>
      <vt:lpstr> Kaakkois-Suomen ELO-foorumin  verkostovalmennus Kouvola 21.8.2013 / Lappeenranta 22.8.2013       Ohjausverkoston toimintamallin kehittäminen  </vt:lpstr>
      <vt:lpstr> </vt:lpstr>
      <vt:lpstr> Ohjausosaaminen verkoston osaamispääomana    - ohjausosaamisen minivaatimukset?    </vt:lpstr>
      <vt:lpstr>Kolmen kukkulan malli ohjauksen sisältö- ja toiminta-alueista</vt:lpstr>
      <vt:lpstr>TIEDOTTAMINEN</vt:lpstr>
      <vt:lpstr>NEUVONTA</vt:lpstr>
      <vt:lpstr>OHJAAMINEN</vt:lpstr>
      <vt:lpstr>   Ohjauskäsite</vt:lpstr>
      <vt:lpstr>Ohjaus on asiakaskeskeistä</vt:lpstr>
      <vt:lpstr>LISÄÄ OHJAUSTA? – Ohjauksen tarve ja siihen vastaaminen</vt:lpstr>
      <vt:lpstr>OHJAUSTARPEIDEN ARVIOINTI</vt:lpstr>
      <vt:lpstr>Ohjauksen tarve</vt:lpstr>
      <vt:lpstr>Ohjauksen tarve</vt:lpstr>
      <vt:lpstr> Ohjaus on silta yli synkän virran  Ohjaus on päätöksenteon tukemista</vt:lpstr>
      <vt:lpstr>Urasuunnittelusta uranhallintaan - käsitteen määrittelyä ohjattavan ja ohjaajan näkökulmista</vt:lpstr>
      <vt:lpstr> Uranhallintaidot  - Career Management Skills (ELGPN 2012) ELGPN = European Lifelong Guidande Policy Nerwork   </vt:lpstr>
      <vt:lpstr>Dia 17</vt:lpstr>
      <vt:lpstr>   Itsetuntemus</vt:lpstr>
      <vt:lpstr>Tekijät, jotka rakentavat aikuisopiskelijan näkemystä itsestä vaatimattomana oppijana ja opiskelijana  (mukaillen Partanen 2011, 124-137)</vt:lpstr>
      <vt:lpstr>Tekijät, jotka rakentavat aikuisopiskelijan näkemystä itsestä melko vahvana oppijana ja opiskelijana  (mukaillen Partanen 2011, 137-150)</vt:lpstr>
      <vt:lpstr>Tekijät, jotka rakentavat aikuisopiskelijan näkemystä itsestä vahvana oppijana ja opiskelijana  (mukaillen Partanen 2011, 150-162)</vt:lpstr>
      <vt:lpstr>Vaikuttavat aikuisopiskelijan käsityksiin itsestä oppijana ja opiskelijana ja vahvistavat aikuisopiskelijan käsityksiä pystyvyydestä ja mahdollisuuksista (Partanen 2011, 180-183)</vt:lpstr>
      <vt:lpstr>Dia 23</vt:lpstr>
      <vt:lpstr>Ohjattavan toiminnanohjaus  - yksilölliset tekijät ja valmiudet</vt:lpstr>
      <vt:lpstr>Työllistyvyyden käsitteestä (EU:n määritelmä, ks. Kasurinen 2013)</vt:lpstr>
      <vt:lpstr>Työllistyvyyden teoreettinen viitekehys (Kasurinen 2013)</vt:lpstr>
      <vt:lpstr> Työllistyvyyden elementit uraohjauksessa (Kasurinen 2013) </vt:lpstr>
      <vt:lpstr>Dia 28</vt:lpstr>
      <vt:lpstr>Dia 29</vt:lpstr>
      <vt:lpstr>Ohjaussuhde ja vuorovaikutus</vt:lpstr>
      <vt:lpstr>Dia 31</vt:lpstr>
      <vt:lpstr>Dia 32</vt:lpstr>
      <vt:lpstr>  Ohjauskeskustelu</vt:lpstr>
      <vt:lpstr>Ohjaajan ohjausosaamisen minimivaatimukset </vt:lpstr>
      <vt:lpstr>Ohjauksen erityisosaamiset verkostossa</vt:lpstr>
      <vt:lpstr>Verkostomainen toimintatapa ja  verkoston toimintamallit ↕ Verkosto metaforana ja verkostoanalyyttisenä käsitteenä</vt:lpstr>
      <vt:lpstr>Verkostot hierarkioiden ja markkinoiden välissä (mukaillen Jackson &amp; Stainsby 2000; Valkokari 2009 &amp; 2010; Nykänen 2010; Torvinen 2011)</vt:lpstr>
      <vt:lpstr>TNO-palveluverkostoissa on kyse käsityksestä suhteiden merkityksestä</vt:lpstr>
      <vt:lpstr>Verkostosuhteiden siltaaminen (broker)</vt:lpstr>
      <vt:lpstr>1 / 9 / 90 -sääntö</vt:lpstr>
      <vt:lpstr>Visualisointi on työkalu – ei itsetarkoitus, sen tehtävänä on tuottaa ymmärrystä!</vt:lpstr>
      <vt:lpstr>Dia 42</vt:lpstr>
      <vt:lpstr>Dia 43</vt:lpstr>
      <vt:lpstr>Asiakas- ja tarvelähtöiseen toimintaan sitoutuminen (Torvinen 2011; Fullan 2003)</vt:lpstr>
      <vt:lpstr>Bottom Up vaiko Top Down?  (Fullan 1999 27, 60 ja 2003, 33) </vt:lpstr>
      <vt:lpstr>”Kollektiivisen kapasiteetin” kasvattaminen  (Harris 2010, 197; Levin &amp; Fullan 2008, 295-297)</vt:lpstr>
      <vt:lpstr>Luottamuksesta verkostossa</vt:lpstr>
      <vt:lpstr>Dia 48</vt:lpstr>
      <vt:lpstr>Osallisuus vs. hyväksyminen</vt:lpstr>
      <vt:lpstr>Verkostojärjestelmään perustuvaa luottamusta edistävät rakenteelliset tekijät         (Korkala 2012)</vt:lpstr>
      <vt:lpstr>Verkoston toiminnan organisoituminen</vt:lpstr>
      <vt:lpstr>Verkostojen johtaminen ja koordinointi mahdollistaa osallistumisen – osallisuus rakentuu toiminnan kautta</vt:lpstr>
      <vt:lpstr>Dia 53</vt:lpstr>
      <vt:lpstr>Verkoston toiminnan rakenteita</vt:lpstr>
      <vt:lpstr>Toimijuus ja tuki verkostoissa  (mm. Hintikka 2012; Mäkelä 2012; Aalto 2012; Torvinen 2013)</vt:lpstr>
      <vt:lpstr>Ajatuksia ja tarpeita toimintamallista?</vt:lpstr>
      <vt:lpstr>”Opinto- ja uraohjaus yhtenä palvelukokonaisuutena” - mitä meidän tulee tietää toisistamme (palveluista &amp; osaamisista), jotta tno-palvelut toteutuvat alueella yhtenä kokonaisuutena?</vt:lpstr>
      <vt:lpstr>Arvot</vt:lpstr>
      <vt:lpstr>Yhteenvetoa &amp; johtopäätöksiä</vt:lpstr>
      <vt:lpstr>Välityöskentelystä sopiminen seuraavalle kerralle</vt:lpstr>
      <vt:lpstr>Verkkolähteitä</vt:lpstr>
    </vt:vector>
  </TitlesOfParts>
  <Company>JAMK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Jyväskylän ja Jyväskylän lähikuntien elinikäisen ohjauksen verkostopäivä  Verkostoituminen asiakkaan näkökulmasta 1.11.2012, Jyväskylä</dc:title>
  <dc:creator>jamkad</dc:creator>
  <cp:lastModifiedBy>a000502</cp:lastModifiedBy>
  <cp:revision>95</cp:revision>
  <cp:lastPrinted>2012-11-14T13:03:33Z</cp:lastPrinted>
  <dcterms:created xsi:type="dcterms:W3CDTF">2012-10-18T06:35:31Z</dcterms:created>
  <dcterms:modified xsi:type="dcterms:W3CDTF">2013-08-23T05:52:50Z</dcterms:modified>
</cp:coreProperties>
</file>