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565" r:id="rId2"/>
    <p:sldId id="566" r:id="rId3"/>
    <p:sldId id="563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5118" autoAdjust="0"/>
  </p:normalViewPr>
  <p:slideViewPr>
    <p:cSldViewPr snapToGrid="0">
      <p:cViewPr varScale="1">
        <p:scale>
          <a:sx n="81" d="100"/>
          <a:sy n="81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5B8B47-3B31-41F2-AB8D-C7878011576B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8CE5A-B058-4BA8-BF49-AD54851D54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6405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1E378-5F08-4D5A-B44D-17B9216EA29F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437354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1E378-5F08-4D5A-B44D-17B9216EA29F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59840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8F1E378-5F08-4D5A-B44D-17B9216EA29F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160398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9B8031F-05FE-774E-684C-B471043B9E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9014CE7-ABCC-D2EE-1CD4-3B1CFAFB40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71908B0-655D-8ACE-803D-55D547BFCB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CB9BECC-B1F5-A8CE-3C77-9A2C34756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893C87-91D7-7776-867C-A29A992A6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25361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9059CC-B30F-46CE-2C17-2514979122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36D2BE9-EA27-B93A-082D-E180F47398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780FEA-5E2C-D74A-6901-24E2572719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783DA77-D1C5-82B2-D3A0-28DBA1B980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2BECA53-EAE9-5DE8-3C2D-C539A5FB2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463834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B8FA004-F8BE-216C-5DF5-B909D446BDF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1F85E88-73A9-3BD3-EFDB-2B8901DDC1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A22F6E5-A778-D213-845F-B83488744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6CE8C2C-540D-0363-A61A-4635F3DED7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BAF0583-A1F7-DF0A-5AFB-10713F1A9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53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5853FE-7770-D94C-0445-DB5DAC23F3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37EF65C-F5A0-AB70-29F5-927CBC3D9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A48F422-4AE8-EA11-1210-7685C56C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AC88A8EF-0F3F-02F0-83E9-2A61B8FEA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A128981-67C1-6A1B-8F4F-26F11B507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9685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FD882F-CBAF-FB56-2AE8-3981CD0773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FBB8FAF-6ADB-8A00-ADAB-C80E96A92A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AD6421B-D548-2E52-B14A-19F75F4B2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3EAC59E-B58D-28F2-312C-800819E79F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A8C3A7B-6D89-CEA6-86B6-351E2E9C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3495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20ECD99-1D02-C11D-5F84-71887D932A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A73080A-06D2-8109-71A4-A21E04672E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3A3E8B46-9AE8-FF4D-E04A-A96361A0C0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909418EF-0403-BD90-6DAC-F3816A332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32AACF99-6216-476C-E271-220AA934B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601B394-B480-345F-B57A-EFB8DBC0F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15204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3FB1BD7-CC16-217F-3D7B-1D86DF8858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1060E70-5963-6359-6C4F-527DE88C52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50ACCB0-FA90-3A0E-29D1-35ADCDE0B3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4AEE89C6-9DFF-0CD5-DCD7-B2249AE5D3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8A9F3834-9100-1F6D-BA82-E6679538C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E8130E2-294B-85FC-63D2-D4FF85F42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F39C6102-EEEF-3DAE-FB68-D7A5B374D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9692C40C-28B9-5B98-8785-C95748601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9720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4E4EBD-CACC-888A-E6A5-DCBADB896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36A6FDFB-A546-6E5F-0DC1-DFDA6E26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2468E5E5-EE40-1D00-841E-E9016E067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C64AC150-D700-04D5-F6C6-CDDF6BB4B5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584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54598D0-432D-F4C6-9DFE-C24A27B48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4CE727E-A1A6-D33C-43EE-2E6065D57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127C87DA-2EF9-3B08-20FC-500ECA1FE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14649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12A1F24-1695-3C60-8F09-4C421B66F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2C1B06D-D46F-04B3-F325-F0A84379C3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583DAD1-0EDB-0F22-F0FE-C4E584F974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FE7AF0E-E23F-BD7A-CB68-D1ABF0EB04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65809BF-0893-1782-F5B4-3542C5C7A7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EF07B4D1-9914-A5D2-0E01-50C108AA9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7938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CF4AB0-1A36-E4A2-E41A-2A0DF470D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EB44079-48FE-7C80-576B-7A30C6C5B6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1DF1C2EF-B588-3F24-8B3D-459ADE47AF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F2B5B2F-D970-A64D-95E9-70164C039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6D43309-3A11-EA57-ED5D-CA8F7DA6AC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5400DD4E-0B8D-DA87-2F90-94E24C657C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00683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203FCD8C-ACA2-1C45-C1CC-34DA82AB0A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0AA291-C273-8D7D-D284-880A370CA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F0CFC66-572A-B121-A09E-2771540013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6A95F6-5A55-4A04-A1C4-56855A26D0BF}" type="datetimeFigureOut">
              <a:rPr lang="fi-FI" smtClean="0"/>
              <a:t>19.5.2023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B3E6559-4E72-2855-F4B7-FD0711E097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3EBE5C3-9083-8481-C0E1-A7276700CA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F12E6-44C5-44D4-84CD-81F8CD903E4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33438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6CF7713-E7B7-BBBE-1125-D1DE7D3012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783" y="276243"/>
            <a:ext cx="4077326" cy="594245"/>
          </a:xfrm>
        </p:spPr>
        <p:txBody>
          <a:bodyPr>
            <a:noAutofit/>
          </a:bodyPr>
          <a:lstStyle/>
          <a:p>
            <a:r>
              <a:rPr lang="fi-FI" sz="3200" dirty="0"/>
              <a:t>Missä mennään?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BE3E023-2CBA-FBDD-A30F-7104537B97E8}"/>
              </a:ext>
            </a:extLst>
          </p:cNvPr>
          <p:cNvSpPr txBox="1"/>
          <p:nvPr/>
        </p:nvSpPr>
        <p:spPr>
          <a:xfrm>
            <a:off x="329783" y="1210087"/>
            <a:ext cx="10133352" cy="193899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fi-FI" sz="2400" b="1" dirty="0"/>
              <a:t>Kpl. 1. Mitä psykologia on? s. 8-17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Empiirinen tiede, joka tutkii ihmismieltä ja ihmisen käyttäytymistä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Eri näkökulmat ihmisen toimintaan </a:t>
            </a:r>
            <a:r>
              <a:rPr lang="fi-FI" dirty="0"/>
              <a:t>(psyykkinen, biologinen, sosiaalinen, kulttuurinen)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Laaja tiede, johon kuuluu useita eri tutkimusalueita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Psykologian ammattilaiset</a:t>
            </a:r>
            <a:endParaRPr lang="fi-FI" dirty="0"/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id="{D81AA43B-BB04-280B-3A36-32669C4BD1FC}"/>
              </a:ext>
            </a:extLst>
          </p:cNvPr>
          <p:cNvSpPr txBox="1"/>
          <p:nvPr/>
        </p:nvSpPr>
        <p:spPr>
          <a:xfrm>
            <a:off x="224853" y="3601992"/>
            <a:ext cx="5871147" cy="267765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2400" b="1" dirty="0"/>
              <a:t>Kpl. 2. Psykologia tieteenä s. 20-31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Arkitieto – tieteellinen tieto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Tieteellisen tutkimuksen vaiheet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Psykologisen tutkimuksen eettiset periaatteet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 err="1"/>
              <a:t>Milgramin</a:t>
            </a:r>
            <a:r>
              <a:rPr lang="fi-FI" sz="2400" dirty="0"/>
              <a:t> tottelevaisuuskoe (sähköiskukoe)</a:t>
            </a:r>
            <a:endParaRPr lang="fi-FI" dirty="0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BFA803F7-B943-A312-FA0A-8D2134DAA524}"/>
              </a:ext>
            </a:extLst>
          </p:cNvPr>
          <p:cNvSpPr txBox="1"/>
          <p:nvPr/>
        </p:nvSpPr>
        <p:spPr>
          <a:xfrm>
            <a:off x="6745572" y="3513196"/>
            <a:ext cx="4002376" cy="2677656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fi-FI" sz="2400" b="1" dirty="0"/>
              <a:t>Kpl. 3. Psykologinen tutkimus </a:t>
            </a:r>
          </a:p>
          <a:p>
            <a:pPr marL="0" indent="0">
              <a:buNone/>
            </a:pPr>
            <a:r>
              <a:rPr lang="fi-FI" sz="2400" b="1" dirty="0"/>
              <a:t>s. 34-41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Kokeellinen tutkimus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Ei-kokeellinen tutkimus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Tapaustutkimus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Kvantitatiivinen tutkimus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i-FI" sz="2400" dirty="0"/>
              <a:t>Kvalitatiivinen tutkimus</a:t>
            </a:r>
          </a:p>
        </p:txBody>
      </p:sp>
    </p:spTree>
    <p:extLst>
      <p:ext uri="{BB962C8B-B14F-4D97-AF65-F5344CB8AC3E}">
        <p14:creationId xmlns:p14="http://schemas.microsoft.com/office/powerpoint/2010/main" val="35075861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7537A5-F949-B4F4-C07D-9B5B8036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8819" y="100473"/>
            <a:ext cx="6599781" cy="908594"/>
          </a:xfrm>
        </p:spPr>
        <p:txBody>
          <a:bodyPr vert="horz" lIns="91440" tIns="45720" rIns="91440" bIns="45720" rtlCol="0">
            <a:normAutofit fontScale="90000"/>
          </a:bodyPr>
          <a:lstStyle/>
          <a:p>
            <a:r>
              <a:rPr lang="en-US" sz="4000" b="1" dirty="0" err="1"/>
              <a:t>Missä</a:t>
            </a:r>
            <a:r>
              <a:rPr lang="en-US" sz="4000" b="1" dirty="0"/>
              <a:t> </a:t>
            </a:r>
            <a:r>
              <a:rPr lang="en-US" sz="4000" b="1" dirty="0" err="1"/>
              <a:t>mennään</a:t>
            </a:r>
            <a:r>
              <a:rPr lang="en-US" sz="4000" b="1" dirty="0"/>
              <a:t>?</a:t>
            </a:r>
            <a:br>
              <a:rPr lang="en-US" sz="4000" b="1" dirty="0"/>
            </a:br>
            <a:r>
              <a:rPr lang="en-US" sz="4000" b="1" dirty="0"/>
              <a:t>Eri </a:t>
            </a:r>
            <a:r>
              <a:rPr lang="en-US" sz="4000" b="1" dirty="0" err="1"/>
              <a:t>näkökulmat</a:t>
            </a:r>
            <a:r>
              <a:rPr lang="en-US" sz="4000" b="1" dirty="0"/>
              <a:t> </a:t>
            </a:r>
            <a:r>
              <a:rPr lang="en-US" sz="4000" b="1" dirty="0" err="1"/>
              <a:t>ihmisen</a:t>
            </a:r>
            <a:r>
              <a:rPr lang="en-US" sz="4000" b="1" dirty="0"/>
              <a:t> </a:t>
            </a:r>
            <a:r>
              <a:rPr lang="en-US" sz="4000" b="1" dirty="0" err="1"/>
              <a:t>toimintaan</a:t>
            </a:r>
            <a:endParaRPr lang="en-US" sz="4000" b="1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F097BAD-B597-63BF-7AE2-F538C34B76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525334" y="2271609"/>
            <a:ext cx="5673053" cy="2070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EE1C7B18-FA74-79AE-78F0-53C3B15C629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703134" y="100473"/>
            <a:ext cx="5673053" cy="2070663"/>
          </a:xfrm>
          <a:prstGeom prst="rect">
            <a:avLst/>
          </a:prstGeom>
        </p:spPr>
      </p:pic>
      <p:pic>
        <p:nvPicPr>
          <p:cNvPr id="5" name="Kuva 4">
            <a:extLst>
              <a:ext uri="{FF2B5EF4-FFF2-40B4-BE49-F238E27FC236}">
                <a16:creationId xmlns:a16="http://schemas.microsoft.com/office/drawing/2014/main" id="{67A7D2C6-CA4B-74CF-3BA0-E33B190FBBA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614234" y="4409552"/>
            <a:ext cx="6016228" cy="2206056"/>
          </a:xfrm>
          <a:prstGeom prst="rect">
            <a:avLst/>
          </a:prstGeom>
        </p:spPr>
      </p:pic>
      <p:sp>
        <p:nvSpPr>
          <p:cNvPr id="1035" name="Content Placeholder 1034">
            <a:extLst>
              <a:ext uri="{FF2B5EF4-FFF2-40B4-BE49-F238E27FC236}">
                <a16:creationId xmlns:a16="http://schemas.microsoft.com/office/drawing/2014/main" id="{82412349-AFD3-0958-93DF-D5C8BCC8BC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8267" y="1109540"/>
            <a:ext cx="7363733" cy="5879873"/>
          </a:xfrm>
        </p:spPr>
        <p:txBody>
          <a:bodyPr>
            <a:normAutofit fontScale="92500" lnSpcReduction="20000"/>
          </a:bodyPr>
          <a:lstStyle/>
          <a:p>
            <a:r>
              <a:rPr lang="en-US" sz="2000" b="1" dirty="0" err="1"/>
              <a:t>Kognitiiviset</a:t>
            </a:r>
            <a:r>
              <a:rPr lang="en-US" sz="2000" b="1" dirty="0"/>
              <a:t> </a:t>
            </a:r>
            <a:r>
              <a:rPr lang="en-US" sz="2000" b="1" dirty="0" err="1"/>
              <a:t>toiminnot</a:t>
            </a:r>
            <a:r>
              <a:rPr lang="en-US" sz="2000" dirty="0"/>
              <a:t>: </a:t>
            </a:r>
            <a:r>
              <a:rPr lang="en-US" sz="2000" dirty="0" err="1"/>
              <a:t>havaitseminen</a:t>
            </a:r>
            <a:r>
              <a:rPr lang="en-US" sz="2000" dirty="0"/>
              <a:t>, </a:t>
            </a:r>
            <a:r>
              <a:rPr lang="en-US" sz="2000" dirty="0" err="1"/>
              <a:t>tarkkaavaisuus</a:t>
            </a:r>
            <a:r>
              <a:rPr lang="en-US" sz="2000" dirty="0"/>
              <a:t>, </a:t>
            </a:r>
            <a:r>
              <a:rPr lang="en-US" sz="2000" dirty="0" err="1"/>
              <a:t>muisti</a:t>
            </a:r>
            <a:r>
              <a:rPr lang="en-US" sz="2000" dirty="0"/>
              <a:t>, </a:t>
            </a:r>
            <a:r>
              <a:rPr lang="en-US" sz="2000" dirty="0" err="1"/>
              <a:t>ajattelu</a:t>
            </a:r>
            <a:r>
              <a:rPr lang="en-US" sz="2000" dirty="0"/>
              <a:t>, </a:t>
            </a:r>
            <a:r>
              <a:rPr lang="en-US" sz="2000" dirty="0" err="1"/>
              <a:t>kieli</a:t>
            </a:r>
            <a:r>
              <a:rPr lang="en-US" sz="2000" dirty="0"/>
              <a:t>, </a:t>
            </a:r>
            <a:r>
              <a:rPr lang="en-US" sz="2000" dirty="0" err="1"/>
              <a:t>oppiminen</a:t>
            </a:r>
            <a:endParaRPr lang="en-US" sz="2000" dirty="0"/>
          </a:p>
          <a:p>
            <a:r>
              <a:rPr lang="en-US" sz="2000" dirty="0" err="1"/>
              <a:t>Tarkkaavaisuus</a:t>
            </a:r>
            <a:r>
              <a:rPr lang="en-US" sz="2000" dirty="0"/>
              <a:t> </a:t>
            </a:r>
            <a:r>
              <a:rPr lang="en-US" sz="2000" dirty="0" err="1"/>
              <a:t>valikoivaa</a:t>
            </a:r>
            <a:r>
              <a:rPr lang="en-US" sz="2000" dirty="0"/>
              <a:t>, </a:t>
            </a:r>
            <a:r>
              <a:rPr lang="en-US" sz="2000" dirty="0" err="1"/>
              <a:t>muisti</a:t>
            </a:r>
            <a:r>
              <a:rPr lang="en-US" sz="2000" dirty="0"/>
              <a:t> </a:t>
            </a:r>
            <a:r>
              <a:rPr lang="en-US" sz="2000" dirty="0" err="1"/>
              <a:t>rekonstruktiivista</a:t>
            </a:r>
            <a:r>
              <a:rPr lang="en-US" sz="2000" dirty="0"/>
              <a:t>, </a:t>
            </a:r>
            <a:r>
              <a:rPr lang="en-US" sz="2000" dirty="0" err="1"/>
              <a:t>ajattelu</a:t>
            </a:r>
            <a:r>
              <a:rPr lang="en-US" sz="2000" dirty="0"/>
              <a:t> </a:t>
            </a:r>
            <a:r>
              <a:rPr lang="en-US" sz="2000" dirty="0" err="1"/>
              <a:t>nopeaa</a:t>
            </a:r>
            <a:r>
              <a:rPr lang="en-US" sz="2000" dirty="0"/>
              <a:t> tai </a:t>
            </a:r>
            <a:r>
              <a:rPr lang="en-US" sz="2000" dirty="0" err="1"/>
              <a:t>hidasta</a:t>
            </a:r>
            <a:endParaRPr lang="en-US" sz="2000" dirty="0"/>
          </a:p>
          <a:p>
            <a:r>
              <a:rPr lang="en-US" sz="2000" b="1" dirty="0" err="1"/>
              <a:t>Skeemat</a:t>
            </a:r>
            <a:r>
              <a:rPr lang="en-US" sz="2000" b="1" dirty="0"/>
              <a:t> ja </a:t>
            </a:r>
            <a:r>
              <a:rPr lang="en-US" sz="2000" b="1" dirty="0" err="1"/>
              <a:t>skriptit</a:t>
            </a:r>
            <a:r>
              <a:rPr lang="en-US" sz="2000" b="1" dirty="0"/>
              <a:t> </a:t>
            </a:r>
            <a:r>
              <a:rPr lang="en-US" sz="2000" dirty="0" err="1"/>
              <a:t>eli</a:t>
            </a:r>
            <a:r>
              <a:rPr lang="en-US" sz="2000" dirty="0"/>
              <a:t> </a:t>
            </a:r>
            <a:r>
              <a:rPr lang="en-US" sz="2000" dirty="0" err="1"/>
              <a:t>sisäiset</a:t>
            </a:r>
            <a:r>
              <a:rPr lang="en-US" sz="2000" dirty="0"/>
              <a:t> </a:t>
            </a:r>
            <a:r>
              <a:rPr lang="en-US" sz="2000" dirty="0" err="1"/>
              <a:t>mallit</a:t>
            </a:r>
            <a:endParaRPr lang="en-US" sz="2000" dirty="0"/>
          </a:p>
          <a:p>
            <a:r>
              <a:rPr lang="en-US" sz="2000" b="1" dirty="0" err="1"/>
              <a:t>Havaintokehä</a:t>
            </a:r>
            <a:r>
              <a:rPr lang="en-US" sz="2000" b="1" dirty="0"/>
              <a:t> </a:t>
            </a:r>
            <a:r>
              <a:rPr lang="en-US" sz="2000" dirty="0"/>
              <a:t>(Neisser)</a:t>
            </a:r>
          </a:p>
          <a:p>
            <a:r>
              <a:rPr lang="en-US" sz="2000" b="1" dirty="0" err="1"/>
              <a:t>Tunne</a:t>
            </a:r>
            <a:r>
              <a:rPr lang="en-US" sz="2000" b="1" dirty="0"/>
              <a:t> </a:t>
            </a:r>
            <a:r>
              <a:rPr lang="en-US" sz="2000" b="1" dirty="0" err="1"/>
              <a:t>eli</a:t>
            </a:r>
            <a:r>
              <a:rPr lang="en-US" sz="2000" b="1" dirty="0"/>
              <a:t> </a:t>
            </a:r>
            <a:r>
              <a:rPr lang="en-US" sz="2000" b="1" dirty="0" err="1"/>
              <a:t>emootio</a:t>
            </a:r>
            <a:r>
              <a:rPr lang="en-US" sz="2000" b="1" dirty="0"/>
              <a:t> </a:t>
            </a:r>
            <a:r>
              <a:rPr lang="en-US" sz="2000" dirty="0" err="1"/>
              <a:t>koostuu</a:t>
            </a:r>
            <a:r>
              <a:rPr lang="en-US" sz="2000" dirty="0"/>
              <a:t> </a:t>
            </a:r>
            <a:r>
              <a:rPr lang="en-US" sz="2000" dirty="0" err="1"/>
              <a:t>tunnereaktiosta</a:t>
            </a:r>
            <a:r>
              <a:rPr lang="en-US" sz="2000" dirty="0"/>
              <a:t> ja </a:t>
            </a:r>
            <a:r>
              <a:rPr lang="en-US" sz="2000" dirty="0" err="1"/>
              <a:t>tunnekokemuksesta</a:t>
            </a:r>
            <a:endParaRPr lang="en-US" sz="2000" dirty="0"/>
          </a:p>
          <a:p>
            <a:r>
              <a:rPr lang="en-US" sz="2000" dirty="0" err="1"/>
              <a:t>Tunteiden</a:t>
            </a:r>
            <a:r>
              <a:rPr lang="en-US" sz="2000" dirty="0"/>
              <a:t> </a:t>
            </a:r>
            <a:r>
              <a:rPr lang="en-US" sz="2000" dirty="0" err="1"/>
              <a:t>säätely</a:t>
            </a:r>
            <a:r>
              <a:rPr lang="en-US" sz="2000" dirty="0"/>
              <a:t> </a:t>
            </a:r>
            <a:r>
              <a:rPr lang="en-US" sz="2000" dirty="0" err="1"/>
              <a:t>voi</a:t>
            </a:r>
            <a:r>
              <a:rPr lang="en-US" sz="2000" dirty="0"/>
              <a:t> olla </a:t>
            </a:r>
            <a:r>
              <a:rPr lang="en-US" sz="2000" b="1" dirty="0" err="1"/>
              <a:t>ennakoivaa</a:t>
            </a:r>
            <a:r>
              <a:rPr lang="en-US" sz="2000" b="1" dirty="0"/>
              <a:t> tai </a:t>
            </a:r>
            <a:r>
              <a:rPr lang="en-US" sz="2000" b="1" dirty="0" err="1"/>
              <a:t>reaktiosidonnaista</a:t>
            </a:r>
            <a:endParaRPr lang="en-US" sz="2000" b="1" dirty="0"/>
          </a:p>
          <a:p>
            <a:r>
              <a:rPr lang="en-US" sz="2000" b="1" dirty="0" err="1"/>
              <a:t>Motiivi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biloginen</a:t>
            </a:r>
            <a:r>
              <a:rPr lang="en-US" sz="2000" dirty="0"/>
              <a:t>, </a:t>
            </a:r>
            <a:r>
              <a:rPr lang="en-US" sz="2000" dirty="0" err="1"/>
              <a:t>psyykkinen</a:t>
            </a:r>
            <a:r>
              <a:rPr lang="en-US" sz="2000" dirty="0"/>
              <a:t>, </a:t>
            </a:r>
            <a:r>
              <a:rPr lang="en-US" sz="2000" dirty="0" err="1"/>
              <a:t>sosiaalinen</a:t>
            </a:r>
            <a:r>
              <a:rPr lang="en-US" sz="2000" dirty="0"/>
              <a:t>) ja </a:t>
            </a:r>
            <a:r>
              <a:rPr lang="en-US" sz="2000" b="1" dirty="0" err="1"/>
              <a:t>motivaatio</a:t>
            </a:r>
            <a:r>
              <a:rPr lang="en-US" sz="2000" dirty="0"/>
              <a:t> (</a:t>
            </a:r>
            <a:r>
              <a:rPr lang="en-US" sz="2000" dirty="0" err="1"/>
              <a:t>tila</a:t>
            </a:r>
            <a:r>
              <a:rPr lang="en-US" sz="2000" dirty="0"/>
              <a:t> </a:t>
            </a:r>
            <a:r>
              <a:rPr lang="en-US" sz="2000" dirty="0" err="1"/>
              <a:t>joka</a:t>
            </a:r>
            <a:r>
              <a:rPr lang="en-US" sz="2000" dirty="0"/>
              <a:t> </a:t>
            </a:r>
            <a:r>
              <a:rPr lang="en-US" sz="2000" dirty="0" err="1"/>
              <a:t>virittää</a:t>
            </a:r>
            <a:r>
              <a:rPr lang="en-US" sz="2000" dirty="0"/>
              <a:t> ja </a:t>
            </a:r>
            <a:r>
              <a:rPr lang="en-US" sz="2000" dirty="0" err="1"/>
              <a:t>ohjaa</a:t>
            </a:r>
            <a:r>
              <a:rPr lang="en-US" sz="2000" dirty="0"/>
              <a:t> </a:t>
            </a:r>
            <a:r>
              <a:rPr lang="en-US" sz="2000" dirty="0" err="1"/>
              <a:t>ihmisen</a:t>
            </a:r>
            <a:r>
              <a:rPr lang="en-US" sz="2000" dirty="0"/>
              <a:t> </a:t>
            </a:r>
            <a:r>
              <a:rPr lang="en-US" sz="2000" dirty="0" err="1"/>
              <a:t>käyttäytymistä</a:t>
            </a:r>
            <a:r>
              <a:rPr lang="en-US" sz="2000" dirty="0"/>
              <a:t>), </a:t>
            </a:r>
            <a:r>
              <a:rPr lang="en-US" sz="2000" dirty="0" err="1"/>
              <a:t>sisäinen</a:t>
            </a:r>
            <a:r>
              <a:rPr lang="en-US" sz="2000" dirty="0"/>
              <a:t>, </a:t>
            </a:r>
            <a:r>
              <a:rPr lang="en-US" sz="2000" dirty="0" err="1"/>
              <a:t>ulkoinen</a:t>
            </a:r>
            <a:endParaRPr lang="en-US" sz="2000" dirty="0"/>
          </a:p>
          <a:p>
            <a:r>
              <a:rPr lang="en-US" sz="2000" b="1" dirty="0" err="1"/>
              <a:t>Sosialisaatio</a:t>
            </a:r>
            <a:endParaRPr lang="en-US" sz="2000" b="1" dirty="0"/>
          </a:p>
          <a:p>
            <a:r>
              <a:rPr lang="en-US" sz="2000" b="1" dirty="0" err="1"/>
              <a:t>Tilannetekijät</a:t>
            </a:r>
            <a:endParaRPr lang="en-US" sz="2000" b="1" dirty="0"/>
          </a:p>
          <a:p>
            <a:r>
              <a:rPr lang="en-US" sz="2000" b="1" dirty="0" err="1"/>
              <a:t>Konformisuus</a:t>
            </a:r>
            <a:r>
              <a:rPr lang="en-US" sz="2000" b="1" dirty="0"/>
              <a:t> </a:t>
            </a:r>
            <a:r>
              <a:rPr lang="en-US" sz="2000" dirty="0"/>
              <a:t>(</a:t>
            </a:r>
            <a:r>
              <a:rPr lang="en-US" sz="2000" dirty="0" err="1"/>
              <a:t>ryhmään</a:t>
            </a:r>
            <a:r>
              <a:rPr lang="en-US" sz="2000" dirty="0"/>
              <a:t> </a:t>
            </a:r>
            <a:r>
              <a:rPr lang="en-US" sz="2000" dirty="0" err="1"/>
              <a:t>mukautuminen</a:t>
            </a:r>
            <a:r>
              <a:rPr lang="en-US" sz="2000" dirty="0"/>
              <a:t>)</a:t>
            </a:r>
          </a:p>
          <a:p>
            <a:r>
              <a:rPr lang="en-US" sz="2000" b="1" dirty="0" err="1"/>
              <a:t>Tottelevaisuus</a:t>
            </a:r>
            <a:r>
              <a:rPr lang="en-US" sz="2000" b="1" dirty="0"/>
              <a:t>, </a:t>
            </a:r>
            <a:r>
              <a:rPr lang="en-US" sz="2000" b="1" dirty="0" err="1"/>
              <a:t>sivustakatsojaefekti</a:t>
            </a:r>
            <a:r>
              <a:rPr lang="en-US" sz="2000" b="1" dirty="0"/>
              <a:t>, </a:t>
            </a:r>
            <a:r>
              <a:rPr lang="en-US" sz="2000" b="1" dirty="0" err="1"/>
              <a:t>rooli</a:t>
            </a:r>
            <a:endParaRPr lang="en-US" sz="2000" b="1" dirty="0"/>
          </a:p>
          <a:p>
            <a:r>
              <a:rPr lang="en-US" sz="2000" b="1" dirty="0" err="1"/>
              <a:t>Evoluutiopsykologia</a:t>
            </a:r>
            <a:endParaRPr lang="en-US" sz="2000" b="1" dirty="0"/>
          </a:p>
          <a:p>
            <a:r>
              <a:rPr lang="en-US" sz="2000" dirty="0" err="1"/>
              <a:t>Geenit</a:t>
            </a:r>
            <a:r>
              <a:rPr lang="en-US" sz="2000" dirty="0"/>
              <a:t>, </a:t>
            </a:r>
            <a:r>
              <a:rPr lang="en-US" sz="2000" b="1" dirty="0" err="1"/>
              <a:t>perimä</a:t>
            </a:r>
            <a:r>
              <a:rPr lang="en-US" sz="2000" b="1" dirty="0"/>
              <a:t> – </a:t>
            </a:r>
            <a:r>
              <a:rPr lang="en-US" sz="2000" b="1" dirty="0" err="1"/>
              <a:t>ympäristö</a:t>
            </a:r>
            <a:endParaRPr lang="en-US" sz="2000" b="1" dirty="0"/>
          </a:p>
          <a:p>
            <a:r>
              <a:rPr lang="en-US" sz="2000" b="1" dirty="0" err="1"/>
              <a:t>Temperamentti</a:t>
            </a:r>
            <a:r>
              <a:rPr lang="en-US" sz="2000" b="1" dirty="0"/>
              <a:t>, </a:t>
            </a:r>
            <a:r>
              <a:rPr lang="en-US" sz="2000" b="1" dirty="0" err="1"/>
              <a:t>persoonallisuus</a:t>
            </a:r>
            <a:endParaRPr lang="en-US" sz="2000" b="1" dirty="0"/>
          </a:p>
          <a:p>
            <a:r>
              <a:rPr lang="en-US" sz="2000" b="1" dirty="0" err="1"/>
              <a:t>Aivot</a:t>
            </a:r>
            <a:r>
              <a:rPr lang="en-US" sz="2000" b="1" dirty="0"/>
              <a:t>, </a:t>
            </a:r>
            <a:r>
              <a:rPr lang="en-US" sz="2000" b="1" dirty="0" err="1"/>
              <a:t>hermosto</a:t>
            </a:r>
            <a:r>
              <a:rPr lang="en-US" sz="2000" b="1" dirty="0"/>
              <a:t>, </a:t>
            </a:r>
            <a:r>
              <a:rPr lang="en-US" sz="2000" b="1" dirty="0" err="1"/>
              <a:t>plastisiteetti</a:t>
            </a:r>
            <a:endParaRPr lang="en-US" sz="2000" b="1" dirty="0"/>
          </a:p>
          <a:p>
            <a:endParaRPr lang="en-US" sz="2000" dirty="0"/>
          </a:p>
          <a:p>
            <a:endParaRPr lang="en-US" sz="2000" dirty="0"/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id="{3F089A1B-60FB-83B0-3C63-9D68414B066D}"/>
              </a:ext>
            </a:extLst>
          </p:cNvPr>
          <p:cNvSpPr txBox="1"/>
          <p:nvPr/>
        </p:nvSpPr>
        <p:spPr>
          <a:xfrm rot="20541117">
            <a:off x="9728232" y="4886005"/>
            <a:ext cx="200946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>
                <a:solidFill>
                  <a:srgbClr val="7030A0"/>
                </a:solidFill>
              </a:rPr>
              <a:t>Kpl. 4-9</a:t>
            </a:r>
          </a:p>
          <a:p>
            <a:r>
              <a:rPr lang="fi-FI" sz="2800" b="1" dirty="0">
                <a:solidFill>
                  <a:srgbClr val="7030A0"/>
                </a:solidFill>
              </a:rPr>
              <a:t>s. 46-107</a:t>
            </a:r>
          </a:p>
        </p:txBody>
      </p:sp>
    </p:spTree>
    <p:extLst>
      <p:ext uri="{BB962C8B-B14F-4D97-AF65-F5344CB8AC3E}">
        <p14:creationId xmlns:p14="http://schemas.microsoft.com/office/powerpoint/2010/main" val="7766866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6C4444-E8F2-D321-F0D9-1A89C8DBC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550" y="0"/>
            <a:ext cx="4254500" cy="701675"/>
          </a:xfrm>
        </p:spPr>
        <p:txBody>
          <a:bodyPr/>
          <a:lstStyle/>
          <a:p>
            <a:r>
              <a:rPr lang="fi-FI" dirty="0"/>
              <a:t>Missä mennään?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1D93AC2-A4FF-FF17-6965-2E80B9B9DD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2920" y="1066800"/>
            <a:ext cx="10850880" cy="5125403"/>
          </a:xfrm>
        </p:spPr>
        <p:txBody>
          <a:bodyPr>
            <a:normAutofit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b="1" dirty="0"/>
          </a:p>
        </p:txBody>
      </p:sp>
      <p:sp>
        <p:nvSpPr>
          <p:cNvPr id="5" name="Suorakulmio 4">
            <a:extLst>
              <a:ext uri="{FF2B5EF4-FFF2-40B4-BE49-F238E27FC236}">
                <a16:creationId xmlns:a16="http://schemas.microsoft.com/office/drawing/2014/main" id="{BFC2EF08-058A-2246-796D-192C5E6623FA}"/>
              </a:ext>
            </a:extLst>
          </p:cNvPr>
          <p:cNvSpPr/>
          <p:nvPr/>
        </p:nvSpPr>
        <p:spPr>
          <a:xfrm>
            <a:off x="82550" y="884238"/>
            <a:ext cx="4438650" cy="2831149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b="1" dirty="0">
                <a:solidFill>
                  <a:schemeClr val="tx1"/>
                </a:solidFill>
              </a:rPr>
              <a:t>Kpl 11. Sosiaalinen ja kulttuurinen näkökulma oppimiseen s. 112-123</a:t>
            </a:r>
            <a:endParaRPr lang="fi-FI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Mallioppiminen (</a:t>
            </a:r>
            <a:r>
              <a:rPr lang="fi-FI" sz="2000" dirty="0" err="1">
                <a:solidFill>
                  <a:schemeClr val="tx1"/>
                </a:solidFill>
              </a:rPr>
              <a:t>Bandura</a:t>
            </a:r>
            <a:r>
              <a:rPr lang="fi-FI" sz="20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Sijaisvahvistaminen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 err="1">
                <a:solidFill>
                  <a:schemeClr val="tx1"/>
                </a:solidFill>
              </a:rPr>
              <a:t>Sosiokognitiivinen</a:t>
            </a:r>
            <a:r>
              <a:rPr lang="fi-FI" sz="2000" dirty="0">
                <a:solidFill>
                  <a:schemeClr val="tx1"/>
                </a:solidFill>
              </a:rPr>
              <a:t> oppimiskäsitys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Ajattelun taidot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Oppimiskulttuuri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Oppimisympäristöt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Ryhmätyöskentelyn hyödyt/haitat</a:t>
            </a:r>
          </a:p>
        </p:txBody>
      </p:sp>
      <p:sp>
        <p:nvSpPr>
          <p:cNvPr id="7" name="Suorakulmio 6">
            <a:extLst>
              <a:ext uri="{FF2B5EF4-FFF2-40B4-BE49-F238E27FC236}">
                <a16:creationId xmlns:a16="http://schemas.microsoft.com/office/drawing/2014/main" id="{74B7CE9E-B47A-480C-99A6-D6945327B385}"/>
              </a:ext>
            </a:extLst>
          </p:cNvPr>
          <p:cNvSpPr/>
          <p:nvPr/>
        </p:nvSpPr>
        <p:spPr>
          <a:xfrm>
            <a:off x="114300" y="4413250"/>
            <a:ext cx="4749800" cy="2298700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b="1" dirty="0">
                <a:solidFill>
                  <a:schemeClr val="tx1"/>
                </a:solidFill>
              </a:rPr>
              <a:t>Kpl. 13. Tehokas oppiminen ja opiskelu </a:t>
            </a:r>
          </a:p>
          <a:p>
            <a:r>
              <a:rPr lang="fi-FI" sz="2000" b="1" dirty="0">
                <a:solidFill>
                  <a:schemeClr val="tx1"/>
                </a:solidFill>
              </a:rPr>
              <a:t>s. 148-155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Pinta- ja syväprosessointi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Oppimisstrategiat (hajautettu harjoittelu, </a:t>
            </a:r>
            <a:r>
              <a:rPr lang="fi-FI" sz="2000" dirty="0" err="1">
                <a:solidFill>
                  <a:schemeClr val="tx1"/>
                </a:solidFill>
              </a:rPr>
              <a:t>elaborointi</a:t>
            </a:r>
            <a:r>
              <a:rPr lang="fi-FI" sz="2000" dirty="0">
                <a:solidFill>
                  <a:schemeClr val="tx1"/>
                </a:solidFill>
              </a:rPr>
              <a:t>, limittäminen, esimerkit, kaksoiskoodaus, opitun testaaminen)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Metakognitiiviset taidot</a:t>
            </a:r>
          </a:p>
        </p:txBody>
      </p:sp>
      <p:sp>
        <p:nvSpPr>
          <p:cNvPr id="6" name="Suorakulmio 5">
            <a:extLst>
              <a:ext uri="{FF2B5EF4-FFF2-40B4-BE49-F238E27FC236}">
                <a16:creationId xmlns:a16="http://schemas.microsoft.com/office/drawing/2014/main" id="{80EB15CF-EA29-3B25-006B-04A24F2101CA}"/>
              </a:ext>
            </a:extLst>
          </p:cNvPr>
          <p:cNvSpPr/>
          <p:nvPr/>
        </p:nvSpPr>
        <p:spPr>
          <a:xfrm>
            <a:off x="4913630" y="3429000"/>
            <a:ext cx="7151370" cy="2831149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b="1" dirty="0">
                <a:solidFill>
                  <a:schemeClr val="tx1"/>
                </a:solidFill>
              </a:rPr>
              <a:t>Kpl 12. Oppimiseen vaikuttavia psyykkisiä ja biologisia tekijöitä</a:t>
            </a:r>
          </a:p>
          <a:p>
            <a:r>
              <a:rPr lang="fi-FI" sz="2000" b="1" dirty="0">
                <a:solidFill>
                  <a:schemeClr val="tx1"/>
                </a:solidFill>
              </a:rPr>
              <a:t> s. 136-147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Tunteet, pystyvyysuskomukset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Motivaatio (välttämis- ja </a:t>
            </a:r>
            <a:r>
              <a:rPr lang="fi-FI" sz="2000" dirty="0" err="1">
                <a:solidFill>
                  <a:schemeClr val="tx1"/>
                </a:solidFill>
              </a:rPr>
              <a:t>lähestymis</a:t>
            </a:r>
            <a:r>
              <a:rPr lang="fi-FI" sz="2000" dirty="0">
                <a:solidFill>
                  <a:schemeClr val="tx1"/>
                </a:solidFill>
              </a:rPr>
              <a:t>, itseään toteuttava ennuste)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Itsemääräämisteoria (</a:t>
            </a:r>
            <a:r>
              <a:rPr lang="fi-FI" sz="2000" dirty="0" err="1">
                <a:solidFill>
                  <a:schemeClr val="tx1"/>
                </a:solidFill>
              </a:rPr>
              <a:t>Deci</a:t>
            </a:r>
            <a:r>
              <a:rPr lang="fi-FI" sz="2000" dirty="0">
                <a:solidFill>
                  <a:schemeClr val="tx1"/>
                </a:solidFill>
              </a:rPr>
              <a:t>, Ryan)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Tavoiteorientaatiot (oppimis-, suoritus-, ja välttämisorientoituneet, sitoutumattomat)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Ajattelutavat (</a:t>
            </a:r>
            <a:r>
              <a:rPr lang="fi-FI" sz="2000" dirty="0" err="1">
                <a:solidFill>
                  <a:schemeClr val="tx1"/>
                </a:solidFill>
              </a:rPr>
              <a:t>Carol</a:t>
            </a:r>
            <a:r>
              <a:rPr lang="fi-FI" sz="2000" dirty="0">
                <a:solidFill>
                  <a:schemeClr val="tx1"/>
                </a:solidFill>
              </a:rPr>
              <a:t> </a:t>
            </a:r>
            <a:r>
              <a:rPr lang="fi-FI" sz="2000" dirty="0" err="1">
                <a:solidFill>
                  <a:schemeClr val="tx1"/>
                </a:solidFill>
              </a:rPr>
              <a:t>Dweck</a:t>
            </a:r>
            <a:r>
              <a:rPr lang="fi-FI" sz="2000" dirty="0">
                <a:solidFill>
                  <a:schemeClr val="tx1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Vireystilan vaikutus, uni oppimisen edellytyksenä</a:t>
            </a:r>
            <a:endParaRPr lang="fi-FI" dirty="0">
              <a:solidFill>
                <a:schemeClr val="tx1"/>
              </a:solidFill>
            </a:endParaRPr>
          </a:p>
        </p:txBody>
      </p:sp>
      <p:sp>
        <p:nvSpPr>
          <p:cNvPr id="4" name="Suorakulmio 3">
            <a:extLst>
              <a:ext uri="{FF2B5EF4-FFF2-40B4-BE49-F238E27FC236}">
                <a16:creationId xmlns:a16="http://schemas.microsoft.com/office/drawing/2014/main" id="{9BFFA06C-DCAE-4BB8-EAF0-CE7D22C230CA}"/>
              </a:ext>
            </a:extLst>
          </p:cNvPr>
          <p:cNvSpPr/>
          <p:nvPr/>
        </p:nvSpPr>
        <p:spPr>
          <a:xfrm>
            <a:off x="3981450" y="597851"/>
            <a:ext cx="8210550" cy="25812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fi-FI" sz="2000" b="1" dirty="0">
                <a:solidFill>
                  <a:schemeClr val="tx1"/>
                </a:solidFill>
              </a:rPr>
              <a:t>Kpl 10. Mitä oppiminen on? S. 124-133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Välttämätöntä ihmisen toiminnan kannalta, suhteellisen pysyvä muutos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Vaatii tarkkaavaisuuden ja työmuistin toiminnan keskittämistä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Aivojen plastisuus, herkkyyskaudet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Muistot, muistaminen, opitun tiedon mieleen painaminen (otsalohkot, mantelitumake, hippokampus, pikkuaivot)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Tietoista ja ei-tietoista - tahallista ja tahatonta, </a:t>
            </a:r>
            <a:r>
              <a:rPr lang="fi-FI" sz="2000" dirty="0" err="1">
                <a:solidFill>
                  <a:schemeClr val="tx1"/>
                </a:solidFill>
              </a:rPr>
              <a:t>habituaatio</a:t>
            </a:r>
            <a:endParaRPr lang="fi-FI" sz="2000" dirty="0">
              <a:solidFill>
                <a:schemeClr val="tx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i-FI" sz="2000" dirty="0">
                <a:solidFill>
                  <a:schemeClr val="tx1"/>
                </a:solidFill>
              </a:rPr>
              <a:t>Klassinen ehdollistuminen (Pavlov), välineellinen ehdollistuminen (Skinner)</a:t>
            </a:r>
            <a:endParaRPr lang="fi-F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02791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381</Words>
  <Application>Microsoft Office PowerPoint</Application>
  <PresentationFormat>Laajakuva</PresentationFormat>
  <Paragraphs>78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Missä mennään?</vt:lpstr>
      <vt:lpstr>Missä mennään? Eri näkökulmat ihmisen toimintaan</vt:lpstr>
      <vt:lpstr>Missä mennään?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Missä mennään?</dc:title>
  <dc:creator>Suvi Munnukka</dc:creator>
  <cp:lastModifiedBy>Suvi Munnukka</cp:lastModifiedBy>
  <cp:revision>1</cp:revision>
  <dcterms:created xsi:type="dcterms:W3CDTF">2023-05-19T07:26:50Z</dcterms:created>
  <dcterms:modified xsi:type="dcterms:W3CDTF">2023-05-19T07:28:32Z</dcterms:modified>
</cp:coreProperties>
</file>