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5"/>
  </p:notesMasterIdLst>
  <p:sldIdLst>
    <p:sldId id="256" r:id="rId5"/>
    <p:sldId id="277" r:id="rId6"/>
    <p:sldId id="276" r:id="rId7"/>
    <p:sldId id="279" r:id="rId8"/>
    <p:sldId id="283" r:id="rId9"/>
    <p:sldId id="292" r:id="rId10"/>
    <p:sldId id="282" r:id="rId11"/>
    <p:sldId id="290" r:id="rId12"/>
    <p:sldId id="287" r:id="rId13"/>
    <p:sldId id="29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a Viljakainen" initials="NV" lastIdx="1" clrIdx="0">
    <p:extLst>
      <p:ext uri="{19B8F6BF-5375-455C-9EA6-DF929625EA0E}">
        <p15:presenceInfo xmlns:p15="http://schemas.microsoft.com/office/powerpoint/2012/main" userId="S::nea.viljakainen@sanoma.com::31f03692-df5d-4046-a9e0-25d0beb920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9" autoAdjust="0"/>
    <p:restoredTop sz="94660"/>
  </p:normalViewPr>
  <p:slideViewPr>
    <p:cSldViewPr snapToGrid="0">
      <p:cViewPr varScale="1">
        <p:scale>
          <a:sx n="67" d="100"/>
          <a:sy n="67" d="100"/>
        </p:scale>
        <p:origin x="45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0BE48-E4BF-415A-9219-2695FA2D5D60}" type="datetimeFigureOut">
              <a:rPr lang="fi-FI" smtClean="0"/>
              <a:t>13.6.2023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45F2F8-4BFD-42AD-A2D3-03024F43B8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0431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F3A0B2C-D2E3-4EBB-9D29-6E1D7EF51402}" type="datetime1">
              <a:rPr lang="en-US" smtClean="0"/>
              <a:t>6/13/2023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192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BBFBE-ED4A-49B3-8CF2-71B16D2FBFF7}" type="datetime1">
              <a:rPr lang="en-US" smtClean="0"/>
              <a:t>6/13/2023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724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7834-8D20-4628-9DB5-F4F9C9A2E20A}" type="datetime1">
              <a:rPr lang="en-US" smtClean="0"/>
              <a:t>6/13/2023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249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BEAF-6588-4B56-9159-A9C659AA5420}" type="datetime1">
              <a:rPr lang="en-US" smtClean="0"/>
              <a:t>6/13/2023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630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4E11-7B9F-4675-88EB-6ADBCB86B04E}" type="datetime1">
              <a:rPr lang="en-US" smtClean="0"/>
              <a:t>6/13/2023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72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10EB-3ED8-49FE-8ADC-4C2A8C6109B5}" type="datetime1">
              <a:rPr lang="en-US" smtClean="0"/>
              <a:t>6/13/2023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050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B1BC4-FAE0-42BA-8F3A-3225962DB9D8}" type="datetime1">
              <a:rPr lang="en-US" smtClean="0"/>
              <a:t>6/13/2023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086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DF27-0B0C-4655-A362-EB43717F08F5}" type="datetime1">
              <a:rPr lang="en-US" smtClean="0"/>
              <a:t>6/13/2023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560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43BE0-8B4C-4B67-BEBC-D7A372458030}" type="datetime1">
              <a:rPr lang="en-US" smtClean="0"/>
              <a:t>6/13/2023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100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A9B4-0592-4CF2-A891-88EF580F41E3}" type="datetime1">
              <a:rPr lang="en-US" smtClean="0"/>
              <a:t>6/13/2023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047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6A319-85C9-41D9-AC37-640CA490AA1D}" type="datetime1">
              <a:rPr lang="en-US" smtClean="0"/>
              <a:t>6/13/2023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1399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33D1478-D419-4D74-9895-567795DF00D5}" type="datetime1">
              <a:rPr lang="en-US" smtClean="0"/>
              <a:t>6/13/2023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400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B8D726A5-7900-41B4-8D49-49B4A2010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C8EC7F4-D859-CB52-EAE7-080157C0DB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t="21811" r="-1" b="21924"/>
          <a:stretch/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3467" y="643467"/>
            <a:ext cx="7164674" cy="5571066"/>
          </a:xfrm>
        </p:spPr>
        <p:txBody>
          <a:bodyPr>
            <a:normAutofit/>
          </a:bodyPr>
          <a:lstStyle/>
          <a:p>
            <a:r>
              <a:rPr lang="fi-FI" sz="6600">
                <a:solidFill>
                  <a:schemeClr val="tx1"/>
                </a:solidFill>
                <a:ea typeface="+mj-lt"/>
                <a:cs typeface="+mj-lt"/>
              </a:rPr>
              <a:t> 2. Tunteiden hermostollinen perusta</a:t>
            </a:r>
            <a:endParaRPr lang="en-US" sz="6600">
              <a:solidFill>
                <a:schemeClr val="tx1"/>
              </a:solidFill>
              <a:ea typeface="+mj-lt"/>
              <a:cs typeface="+mj-lt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6E49661-E258-450C-8150-A91A6B30D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39605" y="1828800"/>
            <a:ext cx="0" cy="3200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915" y="546845"/>
            <a:ext cx="5902061" cy="1499616"/>
          </a:xfrm>
        </p:spPr>
        <p:txBody>
          <a:bodyPr>
            <a:normAutofit/>
          </a:bodyPr>
          <a:lstStyle/>
          <a:p>
            <a:r>
              <a:rPr lang="fi-FI" dirty="0"/>
              <a:t>Mielihyväjärjestelmä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0912" y="1931138"/>
            <a:ext cx="5938854" cy="4577605"/>
          </a:xfrm>
        </p:spPr>
        <p:txBody>
          <a:bodyPr vert="horz" lIns="45720" tIns="45720" rIns="4572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 </a:t>
            </a:r>
            <a:r>
              <a:rPr lang="fi-FI" sz="2400" b="1" dirty="0">
                <a:ea typeface="+mn-lt"/>
                <a:cs typeface="+mn-lt"/>
              </a:rPr>
              <a:t>Mielihyväjärjestelmä: </a:t>
            </a:r>
            <a:r>
              <a:rPr lang="fi-FI" sz="2400" dirty="0">
                <a:ea typeface="+mn-lt"/>
                <a:cs typeface="+mn-lt"/>
              </a:rPr>
              <a:t>mielihyvän ja motivaation säätely</a:t>
            </a:r>
          </a:p>
          <a:p>
            <a:pPr marL="0" indent="0">
              <a:buNone/>
            </a:pPr>
            <a:endParaRPr lang="fi-FI" sz="2400" dirty="0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 Mielihyvä on tärkeä oppimisen vahvistaja ja liittyy keskeisesti motivaatioon</a:t>
            </a:r>
          </a:p>
          <a:p>
            <a:pPr marL="264795" lvl="1">
              <a:buFont typeface="Arial" panose="020B0604020202020204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taipumus toistaa käyttäytymistä, josta seuraa myönteisiä tunteita</a:t>
            </a:r>
          </a:p>
          <a:p>
            <a:pPr marL="127635" lvl="1" indent="0">
              <a:buNone/>
            </a:pPr>
            <a:endParaRPr lang="fi-FI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 Mielihyväjärjestelmän yliaktiivisuus voi olla haitallista</a:t>
            </a:r>
            <a:endParaRPr lang="fi-FI" sz="2400" dirty="0"/>
          </a:p>
          <a:p>
            <a:pPr marL="264795" lvl="1">
              <a:buFont typeface="Arial" panose="020B0604020202020204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esiintyvyys erityisesti nuoruudessa</a:t>
            </a:r>
          </a:p>
          <a:p>
            <a:pPr marL="127635" lvl="1" indent="0">
              <a:buNone/>
            </a:pPr>
            <a:endParaRPr lang="fi-FI" dirty="0"/>
          </a:p>
          <a:p>
            <a:pPr>
              <a:buFont typeface="Tw Cen MT" panose="020B0604020202020204" pitchFamily="34" charset="0"/>
              <a:buChar char=" 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fi-FI" sz="2000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294FDA98-F882-4682-A6E1-F6FE349461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92" y="2198568"/>
            <a:ext cx="5278562" cy="4194986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CBE3397C-84AA-4B13-BF2B-F425FD74E09D}"/>
              </a:ext>
            </a:extLst>
          </p:cNvPr>
          <p:cNvSpPr txBox="1"/>
          <p:nvPr/>
        </p:nvSpPr>
        <p:spPr>
          <a:xfrm>
            <a:off x="1754658" y="5656293"/>
            <a:ext cx="1797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Limbinen </a:t>
            </a:r>
            <a:r>
              <a:rPr lang="fi-FI" dirty="0" err="1"/>
              <a:t>mielihyväradasto</a:t>
            </a:r>
            <a:endParaRPr lang="fi-FI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035B24B9-7BDD-4D39-91D6-0C2BFF7010F4}"/>
              </a:ext>
            </a:extLst>
          </p:cNvPr>
          <p:cNvSpPr txBox="1"/>
          <p:nvPr/>
        </p:nvSpPr>
        <p:spPr>
          <a:xfrm flipH="1">
            <a:off x="184210" y="1875402"/>
            <a:ext cx="1748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Aivokuoren </a:t>
            </a:r>
            <a:r>
              <a:rPr lang="fi-FI" dirty="0" err="1"/>
              <a:t>mielihyväradasto</a:t>
            </a:r>
            <a:endParaRPr lang="fi-FI" dirty="0"/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46DF80E7-FD55-4E9A-87D6-85AB70F71472}"/>
              </a:ext>
            </a:extLst>
          </p:cNvPr>
          <p:cNvSpPr txBox="1"/>
          <p:nvPr/>
        </p:nvSpPr>
        <p:spPr>
          <a:xfrm>
            <a:off x="302234" y="4656910"/>
            <a:ext cx="16303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/>
              <a:t>Nucleus</a:t>
            </a:r>
            <a:r>
              <a:rPr lang="fi-FI" dirty="0"/>
              <a:t> </a:t>
            </a:r>
            <a:r>
              <a:rPr lang="fi-FI" dirty="0" err="1"/>
              <a:t>accumbens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/>
              <a:t>-tumake</a:t>
            </a:r>
          </a:p>
        </p:txBody>
      </p:sp>
    </p:spTree>
    <p:extLst>
      <p:ext uri="{BB962C8B-B14F-4D97-AF65-F5344CB8AC3E}">
        <p14:creationId xmlns:p14="http://schemas.microsoft.com/office/powerpoint/2010/main" val="3901795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378" y="567385"/>
            <a:ext cx="9543482" cy="1499616"/>
          </a:xfrm>
        </p:spPr>
        <p:txBody>
          <a:bodyPr/>
          <a:lstStyle/>
          <a:p>
            <a:r>
              <a:rPr lang="fi-FI" dirty="0"/>
              <a:t>Tunteet kehossa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181" y="1837868"/>
            <a:ext cx="10060973" cy="4192756"/>
          </a:xfrm>
        </p:spPr>
        <p:txBody>
          <a:bodyPr vert="horz" lIns="45720" tIns="45720" rIns="45720" bIns="45720" rtlCol="0" anchor="t">
            <a:normAutofit fontScale="92500" lnSpcReduction="20000"/>
          </a:bodyPr>
          <a:lstStyle/>
          <a:p>
            <a:pPr>
              <a:buFont typeface="Arial,Sans-Serif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 </a:t>
            </a:r>
            <a:r>
              <a:rPr lang="fi-FI" sz="2400" dirty="0">
                <a:ea typeface="+mn-lt"/>
                <a:cs typeface="+mn-lt"/>
              </a:rPr>
              <a:t>Tunteiden keholliset reaktiot liittyvät keskeisesti autonomisen hermoston toimintaan</a:t>
            </a:r>
          </a:p>
          <a:p>
            <a:pPr marL="0" indent="0">
              <a:buNone/>
            </a:pPr>
            <a:endParaRPr lang="en-US" sz="2400" dirty="0">
              <a:ea typeface="+mn-lt"/>
              <a:cs typeface="+mn-lt"/>
            </a:endParaRPr>
          </a:p>
          <a:p>
            <a:pPr>
              <a:buFont typeface="Arial,Sans-Serif" panose="020B0602020104020603" pitchFamily="34" charset="0"/>
              <a:buChar char="•"/>
            </a:pPr>
            <a:r>
              <a:rPr lang="fi-FI" sz="2400" b="1" dirty="0">
                <a:ea typeface="+mn-lt"/>
                <a:cs typeface="+mn-lt"/>
              </a:rPr>
              <a:t> Autonominen hermosto: </a:t>
            </a:r>
            <a:r>
              <a:rPr lang="fi-FI" sz="2400" dirty="0">
                <a:ea typeface="+mn-lt"/>
                <a:cs typeface="+mn-lt"/>
              </a:rPr>
              <a:t>säätelee ja ohjaa keskeisiä elintoimintoja</a:t>
            </a:r>
          </a:p>
          <a:p>
            <a:pPr lvl="1">
              <a:buFont typeface="Arial,Sans-Serif" panose="020B0602020104020603" pitchFamily="34" charset="0"/>
              <a:buChar char="•"/>
            </a:pPr>
            <a:r>
              <a:rPr lang="fi-FI" sz="2000" b="1" dirty="0">
                <a:ea typeface="+mn-lt"/>
                <a:cs typeface="+mn-lt"/>
              </a:rPr>
              <a:t>sympaattinen hermosto:</a:t>
            </a:r>
            <a:r>
              <a:rPr lang="fi-FI" sz="2000" dirty="0">
                <a:ea typeface="+mn-lt"/>
                <a:cs typeface="+mn-lt"/>
              </a:rPr>
              <a:t> nostaa elimistön vireystasoa, lisää stressihormonien erittymistä verenkiertoon</a:t>
            </a:r>
          </a:p>
          <a:p>
            <a:pPr marL="264795" lvl="1">
              <a:buFont typeface="Arial,Sans-Serif" panose="020B0602020104020603" pitchFamily="34" charset="0"/>
              <a:buChar char="•"/>
            </a:pPr>
            <a:r>
              <a:rPr lang="fi-FI" sz="2000" b="1" dirty="0">
                <a:ea typeface="+mn-lt"/>
                <a:cs typeface="+mn-lt"/>
              </a:rPr>
              <a:t>parasympaattinen hermosto:</a:t>
            </a:r>
            <a:r>
              <a:rPr lang="fi-FI" sz="2000" dirty="0">
                <a:ea typeface="+mn-lt"/>
                <a:cs typeface="+mn-lt"/>
              </a:rPr>
              <a:t> aktiivinen lepotilassa, kun elimistö palautuu rasituksesta ja täydentää energiavarastojaan</a:t>
            </a:r>
          </a:p>
          <a:p>
            <a:pPr marL="127635" lvl="1" indent="0">
              <a:buNone/>
            </a:pPr>
            <a:endParaRPr lang="en-US" sz="2000" dirty="0">
              <a:ea typeface="+mn-lt"/>
              <a:cs typeface="+mn-lt"/>
            </a:endParaRPr>
          </a:p>
          <a:p>
            <a:pPr>
              <a:buFont typeface="Arial,Sans-Serif" panose="020B0602020104020603" pitchFamily="34" charset="0"/>
              <a:buChar char="•"/>
            </a:pPr>
            <a:r>
              <a:rPr lang="fi-FI" sz="2400" b="1" dirty="0">
                <a:ea typeface="+mn-lt"/>
                <a:cs typeface="+mn-lt"/>
              </a:rPr>
              <a:t> Taistele tai pakene -reaktio: </a:t>
            </a:r>
            <a:r>
              <a:rPr lang="fi-FI" sz="2400" dirty="0">
                <a:ea typeface="+mn-lt"/>
                <a:cs typeface="+mn-lt"/>
              </a:rPr>
              <a:t>sympaattisen hermoston toiminta kiihdyttää elimistön valmiustilaan nopeana reaktiona</a:t>
            </a:r>
          </a:p>
          <a:p>
            <a:pPr marL="0" indent="0">
              <a:buNone/>
            </a:pPr>
            <a:endParaRPr lang="en-US" sz="2400" dirty="0">
              <a:ea typeface="+mn-lt"/>
              <a:cs typeface="+mn-lt"/>
            </a:endParaRPr>
          </a:p>
          <a:p>
            <a:pPr>
              <a:buFont typeface="Arial,Sans-Serif" panose="020B0602020104020603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 Myös hitaammin syntyvät </a:t>
            </a:r>
            <a:r>
              <a:rPr lang="fi-FI" sz="2400" b="1" dirty="0">
                <a:ea typeface="+mn-lt"/>
                <a:cs typeface="+mn-lt"/>
              </a:rPr>
              <a:t>tunnekokemukset</a:t>
            </a:r>
            <a:r>
              <a:rPr lang="fi-FI" sz="2400" dirty="0">
                <a:ea typeface="+mn-lt"/>
                <a:cs typeface="+mn-lt"/>
              </a:rPr>
              <a:t> käynnistävät sympaattista hermostoa ja pitävät elimistöä aktivaatiotilassa</a:t>
            </a:r>
            <a:endParaRPr lang="fi-FI" sz="2400" dirty="0"/>
          </a:p>
          <a:p>
            <a:pPr>
              <a:buFont typeface="Arial" panose="020B0604020202020204" pitchFamily="34" charset="0"/>
              <a:buChar char="•"/>
            </a:pPr>
            <a:endParaRPr lang="fi-FI" sz="24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3072" y="6454040"/>
            <a:ext cx="5901459" cy="274320"/>
          </a:xfrm>
        </p:spPr>
        <p:txBody>
          <a:bodyPr/>
          <a:lstStyle/>
          <a:p>
            <a:r>
              <a:rPr lang="fi-FI" dirty="0"/>
              <a:t>© Sanoma Pro, Tekijät ● Mieli 4 tunteet ja mielenterveys, Kuva: </a:t>
            </a:r>
            <a:r>
              <a:rPr lang="fi-FI" dirty="0" err="1"/>
              <a:t>Pexels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317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BC069A6-26FE-404D-A0B2-F8A48E5CB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4 tunteet ja mielenterveys</a:t>
            </a:r>
            <a:endParaRPr lang="en-US" dirty="0"/>
          </a:p>
        </p:txBody>
      </p:sp>
      <p:pic>
        <p:nvPicPr>
          <p:cNvPr id="9" name="Sisällön paikkamerkki 8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824619E6-9A68-4267-8A39-94CAA71B1D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516" y="461295"/>
            <a:ext cx="9245244" cy="6009409"/>
          </a:xfrm>
        </p:spPr>
      </p:pic>
    </p:spTree>
    <p:extLst>
      <p:ext uri="{BB962C8B-B14F-4D97-AF65-F5344CB8AC3E}">
        <p14:creationId xmlns:p14="http://schemas.microsoft.com/office/powerpoint/2010/main" val="4005425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fi-FI" dirty="0"/>
              <a:t>Tunteet ja välittäjäaineet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8" cy="4023360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 </a:t>
            </a:r>
            <a:r>
              <a:rPr lang="fi-FI" sz="2400" b="1" dirty="0">
                <a:ea typeface="+mn-lt"/>
                <a:cs typeface="+mn-lt"/>
              </a:rPr>
              <a:t>Dopamiini:</a:t>
            </a:r>
            <a:r>
              <a:rPr lang="fi-FI" sz="2400" dirty="0">
                <a:ea typeface="+mn-lt"/>
                <a:cs typeface="+mn-lt"/>
              </a:rPr>
              <a:t> keskeinen välittäjäaine mielihyvän kokemisessa ja aivojen mielihyväjärjestelmässä</a:t>
            </a:r>
            <a:endParaRPr lang="fi-FI" sz="2400" dirty="0"/>
          </a:p>
          <a:p>
            <a:pPr>
              <a:buFont typeface="Arial" panose="020B0604020202020204" pitchFamily="34" charset="0"/>
              <a:buChar char="•"/>
            </a:pPr>
            <a:endParaRPr lang="fi-FI" sz="2400" dirty="0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i-FI" sz="2400" b="1" dirty="0">
                <a:ea typeface="+mn-lt"/>
                <a:cs typeface="+mn-lt"/>
              </a:rPr>
              <a:t> Serotoniini: </a:t>
            </a:r>
            <a:r>
              <a:rPr lang="fi-FI" sz="2400" dirty="0">
                <a:ea typeface="+mn-lt"/>
                <a:cs typeface="+mn-lt"/>
              </a:rPr>
              <a:t>välittäjäaine, joka vaikuttaa etenkin mielialaan</a:t>
            </a:r>
          </a:p>
          <a:p>
            <a:pPr marL="264795" lvl="1">
              <a:buFont typeface="Arial" panose="020B0604020202020204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vajaus yhdistetty varsinkin alakuloisuuteen, masennukseen ja krooniseen väsymykseen</a:t>
            </a:r>
            <a:endParaRPr lang="fi-FI" sz="2000" dirty="0"/>
          </a:p>
          <a:p>
            <a:pPr>
              <a:buFont typeface="Tw Cen MT" panose="020B0604020202020204" pitchFamily="34" charset="0"/>
              <a:buChar char=" 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5148" y="6470704"/>
            <a:ext cx="3875798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© Sanoma Pro, Tekijät ● Mieli 4 tunteet ja mielenterveys, Kuva: </a:t>
            </a:r>
            <a:r>
              <a:rPr lang="fi-FI" dirty="0" err="1"/>
              <a:t>Pexels</a:t>
            </a:r>
            <a:endParaRPr lang="en-US"/>
          </a:p>
        </p:txBody>
      </p:sp>
      <p:pic>
        <p:nvPicPr>
          <p:cNvPr id="6" name="Kuva 6" descr="Kuva, joka sisältää kohteen henkilö, seinä, nainen&#10;&#10;Kuvaus luotu automaattisesti">
            <a:extLst>
              <a:ext uri="{FF2B5EF4-FFF2-40B4-BE49-F238E27FC236}">
                <a16:creationId xmlns:a16="http://schemas.microsoft.com/office/drawing/2014/main" id="{1F24B614-11FB-F0C6-8FEF-CE84528A11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1335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140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328" y="560932"/>
            <a:ext cx="5806440" cy="1499616"/>
          </a:xfrm>
        </p:spPr>
        <p:txBody>
          <a:bodyPr/>
          <a:lstStyle/>
          <a:p>
            <a:r>
              <a:rPr lang="fi-FI" dirty="0"/>
              <a:t>Tunteet ja hormonit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222" y="2058030"/>
            <a:ext cx="7149043" cy="4305939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 sz="2400" b="1" dirty="0">
                <a:ea typeface="+mn-lt"/>
                <a:cs typeface="+mn-lt"/>
              </a:rPr>
              <a:t> </a:t>
            </a:r>
            <a:r>
              <a:rPr lang="fi-FI" sz="2400" b="1" dirty="0" err="1">
                <a:ea typeface="+mn-lt"/>
                <a:cs typeface="+mn-lt"/>
              </a:rPr>
              <a:t>Oksitosiini</a:t>
            </a:r>
            <a:r>
              <a:rPr lang="fi-FI" sz="2400" b="1" dirty="0">
                <a:ea typeface="+mn-lt"/>
                <a:cs typeface="+mn-lt"/>
              </a:rPr>
              <a:t>:</a:t>
            </a:r>
            <a:r>
              <a:rPr lang="fi-FI" sz="2400" dirty="0">
                <a:ea typeface="+mn-lt"/>
                <a:cs typeface="+mn-lt"/>
              </a:rPr>
              <a:t> vapautuu erityisesti toisen ihmisen läheisyydessä</a:t>
            </a:r>
            <a:r>
              <a:rPr lang="fi-FI" sz="1800" dirty="0">
                <a:ea typeface="+mn-lt"/>
                <a:cs typeface="+mn-lt"/>
              </a:rPr>
              <a:t> </a:t>
            </a:r>
            <a:r>
              <a:rPr lang="fi-FI" sz="1800" dirty="0">
                <a:ea typeface="+mn-lt"/>
                <a:cs typeface="+mn-lt"/>
                <a:sym typeface="Wingdings" panose="05000000000000000000" pitchFamily="2" charset="2"/>
              </a:rPr>
              <a:t> </a:t>
            </a:r>
            <a:r>
              <a:rPr lang="fi-FI" sz="2000" dirty="0">
                <a:ea typeface="+mn-lt"/>
                <a:cs typeface="+mn-lt"/>
              </a:rPr>
              <a:t>mielihyvän kokemus</a:t>
            </a:r>
          </a:p>
          <a:p>
            <a:pPr marL="127635" lvl="1" indent="0">
              <a:buNone/>
            </a:pPr>
            <a:endParaRPr lang="fi-FI" sz="2000" dirty="0">
              <a:ea typeface="+mn-lt"/>
              <a:cs typeface="+mn-lt"/>
            </a:endParaRPr>
          </a:p>
          <a:p>
            <a:pPr>
              <a:buFont typeface="Arial" panose="020B0602020104020603" pitchFamily="34" charset="0"/>
              <a:buChar char="•"/>
            </a:pPr>
            <a:r>
              <a:rPr lang="fi-FI" sz="2400" b="1" dirty="0">
                <a:ea typeface="+mn-lt"/>
                <a:cs typeface="+mn-lt"/>
              </a:rPr>
              <a:t> Adrenaliini</a:t>
            </a:r>
            <a:r>
              <a:rPr lang="fi-FI" sz="2400" dirty="0">
                <a:ea typeface="+mn-lt"/>
                <a:cs typeface="+mn-lt"/>
              </a:rPr>
              <a:t> ja </a:t>
            </a:r>
            <a:r>
              <a:rPr lang="fi-FI" sz="2400" b="1" dirty="0">
                <a:ea typeface="+mn-lt"/>
                <a:cs typeface="+mn-lt"/>
              </a:rPr>
              <a:t>kortisoli </a:t>
            </a:r>
            <a:r>
              <a:rPr lang="fi-FI" sz="2400" dirty="0">
                <a:ea typeface="+mn-lt"/>
                <a:cs typeface="+mn-lt"/>
              </a:rPr>
              <a:t>(ns. stressihormonit):</a:t>
            </a:r>
            <a:r>
              <a:rPr lang="fi-FI" sz="2400" b="1" dirty="0">
                <a:ea typeface="+mn-lt"/>
                <a:cs typeface="+mn-lt"/>
              </a:rPr>
              <a:t> </a:t>
            </a:r>
            <a:r>
              <a:rPr lang="fi-FI" sz="2400" dirty="0">
                <a:ea typeface="+mn-lt"/>
                <a:cs typeface="+mn-lt"/>
              </a:rPr>
              <a:t>saavat elimistön nostamaan vireystasoa</a:t>
            </a:r>
          </a:p>
          <a:p>
            <a:pPr marL="264795" lvl="1">
              <a:buFont typeface="Arial" panose="020B0602020104020603" pitchFamily="34" charset="0"/>
              <a:buChar char="•"/>
            </a:pPr>
            <a:r>
              <a:rPr lang="fi-FI" sz="2000" dirty="0"/>
              <a:t>kielteiset tunteet sekä mm. jännityksen ja mielihyvän tunteet</a:t>
            </a:r>
          </a:p>
          <a:p>
            <a:pPr marL="127635" lvl="1" indent="0">
              <a:buNone/>
            </a:pPr>
            <a:endParaRPr lang="fi-FI" sz="2000" dirty="0"/>
          </a:p>
          <a:p>
            <a:pPr>
              <a:buFont typeface="Arial" panose="020B0602020104020603" pitchFamily="34" charset="0"/>
              <a:buChar char="•"/>
            </a:pPr>
            <a:r>
              <a:rPr lang="fi-FI" sz="2400" b="1" dirty="0">
                <a:ea typeface="+mn-lt"/>
                <a:cs typeface="+mn-lt"/>
              </a:rPr>
              <a:t> Endorfiinit:</a:t>
            </a:r>
            <a:r>
              <a:rPr lang="fi-FI" sz="2400" dirty="0">
                <a:ea typeface="+mn-lt"/>
                <a:cs typeface="+mn-lt"/>
              </a:rPr>
              <a:t> on yhdistetty esim. seksistä, liikunnasta tai musiikista saatavaan hyvänolon tunteeseen</a:t>
            </a:r>
            <a:endParaRPr lang="fi-FI" sz="2400" dirty="0"/>
          </a:p>
          <a:p>
            <a:pPr>
              <a:buFont typeface="Arial" panose="020B0604020202020204" pitchFamily="34" charset="0"/>
              <a:buChar char="•"/>
            </a:pPr>
            <a:endParaRPr lang="fi-FI" sz="20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3072" y="6454040"/>
            <a:ext cx="5901459" cy="274320"/>
          </a:xfrm>
        </p:spPr>
        <p:txBody>
          <a:bodyPr/>
          <a:lstStyle/>
          <a:p>
            <a:r>
              <a:rPr lang="fi-FI" dirty="0"/>
              <a:t>© Sanoma Pro, Tekijät ● Mieli 4 tunteet ja mielenterveys, Kuva: </a:t>
            </a:r>
            <a:r>
              <a:rPr lang="fi-FI" dirty="0" err="1"/>
              <a:t>Pexels</a:t>
            </a:r>
            <a:endParaRPr lang="en-US" dirty="0"/>
          </a:p>
        </p:txBody>
      </p:sp>
      <p:pic>
        <p:nvPicPr>
          <p:cNvPr id="5" name="Kuva 5" descr="Kuva, joka sisältää kohteen ulko, puu, luistelu, henkilö&#10;&#10;Kuvaus luotu automaattisesti">
            <a:extLst>
              <a:ext uri="{FF2B5EF4-FFF2-40B4-BE49-F238E27FC236}">
                <a16:creationId xmlns:a16="http://schemas.microsoft.com/office/drawing/2014/main" id="{24E7D8D8-8D7B-3637-59C8-9F5EC5D21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7088" y="275842"/>
            <a:ext cx="3577068" cy="596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821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634" y="599810"/>
            <a:ext cx="9112175" cy="1499616"/>
          </a:xfrm>
        </p:spPr>
        <p:txBody>
          <a:bodyPr>
            <a:normAutofit/>
          </a:bodyPr>
          <a:lstStyle/>
          <a:p>
            <a:r>
              <a:rPr lang="fi-FI" dirty="0">
                <a:ea typeface="+mj-lt"/>
                <a:cs typeface="+mj-lt"/>
              </a:rPr>
              <a:t>Tunteisiin liittyvät keskeiset aivoalueet ja aivojen osat 1/2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7270" y="2408373"/>
            <a:ext cx="7087261" cy="4359431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 sz="2400" b="1" dirty="0">
                <a:ea typeface="+mn-lt"/>
                <a:cs typeface="+mn-lt"/>
              </a:rPr>
              <a:t> Aivokuori:</a:t>
            </a:r>
            <a:r>
              <a:rPr lang="fi-FI" sz="2400" dirty="0">
                <a:ea typeface="+mn-lt"/>
                <a:cs typeface="+mn-lt"/>
              </a:rPr>
              <a:t> keskeinen tunnetiedon sisällön ja arvioinnin käsittelyssä</a:t>
            </a:r>
            <a:endParaRPr lang="fi-FI" sz="2400" dirty="0"/>
          </a:p>
          <a:p>
            <a:pPr>
              <a:buFont typeface="Arial" panose="020B0602020104020603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 </a:t>
            </a:r>
            <a:r>
              <a:rPr lang="fi-FI" sz="2400" b="1" dirty="0">
                <a:ea typeface="+mn-lt"/>
                <a:cs typeface="+mn-lt"/>
              </a:rPr>
              <a:t>Otsalohkojen etuosat:</a:t>
            </a:r>
            <a:r>
              <a:rPr lang="fi-FI" sz="2400" dirty="0">
                <a:ea typeface="+mn-lt"/>
                <a:cs typeface="+mn-lt"/>
              </a:rPr>
              <a:t> tärkeitä tunteiden tietoiselle käsittelylle ja säätelylle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2400" b="1" dirty="0">
                <a:ea typeface="+mn-lt"/>
                <a:cs typeface="+mn-lt"/>
              </a:rPr>
              <a:t> Tuntoaivokuori: </a:t>
            </a:r>
            <a:r>
              <a:rPr lang="fi-FI" sz="2400" dirty="0">
                <a:ea typeface="+mn-lt"/>
                <a:cs typeface="+mn-lt"/>
              </a:rPr>
              <a:t>osallistuu kehon tuntemusten käsittelyyn</a:t>
            </a:r>
          </a:p>
          <a:p>
            <a:pPr>
              <a:buFont typeface="Arial,Sans-Serif" panose="020B0602020104020603" pitchFamily="34" charset="0"/>
              <a:buChar char="•"/>
            </a:pPr>
            <a:r>
              <a:rPr lang="fi-FI" sz="2400" b="1" dirty="0">
                <a:ea typeface="+mn-lt"/>
                <a:cs typeface="+mn-lt"/>
              </a:rPr>
              <a:t> Aivosaari: </a:t>
            </a:r>
            <a:r>
              <a:rPr lang="fi-FI" sz="2400" dirty="0">
                <a:ea typeface="+mn-lt"/>
                <a:cs typeface="+mn-lt"/>
              </a:rPr>
              <a:t>vastaa siitä, että kehosta tulevat signaalit yhdistyvät tietoiseen ajatteluun ja tunteisiin</a:t>
            </a:r>
            <a:endParaRPr lang="en-US" sz="2400" dirty="0">
              <a:ea typeface="+mn-lt"/>
              <a:cs typeface="+mn-lt"/>
            </a:endParaRPr>
          </a:p>
          <a:p>
            <a:pPr>
              <a:buFont typeface="Arial" panose="020B0602020104020603" pitchFamily="34" charset="0"/>
              <a:buChar char="•"/>
            </a:pPr>
            <a:r>
              <a:rPr lang="fi-FI" sz="2400" b="1" dirty="0"/>
              <a:t> Pihtipoimun etuosa: </a:t>
            </a:r>
            <a:r>
              <a:rPr lang="fi-FI" sz="2400" dirty="0"/>
              <a:t>säätelee</a:t>
            </a:r>
            <a:r>
              <a:rPr lang="fi-FI" sz="2400" dirty="0">
                <a:ea typeface="+mn-lt"/>
                <a:cs typeface="+mn-lt"/>
              </a:rPr>
              <a:t> automaattisesti aivojen syvien osien tunnejärjestelmiä</a:t>
            </a:r>
            <a:endParaRPr lang="fi-FI" sz="2400" b="1" dirty="0">
              <a:ea typeface="+mn-lt"/>
              <a:cs typeface="+mn-lt"/>
            </a:endParaRPr>
          </a:p>
          <a:p>
            <a:pPr marL="0" indent="0">
              <a:buNone/>
            </a:pPr>
            <a:endParaRPr lang="fi-FI" sz="2000" dirty="0">
              <a:ea typeface="+mn-lt"/>
              <a:cs typeface="+mn-lt"/>
            </a:endParaRPr>
          </a:p>
        </p:txBody>
      </p:sp>
      <p:pic>
        <p:nvPicPr>
          <p:cNvPr id="10" name="Kuva 9" descr="Kuva, joka sisältää kohteen pähkinä&#10;&#10;Kuvaus luotu automaattisesti">
            <a:extLst>
              <a:ext uri="{FF2B5EF4-FFF2-40B4-BE49-F238E27FC236}">
                <a16:creationId xmlns:a16="http://schemas.microsoft.com/office/drawing/2014/main" id="{A9981720-601A-49E4-A839-85E4FEC922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107" y="2339689"/>
            <a:ext cx="2455821" cy="2221811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4B7C0D71-90DD-48F5-9D47-28E82738A2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372" y="4588088"/>
            <a:ext cx="2614661" cy="2082045"/>
          </a:xfrm>
          <a:prstGeom prst="rect">
            <a:avLst/>
          </a:prstGeom>
        </p:spPr>
      </p:pic>
      <p:sp>
        <p:nvSpPr>
          <p:cNvPr id="13" name="Tekstiruutu 12">
            <a:extLst>
              <a:ext uri="{FF2B5EF4-FFF2-40B4-BE49-F238E27FC236}">
                <a16:creationId xmlns:a16="http://schemas.microsoft.com/office/drawing/2014/main" id="{96EF351A-B5D1-45B1-8BEF-8960281F2D26}"/>
              </a:ext>
            </a:extLst>
          </p:cNvPr>
          <p:cNvSpPr txBox="1"/>
          <p:nvPr/>
        </p:nvSpPr>
        <p:spPr>
          <a:xfrm>
            <a:off x="221824" y="4418934"/>
            <a:ext cx="1240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pihtipoimun etuosa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85FE76B9-7145-4CE3-B95E-143A138AA2DC}"/>
              </a:ext>
            </a:extLst>
          </p:cNvPr>
          <p:cNvSpPr txBox="1"/>
          <p:nvPr/>
        </p:nvSpPr>
        <p:spPr>
          <a:xfrm>
            <a:off x="1054634" y="3809339"/>
            <a:ext cx="1355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aivosaari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0225A9B8-13F5-4775-A561-E38AAAEE241C}"/>
              </a:ext>
            </a:extLst>
          </p:cNvPr>
          <p:cNvSpPr txBox="1"/>
          <p:nvPr/>
        </p:nvSpPr>
        <p:spPr>
          <a:xfrm>
            <a:off x="3085636" y="1972906"/>
            <a:ext cx="1496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tuntoaivokuori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72FA3582-F3F7-41BC-B428-D33404E30056}"/>
              </a:ext>
            </a:extLst>
          </p:cNvPr>
          <p:cNvSpPr txBox="1"/>
          <p:nvPr/>
        </p:nvSpPr>
        <p:spPr>
          <a:xfrm>
            <a:off x="152174" y="2585050"/>
            <a:ext cx="1580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etuotsalohkot</a:t>
            </a:r>
          </a:p>
        </p:txBody>
      </p:sp>
    </p:spTree>
    <p:extLst>
      <p:ext uri="{BB962C8B-B14F-4D97-AF65-F5344CB8AC3E}">
        <p14:creationId xmlns:p14="http://schemas.microsoft.com/office/powerpoint/2010/main" val="507118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461951"/>
            <a:ext cx="9454325" cy="1499616"/>
          </a:xfrm>
        </p:spPr>
        <p:txBody>
          <a:bodyPr>
            <a:normAutofit/>
          </a:bodyPr>
          <a:lstStyle/>
          <a:p>
            <a:r>
              <a:rPr lang="fi-FI" dirty="0">
                <a:ea typeface="+mj-lt"/>
                <a:cs typeface="+mj-lt"/>
              </a:rPr>
              <a:t>TUNTEISIIN LIITTYVÄT KESKEISET AIVOALUEET JA AIVOJEN OSAT 2/2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659" y="2277024"/>
            <a:ext cx="10298570" cy="4420446"/>
          </a:xfrm>
        </p:spPr>
        <p:txBody>
          <a:bodyPr vert="horz" lIns="45720" tIns="45720" rIns="4572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b="1" dirty="0"/>
              <a:t> </a:t>
            </a:r>
            <a:r>
              <a:rPr lang="fi-FI" sz="2400" b="1" dirty="0">
                <a:ea typeface="+mn-lt"/>
                <a:cs typeface="+mn-lt"/>
              </a:rPr>
              <a:t>Limbinen järjestelmä:</a:t>
            </a:r>
            <a:r>
              <a:rPr lang="fi-FI" sz="2400" dirty="0">
                <a:ea typeface="+mn-lt"/>
                <a:cs typeface="+mn-lt"/>
              </a:rPr>
              <a:t> erityisesti nopeiden ja automaattisten tunnereaktioiden syntyminen</a:t>
            </a:r>
            <a:endParaRPr lang="fi-FI" sz="2400" dirty="0"/>
          </a:p>
          <a:p>
            <a:pPr marL="264795" lvl="1">
              <a:buFont typeface="Arial" panose="020B0602020104020603" pitchFamily="34" charset="0"/>
              <a:buChar char="•"/>
            </a:pPr>
            <a:r>
              <a:rPr lang="fi-FI" sz="2000" b="1" dirty="0">
                <a:ea typeface="+mn-lt"/>
                <a:cs typeface="+mn-lt"/>
              </a:rPr>
              <a:t>mantelitumake</a:t>
            </a:r>
            <a:r>
              <a:rPr lang="fi-FI" sz="2000" dirty="0">
                <a:ea typeface="+mn-lt"/>
                <a:cs typeface="+mn-lt"/>
              </a:rPr>
              <a:t>: keskeinen tunteiden syntymisessä ja niiden käsittelyssä</a:t>
            </a:r>
            <a:endParaRPr lang="fi-FI" sz="2000" b="1" dirty="0">
              <a:ea typeface="+mn-lt"/>
              <a:cs typeface="+mn-lt"/>
            </a:endParaRPr>
          </a:p>
          <a:p>
            <a:pPr marL="264795" lvl="1">
              <a:buFont typeface="Arial" panose="020B0602020104020603" pitchFamily="34" charset="0"/>
              <a:buChar char="•"/>
            </a:pPr>
            <a:r>
              <a:rPr lang="fi-FI" sz="2000" b="1" dirty="0">
                <a:ea typeface="+mn-lt"/>
                <a:cs typeface="+mn-lt"/>
              </a:rPr>
              <a:t>talamus</a:t>
            </a:r>
            <a:r>
              <a:rPr lang="fi-FI" sz="2000" dirty="0">
                <a:ea typeface="+mn-lt"/>
                <a:cs typeface="+mn-lt"/>
              </a:rPr>
              <a:t>: tärkeä aivoille saapuvan aistitiedon välittämisessä muille aivoalueille jatkokäsittelyyn</a:t>
            </a:r>
            <a:endParaRPr lang="fi-FI" sz="2000" b="1" dirty="0">
              <a:ea typeface="+mn-lt"/>
              <a:cs typeface="+mn-lt"/>
            </a:endParaRPr>
          </a:p>
          <a:p>
            <a:pPr marL="264795" lvl="1">
              <a:buFont typeface="Arial" panose="020B0602020104020603" pitchFamily="34" charset="0"/>
              <a:buChar char="•"/>
            </a:pPr>
            <a:r>
              <a:rPr lang="fi-FI" sz="2000" b="1" dirty="0">
                <a:ea typeface="+mn-lt"/>
                <a:cs typeface="+mn-lt"/>
              </a:rPr>
              <a:t>hypotalamus</a:t>
            </a:r>
            <a:r>
              <a:rPr lang="fi-FI" sz="2000" dirty="0">
                <a:ea typeface="+mn-lt"/>
                <a:cs typeface="+mn-lt"/>
              </a:rPr>
              <a:t>: tärkeä elimistön sisäisen tasapainon (homeostaasin) säätelyssä</a:t>
            </a:r>
            <a:endParaRPr lang="fi-FI" sz="2000" b="1" dirty="0">
              <a:ea typeface="+mn-lt"/>
              <a:cs typeface="+mn-lt"/>
            </a:endParaRPr>
          </a:p>
          <a:p>
            <a:pPr marL="264795" lvl="1">
              <a:buFont typeface="Arial" panose="020B0602020104020603" pitchFamily="34" charset="0"/>
              <a:buChar char="•"/>
            </a:pPr>
            <a:r>
              <a:rPr lang="fi-FI" sz="2000" b="1" dirty="0">
                <a:ea typeface="+mn-lt"/>
                <a:cs typeface="+mn-lt"/>
              </a:rPr>
              <a:t>hippokampus:</a:t>
            </a:r>
            <a:r>
              <a:rPr lang="fi-FI" sz="2000" dirty="0">
                <a:ea typeface="+mn-lt"/>
                <a:cs typeface="+mn-lt"/>
              </a:rPr>
              <a:t> muistijälkien taltiointi ja palauttaminen</a:t>
            </a:r>
          </a:p>
          <a:p>
            <a:pPr marL="127635" lvl="1" indent="0">
              <a:buNone/>
            </a:pPr>
            <a:endParaRPr lang="fi-FI" sz="2000" dirty="0">
              <a:ea typeface="+mn-lt"/>
              <a:cs typeface="+mn-lt"/>
            </a:endParaRPr>
          </a:p>
          <a:p>
            <a:pPr>
              <a:buFont typeface="Arial" panose="020B0602020104020603" pitchFamily="34" charset="0"/>
              <a:buChar char="•"/>
            </a:pPr>
            <a:r>
              <a:rPr lang="fi-FI" sz="2400" b="1" dirty="0">
                <a:ea typeface="+mn-lt"/>
                <a:cs typeface="+mn-lt"/>
              </a:rPr>
              <a:t> Tyvitumakkeet (</a:t>
            </a:r>
            <a:r>
              <a:rPr lang="fi-FI" sz="2400" dirty="0">
                <a:ea typeface="+mn-lt"/>
                <a:cs typeface="+mn-lt"/>
              </a:rPr>
              <a:t>erityisesti </a:t>
            </a:r>
            <a:r>
              <a:rPr lang="fi-FI" sz="2400" b="1" dirty="0" err="1">
                <a:ea typeface="+mn-lt"/>
                <a:cs typeface="+mn-lt"/>
              </a:rPr>
              <a:t>nucleus</a:t>
            </a:r>
            <a:r>
              <a:rPr lang="fi-FI" sz="2400" b="1" dirty="0">
                <a:ea typeface="+mn-lt"/>
                <a:cs typeface="+mn-lt"/>
              </a:rPr>
              <a:t> </a:t>
            </a:r>
            <a:r>
              <a:rPr lang="fi-FI" sz="2400" b="1" dirty="0" err="1">
                <a:ea typeface="+mn-lt"/>
                <a:cs typeface="+mn-lt"/>
              </a:rPr>
              <a:t>accumbens</a:t>
            </a:r>
            <a:r>
              <a:rPr lang="fi-FI" sz="2400" b="1" dirty="0">
                <a:ea typeface="+mn-lt"/>
                <a:cs typeface="+mn-lt"/>
              </a:rPr>
              <a:t>) </a:t>
            </a:r>
            <a:r>
              <a:rPr lang="fi-FI" sz="2400" dirty="0">
                <a:ea typeface="+mn-lt"/>
                <a:cs typeface="+mn-lt"/>
              </a:rPr>
              <a:t>ovat</a:t>
            </a:r>
            <a:r>
              <a:rPr lang="fi-FI" sz="2400" b="1" dirty="0">
                <a:ea typeface="+mn-lt"/>
                <a:cs typeface="+mn-lt"/>
              </a:rPr>
              <a:t> </a:t>
            </a:r>
            <a:r>
              <a:rPr lang="fi-FI" sz="2400" dirty="0">
                <a:ea typeface="+mn-lt"/>
                <a:cs typeface="+mn-lt"/>
              </a:rPr>
              <a:t>yhteydessä dopamiinin tuottamiseen</a:t>
            </a:r>
            <a:endParaRPr lang="fi-FI" sz="24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12239" y="6419088"/>
            <a:ext cx="5901459" cy="274320"/>
          </a:xfrm>
        </p:spPr>
        <p:txBody>
          <a:bodyPr>
            <a:normAutofit/>
          </a:bodyPr>
          <a:lstStyle/>
          <a:p>
            <a:r>
              <a:rPr lang="fi-FI" dirty="0"/>
              <a:t>© Sanoma Pro, Tekijät ● Mieli 4 tunteet ja mielenterveys, Kuva: </a:t>
            </a:r>
            <a:r>
              <a:rPr lang="fi-FI" dirty="0" err="1"/>
              <a:t>Pexels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082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144" y="599810"/>
            <a:ext cx="7476116" cy="1499616"/>
          </a:xfrm>
        </p:spPr>
        <p:txBody>
          <a:bodyPr>
            <a:normAutofit/>
          </a:bodyPr>
          <a:lstStyle/>
          <a:p>
            <a:r>
              <a:rPr lang="fi-FI" dirty="0">
                <a:ea typeface="+mj-lt"/>
                <a:cs typeface="+mj-lt"/>
              </a:rPr>
              <a:t>Tunteiden nopeampi ja hitaampi reitti aivoissa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9493" y="2493164"/>
            <a:ext cx="7258780" cy="3989638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 sz="2400" b="1" dirty="0">
                <a:ea typeface="+mn-lt"/>
                <a:cs typeface="+mn-lt"/>
              </a:rPr>
              <a:t> Nopeampi reitti:</a:t>
            </a:r>
            <a:r>
              <a:rPr lang="fi-FI" sz="2400" dirty="0">
                <a:ea typeface="+mn-lt"/>
                <a:cs typeface="+mn-lt"/>
              </a:rPr>
              <a:t> välittää aistitiedon nopeasti mantelitumakkeeseen ja käynnistää autonomisen hermoston</a:t>
            </a:r>
            <a:endParaRPr lang="fi-FI" dirty="0">
              <a:ea typeface="+mn-lt"/>
              <a:cs typeface="+mn-lt"/>
            </a:endParaRPr>
          </a:p>
          <a:p>
            <a:pPr marL="264795" lvl="1"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tietoinen tunteen käsittely ei usein ole vielä tapahtunut</a:t>
            </a:r>
          </a:p>
          <a:p>
            <a:pPr marL="127635" lvl="1" indent="0">
              <a:buNone/>
            </a:pPr>
            <a:endParaRPr lang="fi-FI" sz="2000" dirty="0">
              <a:ea typeface="+mn-lt"/>
              <a:cs typeface="+mn-lt"/>
            </a:endParaRPr>
          </a:p>
          <a:p>
            <a:pPr>
              <a:buFont typeface="Arial" panose="020B0602020104020603" pitchFamily="34" charset="0"/>
              <a:buChar char="•"/>
            </a:pPr>
            <a:r>
              <a:rPr lang="fi-FI" sz="2400" b="1" dirty="0">
                <a:ea typeface="+mn-lt"/>
                <a:cs typeface="+mn-lt"/>
              </a:rPr>
              <a:t> Hitaampi reitti:</a:t>
            </a:r>
            <a:r>
              <a:rPr lang="fi-FI" sz="2400" dirty="0">
                <a:ea typeface="+mn-lt"/>
                <a:cs typeface="+mn-lt"/>
              </a:rPr>
              <a:t> välittää aistitietoa aivokuorelle, liittyy aistitiedon tarkempaan käsittelyyn</a:t>
            </a:r>
            <a:endParaRPr lang="fi-FI" dirty="0">
              <a:ea typeface="+mn-lt"/>
              <a:cs typeface="+mn-lt"/>
            </a:endParaRPr>
          </a:p>
          <a:p>
            <a:pPr marL="264795" lvl="1"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Esim. arviointi siitä, onko syytä pelätä</a:t>
            </a:r>
            <a:endParaRPr lang="fi-FI" sz="2000" dirty="0"/>
          </a:p>
          <a:p>
            <a:pPr>
              <a:buFont typeface="Arial" panose="020B0602020104020603" pitchFamily="34" charset="0"/>
              <a:buChar char="•"/>
            </a:pPr>
            <a:endParaRPr lang="fi-FI" sz="2400" dirty="0"/>
          </a:p>
          <a:p>
            <a:pPr>
              <a:buFont typeface="Arial" panose="020B0604020202020204" pitchFamily="34" charset="0"/>
              <a:buChar char="•"/>
            </a:pPr>
            <a:endParaRPr lang="fi-FI" sz="2000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E0563764-4EE1-4F67-B942-3350777272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27" y="2354317"/>
            <a:ext cx="4274136" cy="341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061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902061" cy="1499616"/>
          </a:xfrm>
        </p:spPr>
        <p:txBody>
          <a:bodyPr>
            <a:normAutofit/>
          </a:bodyPr>
          <a:lstStyle/>
          <a:p>
            <a:r>
              <a:rPr lang="fi-FI" dirty="0"/>
              <a:t>Pelkojärjestelmä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174026"/>
            <a:ext cx="5652897" cy="3826537"/>
          </a:xfrm>
        </p:spPr>
        <p:txBody>
          <a:bodyPr vert="horz" lIns="45720" tIns="45720" rIns="4572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2400" b="1" dirty="0">
                <a:ea typeface="+mn-lt"/>
                <a:cs typeface="+mn-lt"/>
              </a:rPr>
              <a:t> Pelko­järjestelmä: </a:t>
            </a:r>
            <a:r>
              <a:rPr lang="fi-FI" sz="2400" dirty="0">
                <a:ea typeface="+mn-lt"/>
                <a:cs typeface="+mn-lt"/>
              </a:rPr>
              <a:t>tehostaa vaarojen havaitsemista ja käynnistää automaattisia pako- ja puolustautumisreaktioita (taistele tai pakene –reaktio)</a:t>
            </a:r>
          </a:p>
          <a:p>
            <a:pPr>
              <a:buFont typeface="Arial" panose="020B0604020202020204" pitchFamily="34" charset="0"/>
              <a:buChar char="•"/>
            </a:pPr>
            <a:endParaRPr lang="fi-FI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 Pelkojärjestelmän yliherkkyys voi olla haitallista</a:t>
            </a:r>
          </a:p>
          <a:p>
            <a:pPr marL="127635" lvl="1" indent="0">
              <a:buNone/>
            </a:pPr>
            <a:endParaRPr lang="fi-FI" dirty="0"/>
          </a:p>
          <a:p>
            <a:pPr>
              <a:buFont typeface="Tw Cen MT" panose="020B0604020202020204" pitchFamily="34" charset="0"/>
              <a:buChar char=" 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fi-FI" sz="2000" dirty="0"/>
          </a:p>
        </p:txBody>
      </p:sp>
      <p:pic>
        <p:nvPicPr>
          <p:cNvPr id="6" name="Kuva 6" descr="Kuva, joka sisältää kohteen henkilö, seinä, sisä&#10;&#10;Kuvaus luotu automaattisesti">
            <a:extLst>
              <a:ext uri="{FF2B5EF4-FFF2-40B4-BE49-F238E27FC236}">
                <a16:creationId xmlns:a16="http://schemas.microsoft.com/office/drawing/2014/main" id="{1A5DD527-69A4-5692-7979-817F56B5C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4379" y="448075"/>
            <a:ext cx="3964196" cy="596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9681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i">
  <a:themeElements>
    <a:clrScheme name="Violetti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Integraali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i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E9B2EBDD64CC4383B99224C2A6C036" ma:contentTypeVersion="10" ma:contentTypeDescription="Create a new document." ma:contentTypeScope="" ma:versionID="26dc4615e67a8739360fbd9cd42cef70">
  <xsd:schema xmlns:xsd="http://www.w3.org/2001/XMLSchema" xmlns:xs="http://www.w3.org/2001/XMLSchema" xmlns:p="http://schemas.microsoft.com/office/2006/metadata/properties" xmlns:ns2="42116817-7e29-4aa7-b7a6-c483eebecbb8" xmlns:ns3="807aa635-cdf8-4f87-acc5-eeaafee58acb" targetNamespace="http://schemas.microsoft.com/office/2006/metadata/properties" ma:root="true" ma:fieldsID="6387b232793b1c922b532bf527a3edad" ns2:_="" ns3:_="">
    <xsd:import namespace="42116817-7e29-4aa7-b7a6-c483eebecbb8"/>
    <xsd:import namespace="807aa635-cdf8-4f87-acc5-eeaafee58ac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116817-7e29-4aa7-b7a6-c483eebecb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7aa635-cdf8-4f87-acc5-eeaafee58ac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127A92-08DC-4A74-B605-4922F83495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1AACAE-6EB8-45E6-9D80-77184C5DED6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6D5FB39-0ECB-47C8-BD3B-950C48A1B8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116817-7e29-4aa7-b7a6-c483eebecbb8"/>
    <ds:schemaRef ds:uri="807aa635-cdf8-4f87-acc5-eeaafee58a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13436</TotalTime>
  <Words>475</Words>
  <Application>Microsoft Office PowerPoint</Application>
  <PresentationFormat>Laajakuva</PresentationFormat>
  <Paragraphs>69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7" baseType="lpstr">
      <vt:lpstr>Arial</vt:lpstr>
      <vt:lpstr>Arial,Sans-Serif</vt:lpstr>
      <vt:lpstr>Calibri</vt:lpstr>
      <vt:lpstr>Tw Cen MT</vt:lpstr>
      <vt:lpstr>Tw Cen MT Condensed</vt:lpstr>
      <vt:lpstr>Wingdings 3</vt:lpstr>
      <vt:lpstr>Integraali</vt:lpstr>
      <vt:lpstr> 2. Tunteiden hermostollinen perusta</vt:lpstr>
      <vt:lpstr>Tunteet kehossa</vt:lpstr>
      <vt:lpstr>PowerPoint-esitys</vt:lpstr>
      <vt:lpstr>Tunteet ja välittäjäaineet</vt:lpstr>
      <vt:lpstr>Tunteet ja hormonit</vt:lpstr>
      <vt:lpstr>Tunteisiin liittyvät keskeiset aivoalueet ja aivojen osat 1/2</vt:lpstr>
      <vt:lpstr>TUNTEISIIN LIITTYVÄT KESKEISET AIVOALUEET JA AIVOJEN OSAT 2/2</vt:lpstr>
      <vt:lpstr>Tunteiden nopeampi ja hitaampi reitti aivoissa</vt:lpstr>
      <vt:lpstr>Pelkojärjestelmä</vt:lpstr>
      <vt:lpstr>Mielihyväjärjestelmä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</dc:title>
  <dc:creator>Nea Viljakainen</dc:creator>
  <cp:lastModifiedBy>Oinasmaa Noora</cp:lastModifiedBy>
  <cp:revision>1265</cp:revision>
  <dcterms:created xsi:type="dcterms:W3CDTF">2021-05-18T05:21:46Z</dcterms:created>
  <dcterms:modified xsi:type="dcterms:W3CDTF">2023-06-13T07:45:13Z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0x010100CEE9B2EBDD64CC4383B99224C2A6C036</vt:lpwstr>
  </property>
</Properties>
</file>