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258" r:id="rId4"/>
    <p:sldId id="270" r:id="rId5"/>
    <p:sldId id="328" r:id="rId6"/>
    <p:sldId id="329" r:id="rId7"/>
    <p:sldId id="330" r:id="rId8"/>
    <p:sldId id="331" r:id="rId9"/>
    <p:sldId id="333" r:id="rId10"/>
    <p:sldId id="334" r:id="rId11"/>
    <p:sldId id="335" r:id="rId12"/>
    <p:sldId id="336" r:id="rId13"/>
    <p:sldId id="337" r:id="rId14"/>
    <p:sldId id="308" r:id="rId15"/>
    <p:sldId id="307" r:id="rId16"/>
    <p:sldId id="340" r:id="rId17"/>
    <p:sldId id="341" r:id="rId18"/>
    <p:sldId id="319" r:id="rId19"/>
    <p:sldId id="358" r:id="rId20"/>
    <p:sldId id="355" r:id="rId21"/>
    <p:sldId id="356" r:id="rId22"/>
    <p:sldId id="357" r:id="rId23"/>
    <p:sldId id="343" r:id="rId24"/>
    <p:sldId id="332" r:id="rId25"/>
    <p:sldId id="320" r:id="rId26"/>
    <p:sldId id="285" r:id="rId27"/>
    <p:sldId id="296" r:id="rId28"/>
    <p:sldId id="293" r:id="rId29"/>
    <p:sldId id="286" r:id="rId30"/>
    <p:sldId id="294" r:id="rId31"/>
    <p:sldId id="295" r:id="rId32"/>
    <p:sldId id="327" r:id="rId33"/>
    <p:sldId id="288" r:id="rId34"/>
    <p:sldId id="283" r:id="rId35"/>
    <p:sldId id="347" r:id="rId36"/>
    <p:sldId id="305" r:id="rId37"/>
    <p:sldId id="306" r:id="rId38"/>
    <p:sldId id="348" r:id="rId39"/>
    <p:sldId id="349" r:id="rId40"/>
    <p:sldId id="354" r:id="rId41"/>
    <p:sldId id="350" r:id="rId42"/>
    <p:sldId id="351" r:id="rId43"/>
    <p:sldId id="352" r:id="rId44"/>
    <p:sldId id="353" r:id="rId45"/>
  </p:sldIdLst>
  <p:sldSz cx="12192000" cy="6858000"/>
  <p:notesSz cx="6858000" cy="99456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35789-5698-4EB7-9F2E-18D1DA12B2AF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A27BC-431D-4097-8C30-489AF964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17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" y="746125"/>
            <a:ext cx="662940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60370C-E1A2-4B20-BE77-06E07C52E825}" type="slidenum">
              <a:rPr lang="fi-FI" altLang="en-US"/>
              <a:pPr eaLnBrk="1" hangingPunct="1"/>
              <a:t>24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8555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04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414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9179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708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43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6231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313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16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5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81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39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75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92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78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93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8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30677-132F-4DB2-A7EE-271B874DF62E}" type="datetimeFigureOut">
              <a:rPr lang="fi-FI" smtClean="0"/>
              <a:t>5.5.2017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743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opecareerinterventions.wordpress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43958" y="3445705"/>
            <a:ext cx="8915399" cy="1126283"/>
          </a:xfrm>
        </p:spPr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 					</a:t>
            </a: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dirty="0" smtClean="0">
                <a:solidFill>
                  <a:schemeClr val="tx1"/>
                </a:solidFill>
              </a:rPr>
              <a:t>				Anita Keskinen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 										Jyväskylä 05.05.2017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2940315" y="190835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 </a:t>
            </a:r>
            <a:r>
              <a:rPr lang="en-US" dirty="0" err="1" smtClean="0"/>
              <a:t>Toivon</a:t>
            </a:r>
            <a:r>
              <a:rPr lang="en-US" dirty="0" smtClean="0"/>
              <a:t> </a:t>
            </a:r>
            <a:r>
              <a:rPr lang="en-US" dirty="0" err="1" smtClean="0"/>
              <a:t>näkökulmaa</a:t>
            </a:r>
            <a:r>
              <a:rPr lang="en-US" dirty="0" smtClean="0"/>
              <a:t> </a:t>
            </a:r>
            <a:r>
              <a:rPr lang="en-US" dirty="0" err="1" smtClean="0"/>
              <a:t>ohjaukseen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Hope-Filled Engagement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21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69368" y="202079"/>
            <a:ext cx="8911687" cy="6279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   		</a:t>
            </a:r>
            <a:r>
              <a:rPr lang="en-US" sz="3200" dirty="0" err="1" smtClean="0"/>
              <a:t>Toivottomuus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37520" y="1448972"/>
            <a:ext cx="8960364" cy="3969881"/>
          </a:xfrm>
        </p:spPr>
        <p:txBody>
          <a:bodyPr/>
          <a:lstStyle/>
          <a:p>
            <a:r>
              <a:rPr lang="en-US" sz="2400" dirty="0" err="1" smtClean="0"/>
              <a:t>Usein</a:t>
            </a:r>
            <a:r>
              <a:rPr lang="en-US" sz="2400" dirty="0" smtClean="0"/>
              <a:t> </a:t>
            </a:r>
            <a:r>
              <a:rPr lang="en-US" sz="2400" dirty="0" err="1" smtClean="0"/>
              <a:t>sinnikästä</a:t>
            </a:r>
            <a:r>
              <a:rPr lang="en-US" sz="2400" dirty="0"/>
              <a:t> </a:t>
            </a:r>
            <a:r>
              <a:rPr lang="en-US" sz="2400" dirty="0" smtClean="0"/>
              <a:t> ja </a:t>
            </a:r>
            <a:r>
              <a:rPr lang="en-US" sz="2400" dirty="0" err="1" smtClean="0"/>
              <a:t>tarttuvaa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 err="1" smtClean="0"/>
              <a:t>Voi</a:t>
            </a:r>
            <a:r>
              <a:rPr lang="en-US" sz="2400" dirty="0" smtClean="0"/>
              <a:t> </a:t>
            </a:r>
            <a:r>
              <a:rPr lang="en-US" sz="2400" dirty="0" err="1" smtClean="0"/>
              <a:t>edetä</a:t>
            </a:r>
            <a:r>
              <a:rPr lang="en-US" sz="2400" dirty="0" smtClean="0"/>
              <a:t> ja </a:t>
            </a:r>
            <a:r>
              <a:rPr lang="en-US" sz="2400" dirty="0" err="1" smtClean="0"/>
              <a:t>laajentua</a:t>
            </a:r>
            <a:r>
              <a:rPr lang="en-US" sz="2400" dirty="0" smtClean="0"/>
              <a:t>, </a:t>
            </a:r>
            <a:r>
              <a:rPr lang="en-US" sz="2400" dirty="0" err="1" smtClean="0"/>
              <a:t>jopa</a:t>
            </a:r>
            <a:r>
              <a:rPr lang="en-US" sz="2400" dirty="0" smtClean="0"/>
              <a:t> </a:t>
            </a:r>
            <a:r>
              <a:rPr lang="en-US" sz="2400" dirty="0" err="1" smtClean="0"/>
              <a:t>sukupolvelta</a:t>
            </a:r>
            <a:r>
              <a:rPr lang="en-US" sz="2400" dirty="0" smtClean="0"/>
              <a:t> </a:t>
            </a:r>
            <a:r>
              <a:rPr lang="en-US" sz="2400" dirty="0" err="1" smtClean="0"/>
              <a:t>toiselle</a:t>
            </a:r>
            <a:r>
              <a:rPr lang="en-US" sz="2400" dirty="0" smtClean="0"/>
              <a:t>  </a:t>
            </a:r>
            <a:endParaRPr lang="en-US" sz="2400" dirty="0"/>
          </a:p>
          <a:p>
            <a:r>
              <a:rPr lang="en-US" sz="2400" dirty="0" err="1" smtClean="0"/>
              <a:t>Kyky</a:t>
            </a:r>
            <a:r>
              <a:rPr lang="en-US" sz="2400" dirty="0" smtClean="0"/>
              <a:t> </a:t>
            </a:r>
            <a:r>
              <a:rPr lang="en-US" sz="2400" dirty="0" err="1" smtClean="0"/>
              <a:t>ruokkia</a:t>
            </a:r>
            <a:r>
              <a:rPr lang="en-US" sz="2400" dirty="0" smtClean="0"/>
              <a:t> </a:t>
            </a:r>
            <a:r>
              <a:rPr lang="en-US" sz="2400" dirty="0" err="1" smtClean="0"/>
              <a:t>itseään</a:t>
            </a:r>
            <a:r>
              <a:rPr lang="en-US" sz="2400" dirty="0" smtClean="0"/>
              <a:t> ja </a:t>
            </a:r>
            <a:r>
              <a:rPr lang="en-US" sz="2400" dirty="0" err="1" smtClean="0"/>
              <a:t>vääristää</a:t>
            </a:r>
            <a:r>
              <a:rPr lang="en-US" sz="2400" dirty="0" smtClean="0"/>
              <a:t> </a:t>
            </a:r>
            <a:r>
              <a:rPr lang="en-US" sz="2400" dirty="0" err="1" smtClean="0"/>
              <a:t>kaiken</a:t>
            </a:r>
            <a:r>
              <a:rPr lang="en-US" sz="2400" dirty="0" smtClean="0"/>
              <a:t> </a:t>
            </a:r>
            <a:r>
              <a:rPr lang="en-US" sz="2400" dirty="0" err="1" smtClean="0"/>
              <a:t>annetun</a:t>
            </a:r>
            <a:r>
              <a:rPr lang="en-US" sz="2400" dirty="0" smtClean="0"/>
              <a:t> </a:t>
            </a:r>
            <a:r>
              <a:rPr lang="en-US" sz="2400" dirty="0" err="1" smtClean="0"/>
              <a:t>avun</a:t>
            </a:r>
            <a:r>
              <a:rPr lang="en-US" sz="2400" dirty="0" smtClean="0"/>
              <a:t> </a:t>
            </a:r>
            <a:r>
              <a:rPr lang="en-US" sz="2400" dirty="0" err="1" smtClean="0"/>
              <a:t>niin</a:t>
            </a:r>
            <a:r>
              <a:rPr lang="en-US" sz="2400" dirty="0" smtClean="0"/>
              <a:t>, </a:t>
            </a:r>
            <a:r>
              <a:rPr lang="en-US" sz="2400" dirty="0" err="1" smtClean="0"/>
              <a:t>että</a:t>
            </a:r>
            <a:r>
              <a:rPr lang="en-US" sz="2400" dirty="0" smtClean="0"/>
              <a:t> se </a:t>
            </a:r>
            <a:r>
              <a:rPr lang="en-US" sz="2400" dirty="0" err="1" smtClean="0"/>
              <a:t>ruokkii</a:t>
            </a:r>
            <a:r>
              <a:rPr lang="en-US" sz="2400" dirty="0" smtClean="0"/>
              <a:t> </a:t>
            </a:r>
            <a:r>
              <a:rPr lang="en-US" sz="2400" dirty="0" err="1" smtClean="0"/>
              <a:t>toivottomuutta</a:t>
            </a:r>
            <a:r>
              <a:rPr lang="en-US" sz="2400" dirty="0" smtClean="0"/>
              <a:t> </a:t>
            </a:r>
            <a:r>
              <a:rPr lang="en-US" sz="2400" dirty="0" err="1" smtClean="0"/>
              <a:t>edelleen</a:t>
            </a:r>
            <a:endParaRPr lang="en-US" sz="2400" dirty="0" smtClean="0"/>
          </a:p>
          <a:p>
            <a:r>
              <a:rPr lang="en-US" sz="2400" dirty="0" smtClean="0"/>
              <a:t>Se on </a:t>
            </a:r>
            <a:r>
              <a:rPr lang="en-US" sz="2400" dirty="0" err="1" smtClean="0"/>
              <a:t>kuin</a:t>
            </a:r>
            <a:r>
              <a:rPr lang="en-US" sz="2400" dirty="0" smtClean="0"/>
              <a:t> </a:t>
            </a:r>
            <a:r>
              <a:rPr lang="en-US" sz="2400" dirty="0" err="1" smtClean="0"/>
              <a:t>musta</a:t>
            </a:r>
            <a:r>
              <a:rPr lang="en-US" sz="2400" dirty="0" smtClean="0"/>
              <a:t> </a:t>
            </a:r>
            <a:r>
              <a:rPr lang="en-US" sz="2400" dirty="0" err="1" smtClean="0"/>
              <a:t>aukko</a:t>
            </a:r>
            <a:r>
              <a:rPr lang="en-US" sz="2400" dirty="0" smtClean="0"/>
              <a:t>, </a:t>
            </a:r>
            <a:r>
              <a:rPr lang="en-US" sz="2400" dirty="0" err="1" smtClean="0"/>
              <a:t>joka</a:t>
            </a:r>
            <a:r>
              <a:rPr lang="en-US" sz="2400" dirty="0" smtClean="0"/>
              <a:t> </a:t>
            </a:r>
            <a:r>
              <a:rPr lang="en-US" sz="2400" dirty="0" err="1" smtClean="0"/>
              <a:t>imee</a:t>
            </a:r>
            <a:r>
              <a:rPr lang="en-US" sz="2400" dirty="0" smtClean="0"/>
              <a:t> </a:t>
            </a:r>
            <a:r>
              <a:rPr lang="en-US" sz="2400" dirty="0" err="1" smtClean="0"/>
              <a:t>elämän</a:t>
            </a:r>
            <a:r>
              <a:rPr lang="en-US" sz="2400" dirty="0" smtClean="0"/>
              <a:t>  </a:t>
            </a:r>
            <a:r>
              <a:rPr lang="en-US" sz="2400" dirty="0" err="1" smtClean="0"/>
              <a:t>ihmisestä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8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7958" y="0"/>
            <a:ext cx="10832122" cy="77372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</a:t>
            </a:r>
            <a:r>
              <a:rPr lang="en-US" sz="3200" dirty="0" err="1" smtClean="0"/>
              <a:t>Toivottomuuden</a:t>
            </a:r>
            <a:r>
              <a:rPr lang="en-US" sz="3200" dirty="0" smtClean="0"/>
              <a:t> </a:t>
            </a:r>
            <a:r>
              <a:rPr lang="en-US" sz="3200" dirty="0" err="1" smtClean="0"/>
              <a:t>vaikutukset</a:t>
            </a:r>
            <a:r>
              <a:rPr lang="en-US" sz="3200" dirty="0" smtClean="0"/>
              <a:t> </a:t>
            </a:r>
            <a:r>
              <a:rPr lang="en-US" sz="3200" dirty="0" err="1" smtClean="0"/>
              <a:t>yksilöihin</a:t>
            </a:r>
            <a:r>
              <a:rPr lang="en-US" sz="3200" dirty="0" smtClean="0"/>
              <a:t> ja </a:t>
            </a:r>
            <a:r>
              <a:rPr lang="en-US" sz="3200" dirty="0" err="1" smtClean="0"/>
              <a:t>ryhmiin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98369" y="994116"/>
            <a:ext cx="8819686" cy="4956518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/>
              <a:t>K</a:t>
            </a:r>
            <a:r>
              <a:rPr lang="en-US" sz="2400" dirty="0" err="1" smtClean="0"/>
              <a:t>uihduttaa</a:t>
            </a:r>
            <a:r>
              <a:rPr lang="en-US" sz="2400" dirty="0" smtClean="0"/>
              <a:t> </a:t>
            </a:r>
            <a:r>
              <a:rPr lang="en-US" sz="2400" dirty="0" err="1" smtClean="0"/>
              <a:t>tyhjiin</a:t>
            </a:r>
            <a:r>
              <a:rPr lang="en-US" sz="2400" dirty="0" smtClean="0"/>
              <a:t> </a:t>
            </a:r>
            <a:r>
              <a:rPr lang="en-US" sz="2400" dirty="0" err="1" smtClean="0"/>
              <a:t>elämän</a:t>
            </a:r>
            <a:r>
              <a:rPr lang="en-US" sz="2400" dirty="0" smtClean="0"/>
              <a:t> </a:t>
            </a:r>
            <a:r>
              <a:rPr lang="en-US" sz="2400" dirty="0" err="1" smtClean="0"/>
              <a:t>merkityksen</a:t>
            </a:r>
            <a:r>
              <a:rPr lang="en-US" sz="2400" dirty="0" smtClean="0"/>
              <a:t> ja </a:t>
            </a:r>
            <a:r>
              <a:rPr lang="en-US" sz="2400" dirty="0" err="1" smtClean="0"/>
              <a:t>tarkoituksen</a:t>
            </a:r>
            <a:r>
              <a:rPr lang="en-US" sz="2400" dirty="0" smtClean="0"/>
              <a:t>;</a:t>
            </a:r>
            <a:endParaRPr lang="en-US" sz="2400" dirty="0"/>
          </a:p>
          <a:p>
            <a:pPr lvl="0"/>
            <a:r>
              <a:rPr lang="en-US" sz="2400" dirty="0" err="1" smtClean="0"/>
              <a:t>Estää</a:t>
            </a:r>
            <a:r>
              <a:rPr lang="en-US" sz="2400" dirty="0" smtClean="0"/>
              <a:t> </a:t>
            </a:r>
            <a:r>
              <a:rPr lang="en-US" sz="2400" dirty="0" err="1" smtClean="0"/>
              <a:t>luovuuden</a:t>
            </a:r>
            <a:r>
              <a:rPr lang="en-US" sz="2400" dirty="0" smtClean="0"/>
              <a:t> ja </a:t>
            </a:r>
            <a:r>
              <a:rPr lang="en-US" sz="2400" dirty="0" err="1" smtClean="0"/>
              <a:t>hämärtää</a:t>
            </a:r>
            <a:r>
              <a:rPr lang="en-US" sz="2400" dirty="0" smtClean="0"/>
              <a:t> </a:t>
            </a:r>
            <a:r>
              <a:rPr lang="en-US" sz="2400" dirty="0" err="1" smtClean="0"/>
              <a:t>näköalat</a:t>
            </a:r>
            <a:r>
              <a:rPr lang="en-US" sz="2400" dirty="0" smtClean="0"/>
              <a:t>, </a:t>
            </a:r>
            <a:r>
              <a:rPr lang="en-US" sz="2400" dirty="0" err="1" smtClean="0"/>
              <a:t>mahdollisuudet</a:t>
            </a:r>
            <a:r>
              <a:rPr lang="en-US" sz="2400" dirty="0" smtClean="0"/>
              <a:t> ja </a:t>
            </a:r>
            <a:r>
              <a:rPr lang="en-US" sz="2400" dirty="0" err="1" smtClean="0"/>
              <a:t>vaihtoehdot</a:t>
            </a:r>
            <a:r>
              <a:rPr lang="en-US" sz="2400" dirty="0" smtClean="0"/>
              <a:t>;</a:t>
            </a:r>
            <a:endParaRPr lang="en-US" sz="2400" dirty="0"/>
          </a:p>
          <a:p>
            <a:pPr lvl="0"/>
            <a:r>
              <a:rPr lang="en-US" sz="2400" dirty="0" err="1" smtClean="0"/>
              <a:t>Dominoi</a:t>
            </a:r>
            <a:r>
              <a:rPr lang="en-US" sz="2400" dirty="0" smtClean="0"/>
              <a:t> </a:t>
            </a:r>
            <a:r>
              <a:rPr lang="en-US" sz="2400" dirty="0" err="1" smtClean="0"/>
              <a:t>ajattelua</a:t>
            </a:r>
            <a:r>
              <a:rPr lang="en-US" sz="2400" dirty="0" smtClean="0"/>
              <a:t>;</a:t>
            </a:r>
            <a:endParaRPr lang="en-US" sz="2400" dirty="0"/>
          </a:p>
          <a:p>
            <a:pPr lvl="0"/>
            <a:r>
              <a:rPr lang="en-US" sz="2400" dirty="0" err="1" smtClean="0"/>
              <a:t>Vääristää</a:t>
            </a:r>
            <a:r>
              <a:rPr lang="en-US" sz="2400" dirty="0" smtClean="0"/>
              <a:t> </a:t>
            </a:r>
            <a:r>
              <a:rPr lang="en-US" sz="2400" dirty="0" err="1" smtClean="0"/>
              <a:t>todellisuutta</a:t>
            </a:r>
            <a:r>
              <a:rPr lang="en-US" sz="2400" dirty="0" smtClean="0"/>
              <a:t> ja </a:t>
            </a:r>
            <a:r>
              <a:rPr lang="en-US" sz="2400" dirty="0" err="1" smtClean="0"/>
              <a:t>havaintoja</a:t>
            </a:r>
            <a:r>
              <a:rPr lang="en-US" sz="2400" dirty="0" smtClean="0"/>
              <a:t>;</a:t>
            </a:r>
            <a:endParaRPr lang="en-US" sz="2400" dirty="0"/>
          </a:p>
          <a:p>
            <a:pPr lvl="0"/>
            <a:r>
              <a:rPr lang="en-US" sz="2400" dirty="0" err="1" smtClean="0"/>
              <a:t>Teeskentelee</a:t>
            </a:r>
            <a:r>
              <a:rPr lang="en-US" sz="2400" dirty="0" smtClean="0"/>
              <a:t> </a:t>
            </a:r>
            <a:r>
              <a:rPr lang="en-US" sz="2400" dirty="0" err="1" smtClean="0"/>
              <a:t>olevansa</a:t>
            </a:r>
            <a:r>
              <a:rPr lang="en-US" sz="2400" dirty="0" smtClean="0"/>
              <a:t> </a:t>
            </a:r>
            <a:r>
              <a:rPr lang="en-US" sz="2400" dirty="0" err="1" smtClean="0"/>
              <a:t>totta</a:t>
            </a:r>
            <a:r>
              <a:rPr lang="en-US" sz="2400" dirty="0" smtClean="0"/>
              <a:t> ja </a:t>
            </a:r>
            <a:r>
              <a:rPr lang="en-US" sz="2400" dirty="0" err="1" smtClean="0"/>
              <a:t>ymmärrettävää</a:t>
            </a:r>
            <a:r>
              <a:rPr lang="en-US" sz="2400" dirty="0" smtClean="0"/>
              <a:t> ;</a:t>
            </a:r>
            <a:endParaRPr lang="en-US" sz="2400" dirty="0"/>
          </a:p>
          <a:p>
            <a:pPr lvl="0"/>
            <a:r>
              <a:rPr lang="en-US" sz="2400" dirty="0" err="1" smtClean="0"/>
              <a:t>Viljelee</a:t>
            </a:r>
            <a:r>
              <a:rPr lang="en-US" sz="2400" dirty="0" smtClean="0"/>
              <a:t> </a:t>
            </a:r>
            <a:r>
              <a:rPr lang="en-US" sz="2400" dirty="0" err="1" smtClean="0"/>
              <a:t>uhrimentaliteettia</a:t>
            </a:r>
            <a:r>
              <a:rPr lang="en-US" sz="2400" dirty="0" smtClean="0"/>
              <a:t>, </a:t>
            </a:r>
            <a:r>
              <a:rPr lang="en-US" sz="2400" dirty="0" err="1" smtClean="0"/>
              <a:t>joka</a:t>
            </a:r>
            <a:r>
              <a:rPr lang="en-US" sz="2400" dirty="0" smtClean="0"/>
              <a:t> </a:t>
            </a:r>
            <a:r>
              <a:rPr lang="en-US" sz="2400" dirty="0" err="1" smtClean="0"/>
              <a:t>voi</a:t>
            </a:r>
            <a:r>
              <a:rPr lang="en-US" sz="2400" dirty="0" smtClean="0"/>
              <a:t> olla </a:t>
            </a:r>
            <a:r>
              <a:rPr lang="en-US" sz="2400" dirty="0" err="1" smtClean="0"/>
              <a:t>defensiivistä</a:t>
            </a:r>
            <a:r>
              <a:rPr lang="en-US" sz="2400" dirty="0" smtClean="0"/>
              <a:t> ja </a:t>
            </a:r>
            <a:r>
              <a:rPr lang="en-US" sz="2400" dirty="0" err="1" smtClean="0"/>
              <a:t>kaikkea</a:t>
            </a:r>
            <a:r>
              <a:rPr lang="en-US" sz="2400" dirty="0" smtClean="0"/>
              <a:t> </a:t>
            </a:r>
            <a:r>
              <a:rPr lang="en-US" sz="2400" dirty="0" err="1" smtClean="0"/>
              <a:t>vastustavaa</a:t>
            </a:r>
            <a:r>
              <a:rPr lang="en-US" sz="2400" dirty="0" smtClean="0"/>
              <a:t> ;</a:t>
            </a:r>
            <a:endParaRPr lang="en-US" sz="2400" dirty="0"/>
          </a:p>
          <a:p>
            <a:pPr lvl="0"/>
            <a:r>
              <a:rPr lang="en-US" sz="2400" dirty="0" err="1" smtClean="0"/>
              <a:t>Luovuttaa</a:t>
            </a:r>
            <a:r>
              <a:rPr lang="en-US" sz="2400" dirty="0" smtClean="0"/>
              <a:t> </a:t>
            </a:r>
            <a:r>
              <a:rPr lang="en-US" sz="2400" dirty="0" err="1" smtClean="0"/>
              <a:t>helposti</a:t>
            </a:r>
            <a:r>
              <a:rPr lang="en-US" sz="2400" dirty="0" smtClean="0"/>
              <a:t>, </a:t>
            </a:r>
            <a:r>
              <a:rPr lang="en-US" sz="2400" dirty="0" err="1" smtClean="0"/>
              <a:t>joskus</a:t>
            </a:r>
            <a:r>
              <a:rPr lang="en-US" sz="2400" dirty="0" smtClean="0"/>
              <a:t> </a:t>
            </a:r>
            <a:r>
              <a:rPr lang="en-US" sz="2400" dirty="0" err="1" smtClean="0"/>
              <a:t>jopa</a:t>
            </a:r>
            <a:r>
              <a:rPr lang="en-US" sz="2400" dirty="0" smtClean="0"/>
              <a:t> </a:t>
            </a:r>
            <a:r>
              <a:rPr lang="en-US" sz="2400" dirty="0" err="1" smtClean="0"/>
              <a:t>itsetuhoon</a:t>
            </a:r>
            <a:r>
              <a:rPr lang="en-US" sz="2400" dirty="0" smtClean="0"/>
              <a:t> </a:t>
            </a:r>
            <a:r>
              <a:rPr lang="en-US" sz="2400" dirty="0" err="1" smtClean="0"/>
              <a:t>saakka</a:t>
            </a:r>
            <a:endParaRPr lang="en-US" sz="2400" dirty="0" smtClean="0"/>
          </a:p>
          <a:p>
            <a:pPr lvl="0"/>
            <a:r>
              <a:rPr lang="en-US" sz="2400" dirty="0" smtClean="0"/>
              <a:t>“</a:t>
            </a:r>
            <a:r>
              <a:rPr lang="en-US" sz="2400" dirty="0" err="1" smtClean="0"/>
              <a:t>Varastaa</a:t>
            </a:r>
            <a:r>
              <a:rPr lang="en-US" sz="2400" dirty="0" smtClean="0"/>
              <a:t>” </a:t>
            </a:r>
            <a:r>
              <a:rPr lang="en-US" sz="2400" dirty="0" err="1" smtClean="0"/>
              <a:t>ihmisiltä</a:t>
            </a:r>
            <a:r>
              <a:rPr lang="en-US" sz="2400" dirty="0" smtClean="0"/>
              <a:t> </a:t>
            </a:r>
            <a:r>
              <a:rPr lang="en-US" sz="2400" dirty="0" err="1" smtClean="0"/>
              <a:t>heidän</a:t>
            </a:r>
            <a:r>
              <a:rPr lang="en-US" sz="2400" dirty="0" smtClean="0"/>
              <a:t> </a:t>
            </a:r>
            <a:r>
              <a:rPr lang="en-US" sz="2400" dirty="0" err="1" smtClean="0"/>
              <a:t>tulevaisuutensa</a:t>
            </a:r>
            <a:endParaRPr lang="en-US" sz="2400" dirty="0"/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25639" y="159876"/>
            <a:ext cx="8911687" cy="83893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</a:t>
            </a:r>
            <a:r>
              <a:rPr lang="en-US" sz="3200" dirty="0" err="1" smtClean="0"/>
              <a:t>Toivottomuus</a:t>
            </a:r>
            <a:r>
              <a:rPr lang="en-US" sz="3200" dirty="0" smtClean="0"/>
              <a:t> </a:t>
            </a:r>
            <a:r>
              <a:rPr lang="en-US" sz="3200" dirty="0" err="1" smtClean="0"/>
              <a:t>ei</a:t>
            </a:r>
            <a:r>
              <a:rPr lang="en-US" sz="3200" dirty="0" smtClean="0"/>
              <a:t> ole </a:t>
            </a:r>
            <a:r>
              <a:rPr lang="en-US" sz="3200" dirty="0" err="1" smtClean="0"/>
              <a:t>toivotonta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8462" y="1125415"/>
            <a:ext cx="9945858" cy="5050302"/>
          </a:xfrm>
        </p:spPr>
        <p:txBody>
          <a:bodyPr>
            <a:normAutofit/>
          </a:bodyPr>
          <a:lstStyle/>
          <a:p>
            <a:r>
              <a:rPr lang="en-US" sz="2400" i="1" dirty="0"/>
              <a:t>At the heart of despair is a sense of isolation, impotence, and an </a:t>
            </a:r>
            <a:r>
              <a:rPr lang="en-US" sz="2400" i="1" dirty="0" smtClean="0"/>
              <a:t>immutable  </a:t>
            </a:r>
            <a:r>
              <a:rPr lang="en-US" sz="2400" i="1" dirty="0"/>
              <a:t>future, and yet it may give rise to new purpose or a new understanding and acceptance of life with its possibilities and limitations</a:t>
            </a:r>
            <a:r>
              <a:rPr lang="en-US" sz="2400" dirty="0"/>
              <a:t> (Beck et al 2003</a:t>
            </a:r>
            <a:r>
              <a:rPr lang="en-US" sz="2400" dirty="0" smtClean="0"/>
              <a:t>).</a:t>
            </a:r>
          </a:p>
          <a:p>
            <a:r>
              <a:rPr lang="en-US" sz="2400" dirty="0" err="1" smtClean="0"/>
              <a:t>Toivo</a:t>
            </a:r>
            <a:r>
              <a:rPr lang="en-US" sz="2400" dirty="0" smtClean="0"/>
              <a:t> on “</a:t>
            </a:r>
            <a:r>
              <a:rPr lang="en-US" sz="2400" dirty="0" err="1" smtClean="0"/>
              <a:t>syntymässä</a:t>
            </a:r>
            <a:r>
              <a:rPr lang="en-US" sz="2400" dirty="0" smtClean="0"/>
              <a:t> </a:t>
            </a:r>
            <a:r>
              <a:rPr lang="en-US" sz="2400" dirty="0" err="1" smtClean="0"/>
              <a:t>saatu</a:t>
            </a:r>
            <a:r>
              <a:rPr lang="en-US" sz="2400" dirty="0" smtClean="0"/>
              <a:t> </a:t>
            </a:r>
            <a:r>
              <a:rPr lang="en-US" sz="2400" dirty="0" err="1" smtClean="0"/>
              <a:t>lahja</a:t>
            </a:r>
            <a:r>
              <a:rPr lang="en-US" sz="2400" dirty="0" smtClean="0"/>
              <a:t>”.   </a:t>
            </a:r>
            <a:r>
              <a:rPr lang="en-US" sz="2400" dirty="0" err="1" smtClean="0"/>
              <a:t>Toivottomuus</a:t>
            </a:r>
            <a:r>
              <a:rPr lang="en-US" sz="2400" dirty="0" smtClean="0"/>
              <a:t> on </a:t>
            </a:r>
            <a:r>
              <a:rPr lang="en-US" sz="2400" dirty="0" err="1" smtClean="0"/>
              <a:t>perustaltaan</a:t>
            </a:r>
            <a:r>
              <a:rPr lang="en-US" sz="2400" dirty="0" smtClean="0"/>
              <a:t> “</a:t>
            </a:r>
            <a:r>
              <a:rPr lang="en-US" sz="2400" dirty="0" err="1" smtClean="0"/>
              <a:t>toivon</a:t>
            </a:r>
            <a:r>
              <a:rPr lang="en-US" sz="2400" dirty="0" smtClean="0"/>
              <a:t> </a:t>
            </a:r>
            <a:r>
              <a:rPr lang="en-US" sz="2400" dirty="0" err="1" smtClean="0"/>
              <a:t>menetystä</a:t>
            </a:r>
            <a:r>
              <a:rPr lang="en-US" sz="2400" dirty="0" smtClean="0"/>
              <a:t>”; se </a:t>
            </a:r>
            <a:r>
              <a:rPr lang="en-US" sz="2400" dirty="0" err="1" smtClean="0"/>
              <a:t>siis</a:t>
            </a:r>
            <a:r>
              <a:rPr lang="en-US" sz="2400" dirty="0" smtClean="0"/>
              <a:t> on </a:t>
            </a:r>
            <a:r>
              <a:rPr lang="en-US" sz="2400" dirty="0" err="1" smtClean="0"/>
              <a:t>ollut</a:t>
            </a:r>
            <a:r>
              <a:rPr lang="en-US" sz="2400" dirty="0" smtClean="0"/>
              <a:t> </a:t>
            </a:r>
            <a:r>
              <a:rPr lang="en-US" sz="2400" dirty="0" err="1" smtClean="0"/>
              <a:t>olemassa</a:t>
            </a:r>
            <a:r>
              <a:rPr lang="en-US" sz="2400" dirty="0" smtClean="0"/>
              <a:t> </a:t>
            </a:r>
            <a:r>
              <a:rPr lang="en-US" sz="2400" dirty="0" err="1" smtClean="0"/>
              <a:t>jossain</a:t>
            </a:r>
            <a:r>
              <a:rPr lang="en-US" sz="2400" dirty="0" smtClean="0"/>
              <a:t> </a:t>
            </a:r>
            <a:r>
              <a:rPr lang="en-US" sz="2400" dirty="0" err="1" smtClean="0"/>
              <a:t>vaiheessa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sen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voi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löytää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uudelleen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smtClean="0"/>
              <a:t>   </a:t>
            </a:r>
            <a:endParaRPr lang="en-US" sz="2400" dirty="0"/>
          </a:p>
          <a:p>
            <a:r>
              <a:rPr lang="en-US" sz="2400" dirty="0" err="1" smtClean="0"/>
              <a:t>Ohjauksessa</a:t>
            </a:r>
            <a:r>
              <a:rPr lang="en-US" sz="2400" dirty="0" smtClean="0"/>
              <a:t> on </a:t>
            </a:r>
            <a:r>
              <a:rPr lang="en-US" sz="2400" dirty="0" err="1" smtClean="0"/>
              <a:t>tärkeää</a:t>
            </a:r>
            <a:r>
              <a:rPr lang="en-US" sz="2400" dirty="0" smtClean="0"/>
              <a:t>  </a:t>
            </a:r>
            <a:r>
              <a:rPr lang="en-US" sz="2400" dirty="0" err="1" smtClean="0"/>
              <a:t>keskittyä</a:t>
            </a:r>
            <a:r>
              <a:rPr lang="en-US" sz="2400" dirty="0" smtClean="0"/>
              <a:t>  </a:t>
            </a:r>
            <a:r>
              <a:rPr lang="en-US" sz="2400" dirty="0" err="1" smtClean="0"/>
              <a:t>tietoisesti</a:t>
            </a:r>
            <a:r>
              <a:rPr lang="en-US" sz="2400" dirty="0" smtClean="0"/>
              <a:t> </a:t>
            </a:r>
            <a:r>
              <a:rPr lang="en-US" sz="2400" dirty="0" err="1" smtClean="0"/>
              <a:t>toivoon</a:t>
            </a:r>
            <a:r>
              <a:rPr lang="en-US" sz="2400" dirty="0" smtClean="0"/>
              <a:t> ja </a:t>
            </a:r>
            <a:r>
              <a:rPr lang="en-US" sz="2400" dirty="0" err="1" smtClean="0"/>
              <a:t>kysyä</a:t>
            </a:r>
            <a:r>
              <a:rPr lang="en-US" sz="2400" dirty="0" smtClean="0"/>
              <a:t> </a:t>
            </a:r>
            <a:r>
              <a:rPr lang="en-US" sz="2400" dirty="0" err="1" smtClean="0"/>
              <a:t>joitakin</a:t>
            </a:r>
            <a:r>
              <a:rPr lang="en-US" sz="2400" dirty="0" smtClean="0"/>
              <a:t> </a:t>
            </a:r>
            <a:r>
              <a:rPr lang="en-US" sz="2400" dirty="0" err="1" smtClean="0"/>
              <a:t>peruskysymyksiä</a:t>
            </a:r>
            <a:r>
              <a:rPr lang="en-US" sz="2400" dirty="0" smtClean="0"/>
              <a:t>:  </a:t>
            </a:r>
            <a:endParaRPr lang="en-US" sz="2400" dirty="0"/>
          </a:p>
          <a:p>
            <a:r>
              <a:rPr lang="en-US" sz="2400" dirty="0" smtClean="0"/>
              <a:t> “</a:t>
            </a:r>
            <a:r>
              <a:rPr lang="en-US" sz="2400" i="1" dirty="0" err="1" smtClean="0"/>
              <a:t>Millainen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ympäristö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rohkaisee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toivon</a:t>
            </a:r>
            <a:r>
              <a:rPr lang="en-US" sz="2400" i="1" dirty="0"/>
              <a:t> </a:t>
            </a:r>
            <a:r>
              <a:rPr lang="en-US" sz="2400" i="1" dirty="0" err="1" smtClean="0"/>
              <a:t>juurtumista</a:t>
            </a:r>
            <a:r>
              <a:rPr lang="en-US" sz="2400" i="1" dirty="0"/>
              <a:t> </a:t>
            </a:r>
            <a:r>
              <a:rPr lang="en-US" sz="2400" i="1" dirty="0" smtClean="0"/>
              <a:t>ja  </a:t>
            </a:r>
            <a:br>
              <a:rPr lang="en-US" sz="2400" i="1" dirty="0" smtClean="0"/>
            </a:br>
            <a:r>
              <a:rPr lang="en-US" sz="2400" i="1" dirty="0" smtClean="0"/>
              <a:t>   </a:t>
            </a:r>
            <a:r>
              <a:rPr lang="en-US" sz="2400" i="1" dirty="0" err="1" smtClean="0"/>
              <a:t>kasvamista</a:t>
            </a:r>
            <a:r>
              <a:rPr lang="en-US" sz="2400" i="1" dirty="0" smtClean="0"/>
              <a:t>?  </a:t>
            </a:r>
            <a:r>
              <a:rPr lang="en-US" sz="2400" i="1" dirty="0" err="1" smtClean="0"/>
              <a:t>Millaisen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lähestymistavan</a:t>
            </a:r>
            <a:r>
              <a:rPr lang="en-US" sz="2400" i="1" dirty="0" smtClean="0"/>
              <a:t> me </a:t>
            </a:r>
            <a:r>
              <a:rPr lang="en-US" sz="2400" i="1" dirty="0" err="1" smtClean="0"/>
              <a:t>tarvitsemme</a:t>
            </a:r>
            <a:r>
              <a:rPr lang="en-US" sz="2400" i="1" dirty="0" smtClean="0"/>
              <a:t>?  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73947" y="202079"/>
            <a:ext cx="9617831" cy="128089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</a:t>
            </a:r>
            <a:r>
              <a:rPr lang="en-US" sz="2800" dirty="0" err="1" smtClean="0"/>
              <a:t>Toivottomuuden</a:t>
            </a:r>
            <a:r>
              <a:rPr lang="en-US" sz="2800" dirty="0" smtClean="0"/>
              <a:t> </a:t>
            </a:r>
            <a:r>
              <a:rPr lang="en-US" sz="2800" dirty="0" err="1" smtClean="0"/>
              <a:t>kohtaaminen</a:t>
            </a:r>
            <a:r>
              <a:rPr lang="en-US" sz="2800" dirty="0" smtClean="0"/>
              <a:t> </a:t>
            </a:r>
            <a:r>
              <a:rPr lang="en-US" sz="2800" dirty="0" err="1" smtClean="0"/>
              <a:t>ohjauksessa</a:t>
            </a:r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45920" y="942535"/>
            <a:ext cx="9594167" cy="524724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Tarvitsemme</a:t>
            </a:r>
            <a:r>
              <a:rPr lang="en-US" dirty="0" smtClean="0"/>
              <a:t> </a:t>
            </a:r>
            <a:r>
              <a:rPr lang="en-US" dirty="0" err="1" smtClean="0"/>
              <a:t>lähestymistavan</a:t>
            </a:r>
            <a:r>
              <a:rPr lang="en-US" dirty="0" smtClean="0"/>
              <a:t>, 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tietää</a:t>
            </a:r>
            <a:r>
              <a:rPr lang="en-US" dirty="0" smtClean="0"/>
              <a:t>, </a:t>
            </a:r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sytyttää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uudelleen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toivoa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ja </a:t>
            </a:r>
            <a:r>
              <a:rPr lang="en-US" dirty="0" err="1" smtClean="0"/>
              <a:t>kuinka</a:t>
            </a:r>
            <a:r>
              <a:rPr lang="en-US" dirty="0" smtClean="0"/>
              <a:t> </a:t>
            </a:r>
            <a:r>
              <a:rPr lang="en-US" dirty="0" err="1" smtClean="0"/>
              <a:t>pitää</a:t>
            </a:r>
            <a:r>
              <a:rPr lang="en-US" dirty="0" smtClean="0"/>
              <a:t> se </a:t>
            </a:r>
            <a:r>
              <a:rPr lang="en-US" dirty="0" err="1" smtClean="0"/>
              <a:t>palamassa</a:t>
            </a:r>
            <a:r>
              <a:rPr lang="en-US" dirty="0" smtClean="0"/>
              <a:t> </a:t>
            </a:r>
            <a:r>
              <a:rPr lang="en-US" dirty="0" err="1" smtClean="0"/>
              <a:t>ihmisten</a:t>
            </a:r>
            <a:r>
              <a:rPr lang="en-US" dirty="0" smtClean="0"/>
              <a:t> </a:t>
            </a:r>
            <a:r>
              <a:rPr lang="en-US" dirty="0" err="1" smtClean="0"/>
              <a:t>elämässä</a:t>
            </a:r>
            <a:endParaRPr lang="en-US" dirty="0" smtClean="0"/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yllättää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asiakkaat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toivolla</a:t>
            </a:r>
            <a:r>
              <a:rPr lang="en-US" dirty="0" smtClean="0"/>
              <a:t> </a:t>
            </a:r>
            <a:r>
              <a:rPr lang="en-US" dirty="0" err="1" smtClean="0"/>
              <a:t>ennenkuin</a:t>
            </a:r>
            <a:r>
              <a:rPr lang="en-US" dirty="0" smtClean="0"/>
              <a:t> </a:t>
            </a:r>
            <a:r>
              <a:rPr lang="en-US" dirty="0" err="1" smtClean="0"/>
              <a:t>toivottomuudella</a:t>
            </a:r>
            <a:r>
              <a:rPr lang="en-US" dirty="0" smtClean="0"/>
              <a:t> on </a:t>
            </a:r>
            <a:r>
              <a:rPr lang="en-US" dirty="0" err="1" smtClean="0"/>
              <a:t>mahdollisuus</a:t>
            </a:r>
            <a:r>
              <a:rPr lang="en-US" dirty="0" smtClean="0"/>
              <a:t> </a:t>
            </a:r>
            <a:r>
              <a:rPr lang="en-US" dirty="0" err="1" smtClean="0"/>
              <a:t>nostaa</a:t>
            </a:r>
            <a:r>
              <a:rPr lang="en-US" dirty="0" smtClean="0"/>
              <a:t> “</a:t>
            </a:r>
            <a:r>
              <a:rPr lang="en-US" dirty="0" err="1" smtClean="0"/>
              <a:t>rumaa</a:t>
            </a:r>
            <a:r>
              <a:rPr lang="en-US" dirty="0" smtClean="0"/>
              <a:t> </a:t>
            </a:r>
            <a:r>
              <a:rPr lang="en-US" dirty="0" err="1" smtClean="0"/>
              <a:t>päätään</a:t>
            </a:r>
            <a:r>
              <a:rPr lang="en-US" dirty="0" smtClean="0"/>
              <a:t>”</a:t>
            </a:r>
            <a:endParaRPr lang="en-US" dirty="0"/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on </a:t>
            </a:r>
            <a:r>
              <a:rPr lang="en-US" dirty="0" err="1" smtClean="0">
                <a:solidFill>
                  <a:schemeClr val="accent1"/>
                </a:solidFill>
              </a:rPr>
              <a:t>sensitiivinen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sanojen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err="1" smtClean="0">
                <a:solidFill>
                  <a:schemeClr val="accent1"/>
                </a:solidFill>
              </a:rPr>
              <a:t>toimintojen</a:t>
            </a:r>
            <a:r>
              <a:rPr lang="en-US" dirty="0" smtClean="0">
                <a:solidFill>
                  <a:schemeClr val="accent1"/>
                </a:solidFill>
              </a:rPr>
              <a:t> ja </a:t>
            </a:r>
            <a:r>
              <a:rPr lang="en-US" dirty="0" err="1" smtClean="0">
                <a:solidFill>
                  <a:schemeClr val="accent1"/>
                </a:solidFill>
              </a:rPr>
              <a:t>rakenteiden</a:t>
            </a:r>
            <a:r>
              <a:rPr lang="en-US" dirty="0" smtClean="0">
                <a:solidFill>
                  <a:schemeClr val="accent1"/>
                </a:solidFill>
              </a:rPr>
              <a:t> tai </a:t>
            </a:r>
            <a:r>
              <a:rPr lang="en-US" dirty="0" err="1" smtClean="0">
                <a:solidFill>
                  <a:schemeClr val="accent1"/>
                </a:solidFill>
              </a:rPr>
              <a:t>asenteiden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suhteen</a:t>
            </a:r>
            <a:r>
              <a:rPr lang="en-US" dirty="0" smtClean="0"/>
              <a:t>;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voivat</a:t>
            </a:r>
            <a:r>
              <a:rPr lang="en-US" dirty="0" smtClean="0"/>
              <a:t> </a:t>
            </a:r>
            <a:r>
              <a:rPr lang="en-US" dirty="0" err="1" smtClean="0"/>
              <a:t>käynnistää</a:t>
            </a:r>
            <a:r>
              <a:rPr lang="en-US" dirty="0" smtClean="0"/>
              <a:t> </a:t>
            </a:r>
            <a:r>
              <a:rPr lang="en-US" dirty="0" err="1" smtClean="0"/>
              <a:t>toivottomuuden</a:t>
            </a:r>
            <a:r>
              <a:rPr lang="en-US" dirty="0" smtClean="0"/>
              <a:t> </a:t>
            </a:r>
            <a:r>
              <a:rPr lang="en-US" dirty="0" err="1" smtClean="0"/>
              <a:t>ylläpitämiä</a:t>
            </a:r>
            <a:r>
              <a:rPr lang="en-US" dirty="0" smtClean="0"/>
              <a:t>  </a:t>
            </a:r>
            <a:r>
              <a:rPr lang="en-US" dirty="0" err="1" smtClean="0"/>
              <a:t>defensiivisiä</a:t>
            </a:r>
            <a:r>
              <a:rPr lang="en-US" dirty="0" smtClean="0"/>
              <a:t> </a:t>
            </a:r>
            <a:r>
              <a:rPr lang="en-US" dirty="0" err="1" smtClean="0"/>
              <a:t>mekanismeja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on </a:t>
            </a:r>
            <a:r>
              <a:rPr lang="en-US" dirty="0" err="1" smtClean="0"/>
              <a:t>enemmän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vain </a:t>
            </a:r>
            <a:r>
              <a:rPr lang="en-US" dirty="0" err="1" smtClean="0"/>
              <a:t>positiivista</a:t>
            </a:r>
            <a:r>
              <a:rPr lang="en-US" dirty="0" smtClean="0"/>
              <a:t> </a:t>
            </a:r>
            <a:r>
              <a:rPr lang="en-US" dirty="0" err="1" smtClean="0"/>
              <a:t>ajattelua</a:t>
            </a:r>
            <a:r>
              <a:rPr lang="en-US" dirty="0" smtClean="0"/>
              <a:t> </a:t>
            </a:r>
            <a:r>
              <a:rPr lang="en-US" dirty="0" err="1" smtClean="0"/>
              <a:t>ilman</a:t>
            </a:r>
            <a:r>
              <a:rPr lang="en-US" dirty="0" smtClean="0"/>
              <a:t> </a:t>
            </a:r>
            <a:r>
              <a:rPr lang="en-US" dirty="0" err="1" smtClean="0"/>
              <a:t>substanssia</a:t>
            </a:r>
            <a:r>
              <a:rPr lang="en-US" dirty="0" smtClean="0"/>
              <a:t>- </a:t>
            </a:r>
            <a:r>
              <a:rPr lang="en-US" dirty="0" err="1" smtClean="0"/>
              <a:t>täytyy</a:t>
            </a:r>
            <a:r>
              <a:rPr lang="en-US" dirty="0" smtClean="0"/>
              <a:t> olla </a:t>
            </a:r>
            <a:r>
              <a:rPr lang="en-US" dirty="0" err="1" smtClean="0">
                <a:solidFill>
                  <a:schemeClr val="accent1"/>
                </a:solidFill>
              </a:rPr>
              <a:t>realistinen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toteuttamiskelpoinen</a:t>
            </a:r>
            <a:endParaRPr lang="en-US" dirty="0">
              <a:solidFill>
                <a:schemeClr val="accent1"/>
              </a:solidFill>
            </a:endParaRPr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tuottaa</a:t>
            </a:r>
            <a:r>
              <a:rPr lang="en-US" dirty="0" smtClean="0"/>
              <a:t> </a:t>
            </a:r>
            <a:r>
              <a:rPr lang="en-US" dirty="0" err="1" smtClean="0"/>
              <a:t>asiakkaille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toivon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perustan</a:t>
            </a:r>
            <a:r>
              <a:rPr lang="en-US" dirty="0" smtClean="0"/>
              <a:t>. </a:t>
            </a:r>
            <a:r>
              <a:rPr lang="en-US" dirty="0" err="1" smtClean="0"/>
              <a:t>Prosessi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auttaa</a:t>
            </a:r>
            <a:r>
              <a:rPr lang="en-US" dirty="0" smtClean="0"/>
              <a:t> </a:t>
            </a:r>
            <a:r>
              <a:rPr lang="en-US" dirty="0" err="1" smtClean="0"/>
              <a:t>ihmisiä</a:t>
            </a:r>
            <a:r>
              <a:rPr lang="en-US" dirty="0" smtClean="0"/>
              <a:t> </a:t>
            </a:r>
            <a:r>
              <a:rPr lang="en-US" dirty="0" err="1" smtClean="0"/>
              <a:t>näkemään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heillä</a:t>
            </a:r>
            <a:r>
              <a:rPr lang="en-US" dirty="0" smtClean="0"/>
              <a:t> on </a:t>
            </a:r>
            <a:r>
              <a:rPr lang="en-US" dirty="0" err="1" smtClean="0">
                <a:solidFill>
                  <a:schemeClr val="accent1"/>
                </a:solidFill>
              </a:rPr>
              <a:t>lahjoja</a:t>
            </a:r>
            <a:r>
              <a:rPr lang="en-US" dirty="0" smtClean="0">
                <a:solidFill>
                  <a:schemeClr val="accent1"/>
                </a:solidFill>
              </a:rPr>
              <a:t> ja </a:t>
            </a:r>
            <a:r>
              <a:rPr lang="en-US" dirty="0" err="1" smtClean="0">
                <a:solidFill>
                  <a:schemeClr val="accent1"/>
                </a:solidFill>
              </a:rPr>
              <a:t>vahvuuksia</a:t>
            </a:r>
            <a:r>
              <a:rPr lang="en-US" dirty="0" smtClean="0">
                <a:solidFill>
                  <a:schemeClr val="accent1"/>
                </a:solidFill>
              </a:rPr>
              <a:t>  </a:t>
            </a:r>
            <a:r>
              <a:rPr lang="en-US" dirty="0" err="1" smtClean="0"/>
              <a:t>toivon</a:t>
            </a:r>
            <a:r>
              <a:rPr lang="en-US" dirty="0" smtClean="0"/>
              <a:t> </a:t>
            </a:r>
            <a:r>
              <a:rPr lang="en-US" dirty="0" err="1" smtClean="0"/>
              <a:t>lähtökohtana</a:t>
            </a:r>
            <a:endParaRPr lang="en-US" dirty="0" smtClean="0">
              <a:solidFill>
                <a:schemeClr val="accent1"/>
              </a:solidFill>
            </a:endParaRPr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sulje</a:t>
            </a:r>
            <a:r>
              <a:rPr lang="en-US" dirty="0" smtClean="0"/>
              <a:t> </a:t>
            </a:r>
            <a:r>
              <a:rPr lang="en-US" dirty="0" err="1" smtClean="0"/>
              <a:t>pois</a:t>
            </a:r>
            <a:r>
              <a:rPr lang="en-US" dirty="0" smtClean="0"/>
              <a:t> </a:t>
            </a:r>
            <a:r>
              <a:rPr lang="en-US" dirty="0" err="1" smtClean="0"/>
              <a:t>ihmisiä</a:t>
            </a:r>
            <a:r>
              <a:rPr lang="en-US" dirty="0" smtClean="0"/>
              <a:t>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eivät</a:t>
            </a:r>
            <a:r>
              <a:rPr lang="en-US" dirty="0" smtClean="0"/>
              <a:t> </a:t>
            </a:r>
            <a:r>
              <a:rPr lang="en-US" dirty="0" err="1" smtClean="0"/>
              <a:t>vastaa</a:t>
            </a:r>
            <a:r>
              <a:rPr lang="en-US" dirty="0" smtClean="0"/>
              <a:t> </a:t>
            </a:r>
            <a:r>
              <a:rPr lang="en-US" dirty="0" err="1" smtClean="0"/>
              <a:t>organisaatioiden</a:t>
            </a:r>
            <a:r>
              <a:rPr lang="en-US" dirty="0" smtClean="0"/>
              <a:t>  </a:t>
            </a:r>
            <a:r>
              <a:rPr lang="en-US" dirty="0" err="1" smtClean="0"/>
              <a:t>julkilausumattomia</a:t>
            </a:r>
            <a:r>
              <a:rPr lang="en-US" dirty="0" smtClean="0"/>
              <a:t> </a:t>
            </a:r>
            <a:r>
              <a:rPr lang="en-US" dirty="0" err="1" smtClean="0"/>
              <a:t>oletuksia</a:t>
            </a:r>
            <a:r>
              <a:rPr lang="en-US" dirty="0" smtClean="0"/>
              <a:t> tai </a:t>
            </a:r>
            <a:r>
              <a:rPr lang="en-US" dirty="0" err="1" smtClean="0"/>
              <a:t>toimintatapoja</a:t>
            </a:r>
            <a:r>
              <a:rPr lang="en-US" dirty="0" smtClean="0"/>
              <a:t>.  </a:t>
            </a:r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joka</a:t>
            </a:r>
            <a:r>
              <a:rPr lang="en-US" dirty="0" smtClean="0"/>
              <a:t> on </a:t>
            </a:r>
            <a:r>
              <a:rPr lang="en-US" dirty="0" err="1" smtClean="0"/>
              <a:t>yksilöllinen</a:t>
            </a:r>
            <a:r>
              <a:rPr lang="en-US" dirty="0" smtClean="0"/>
              <a:t>,  </a:t>
            </a:r>
            <a:r>
              <a:rPr lang="en-US" dirty="0" err="1" smtClean="0">
                <a:solidFill>
                  <a:schemeClr val="accent1"/>
                </a:solidFill>
              </a:rPr>
              <a:t>joka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lähtee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siitä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missä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ihmiset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ovat</a:t>
            </a:r>
            <a:r>
              <a:rPr lang="en-US" dirty="0" smtClean="0"/>
              <a:t> </a:t>
            </a:r>
            <a:r>
              <a:rPr lang="en-US" dirty="0" err="1" smtClean="0"/>
              <a:t>eikä</a:t>
            </a:r>
            <a:r>
              <a:rPr lang="en-US" dirty="0" smtClean="0"/>
              <a:t> </a:t>
            </a:r>
            <a:r>
              <a:rPr lang="en-US" dirty="0" err="1" smtClean="0"/>
              <a:t>siitä</a:t>
            </a:r>
            <a:r>
              <a:rPr lang="en-US" dirty="0" smtClean="0"/>
              <a:t> </a:t>
            </a:r>
            <a:r>
              <a:rPr lang="en-US" dirty="0" err="1" smtClean="0"/>
              <a:t>missä</a:t>
            </a:r>
            <a:r>
              <a:rPr lang="en-US" dirty="0" smtClean="0"/>
              <a:t> </a:t>
            </a:r>
            <a:r>
              <a:rPr lang="en-US" dirty="0" err="1" smtClean="0"/>
              <a:t>jokin</a:t>
            </a:r>
            <a:r>
              <a:rPr lang="en-US" dirty="0" smtClean="0"/>
              <a:t> </a:t>
            </a:r>
            <a:r>
              <a:rPr lang="en-US" dirty="0" err="1" smtClean="0"/>
              <a:t>systeemi</a:t>
            </a:r>
            <a:r>
              <a:rPr lang="en-US" dirty="0" smtClean="0"/>
              <a:t> </a:t>
            </a:r>
            <a:r>
              <a:rPr lang="en-US" dirty="0" err="1" smtClean="0"/>
              <a:t>ajattelee</a:t>
            </a:r>
            <a:r>
              <a:rPr lang="en-US" dirty="0" smtClean="0"/>
              <a:t> </a:t>
            </a:r>
            <a:r>
              <a:rPr lang="en-US" dirty="0" err="1" smtClean="0"/>
              <a:t>heidän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olla</a:t>
            </a:r>
            <a:endParaRPr lang="en-U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8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Career Craft/ Career Management</a:t>
            </a:r>
            <a:endParaRPr lang="en-US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600200"/>
            <a:ext cx="10959008" cy="506916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Nopeat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muutokset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työelämässä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vaativat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</a:rPr>
              <a:t>myös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ohjauksessa</a:t>
            </a:r>
            <a:r>
              <a:rPr lang="en-US" sz="2000" dirty="0" smtClean="0">
                <a:solidFill>
                  <a:schemeClr val="tx1"/>
                </a:solidFill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</a:rPr>
              <a:t>kokonaisvaltaista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lähestymistapaa</a:t>
            </a:r>
            <a:r>
              <a:rPr lang="en-US" sz="2000" dirty="0" smtClean="0">
                <a:solidFill>
                  <a:schemeClr val="tx1"/>
                </a:solidFill>
              </a:rPr>
              <a:t>; </a:t>
            </a:r>
            <a:r>
              <a:rPr lang="en-US" sz="2000" dirty="0" err="1" smtClean="0">
                <a:solidFill>
                  <a:schemeClr val="tx1"/>
                </a:solidFill>
              </a:rPr>
              <a:t>korostavat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luovuutta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joustavuutta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optimismia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mielikuvitusta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Career Management – </a:t>
            </a:r>
            <a:r>
              <a:rPr lang="en-US" sz="2000" dirty="0" err="1" smtClean="0">
                <a:solidFill>
                  <a:schemeClr val="tx1"/>
                </a:solidFill>
              </a:rPr>
              <a:t>käsitteen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kritiikki</a:t>
            </a:r>
            <a:r>
              <a:rPr lang="en-US" sz="2000" dirty="0" smtClean="0">
                <a:solidFill>
                  <a:schemeClr val="tx1"/>
                </a:solidFill>
              </a:rPr>
              <a:t>; </a:t>
            </a:r>
            <a:r>
              <a:rPr lang="en-US" sz="2000" dirty="0">
                <a:solidFill>
                  <a:schemeClr val="tx1"/>
                </a:solidFill>
              </a:rPr>
              <a:t>	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liike-elämän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käsite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jäykkä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ulkokohtainen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lokeroitu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Career Craft ; </a:t>
            </a:r>
            <a:r>
              <a:rPr lang="en-US" sz="2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joustava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, 	</a:t>
            </a:r>
            <a:r>
              <a:rPr lang="en-US" sz="2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yksilöllinen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vapaa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luova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Career Management </a:t>
            </a:r>
            <a:r>
              <a:rPr lang="en-US" sz="2000" dirty="0" err="1" smtClean="0">
                <a:solidFill>
                  <a:schemeClr val="tx1"/>
                </a:solidFill>
              </a:rPr>
              <a:t>sopii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osalle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asiakkaista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ei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vaikeuksissa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oleville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niille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jotka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syrjäytymisvaarassa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valtavirran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ulkopuolella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Voi</a:t>
            </a:r>
            <a:r>
              <a:rPr lang="en-US" sz="2000" dirty="0" smtClean="0">
                <a:solidFill>
                  <a:schemeClr val="tx1"/>
                </a:solidFill>
              </a:rPr>
              <a:t> 	</a:t>
            </a:r>
            <a:r>
              <a:rPr lang="en-US" sz="2000" dirty="0" err="1" smtClean="0">
                <a:solidFill>
                  <a:schemeClr val="tx1"/>
                </a:solidFill>
              </a:rPr>
              <a:t>lisätä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epäluuloisuutta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luottamuspulaa</a:t>
            </a:r>
            <a:r>
              <a:rPr lang="en-US" sz="2000" dirty="0" smtClean="0">
                <a:solidFill>
                  <a:schemeClr val="tx1"/>
                </a:solidFill>
              </a:rPr>
              <a:t>.   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 “Craft” </a:t>
            </a:r>
            <a:r>
              <a:rPr lang="en-US" sz="2000" dirty="0" err="1" smtClean="0">
                <a:solidFill>
                  <a:schemeClr val="tx1"/>
                </a:solidFill>
              </a:rPr>
              <a:t>metafora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voi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tarjota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hyvän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vaihtoehdon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jonka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monenlaiset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asiakkaat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voivat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ymmärtää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hyväksyä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err="1" smtClean="0">
                <a:solidFill>
                  <a:schemeClr val="tx1"/>
                </a:solidFill>
              </a:rPr>
              <a:t>Tuottaa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uusia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perspektiivejä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assosiaatioita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luovaa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jännitettä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energiaa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jotka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arvokkaita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urapolkujen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rakentamisessa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nopeasti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muuttuvassa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maailmassa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6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1725022" y="1278708"/>
            <a:ext cx="9857378" cy="5579292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 H-FE –</a:t>
            </a:r>
            <a:r>
              <a:rPr lang="en-US" sz="2400" dirty="0" err="1" smtClean="0"/>
              <a:t>ohjaus</a:t>
            </a:r>
            <a:r>
              <a:rPr lang="en-US" sz="2400" dirty="0" smtClean="0"/>
              <a:t> </a:t>
            </a:r>
            <a:r>
              <a:rPr lang="en-US" sz="2400" dirty="0" err="1" smtClean="0"/>
              <a:t>pyrkii</a:t>
            </a:r>
            <a:r>
              <a:rPr lang="en-US" sz="2400" dirty="0" smtClean="0"/>
              <a:t> </a:t>
            </a:r>
            <a:r>
              <a:rPr lang="en-US" sz="2400" dirty="0" err="1" smtClean="0"/>
              <a:t>luomaan</a:t>
            </a:r>
            <a:r>
              <a:rPr lang="en-US" sz="2400" dirty="0" smtClean="0"/>
              <a:t> </a:t>
            </a:r>
            <a:r>
              <a:rPr lang="en-US" sz="2400" dirty="0" err="1" smtClean="0"/>
              <a:t>toivoa</a:t>
            </a:r>
            <a:r>
              <a:rPr lang="en-US" sz="2400" dirty="0" smtClean="0"/>
              <a:t> </a:t>
            </a:r>
            <a:r>
              <a:rPr lang="en-US" sz="2400" dirty="0" err="1" smtClean="0"/>
              <a:t>olemalla</a:t>
            </a:r>
            <a:r>
              <a:rPr lang="en-US" sz="2400" dirty="0" smtClean="0"/>
              <a:t> </a:t>
            </a:r>
            <a:r>
              <a:rPr lang="en-US" sz="2400" dirty="0" err="1" smtClean="0"/>
              <a:t>innovatiivinen</a:t>
            </a:r>
            <a:r>
              <a:rPr lang="en-US" sz="2400" dirty="0" smtClean="0"/>
              <a:t>,  </a:t>
            </a:r>
            <a:r>
              <a:rPr lang="en-US" sz="2400" dirty="0" err="1" smtClean="0"/>
              <a:t>voimaannuttava</a:t>
            </a:r>
            <a:r>
              <a:rPr lang="en-US" sz="2400" dirty="0" smtClean="0"/>
              <a:t>, ja </a:t>
            </a:r>
            <a:r>
              <a:rPr lang="en-US" sz="2400" dirty="0" err="1" smtClean="0"/>
              <a:t>luovuutta</a:t>
            </a:r>
            <a:r>
              <a:rPr lang="en-US" sz="2400" dirty="0" smtClean="0"/>
              <a:t> </a:t>
            </a:r>
            <a:r>
              <a:rPr lang="en-US" sz="2400" dirty="0" err="1" smtClean="0"/>
              <a:t>tukeva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       </a:t>
            </a:r>
            <a:r>
              <a:rPr lang="en-US" sz="2400" dirty="0" err="1" smtClean="0"/>
              <a:t>uusien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perspektiivien</a:t>
            </a:r>
            <a:r>
              <a:rPr lang="en-US" sz="2400" dirty="0" smtClean="0"/>
              <a:t> </a:t>
            </a:r>
            <a:r>
              <a:rPr lang="en-US" sz="2400" dirty="0" err="1" smtClean="0"/>
              <a:t>löytäminen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/>
              <a:t>M</a:t>
            </a:r>
            <a:r>
              <a:rPr lang="en-US" sz="2400" dirty="0" err="1" smtClean="0"/>
              <a:t>enetelmien</a:t>
            </a:r>
            <a:r>
              <a:rPr lang="en-US" sz="2400" dirty="0" smtClean="0"/>
              <a:t> </a:t>
            </a:r>
            <a:r>
              <a:rPr lang="en-US" sz="2400" dirty="0" err="1" smtClean="0"/>
              <a:t>tavoitteena</a:t>
            </a:r>
            <a:r>
              <a:rPr lang="en-US" sz="2400" dirty="0" smtClean="0"/>
              <a:t> on </a:t>
            </a:r>
            <a:r>
              <a:rPr lang="en-US" sz="2400" dirty="0" err="1" smtClean="0"/>
              <a:t>energisoida</a:t>
            </a:r>
            <a:r>
              <a:rPr lang="en-US" sz="2400" dirty="0" smtClean="0"/>
              <a:t> </a:t>
            </a:r>
            <a:r>
              <a:rPr lang="en-US" sz="2400" dirty="0" err="1" smtClean="0"/>
              <a:t>asiakkaita</a:t>
            </a:r>
            <a:r>
              <a:rPr lang="en-US" sz="2400" dirty="0" smtClean="0"/>
              <a:t>  - ja </a:t>
            </a:r>
            <a:r>
              <a:rPr lang="en-US" sz="2400" dirty="0" err="1" smtClean="0"/>
              <a:t>myös</a:t>
            </a:r>
            <a:r>
              <a:rPr lang="en-US" sz="2400" dirty="0" smtClean="0"/>
              <a:t> </a:t>
            </a:r>
            <a:r>
              <a:rPr lang="en-US" sz="2400" dirty="0" err="1" smtClean="0"/>
              <a:t>ohjaajia</a:t>
            </a:r>
            <a:r>
              <a:rPr lang="en-US" sz="2400" dirty="0" smtClean="0"/>
              <a:t> </a:t>
            </a:r>
          </a:p>
          <a:p>
            <a:r>
              <a:rPr lang="fi-FI" sz="2400" dirty="0"/>
              <a:t>Luovuutta  rajoittavat:  negatiiviset asenteet, vääristynyt </a:t>
            </a:r>
            <a:r>
              <a:rPr lang="fi-FI" sz="2400" dirty="0" smtClean="0"/>
              <a:t> itsehavainnointi</a:t>
            </a:r>
            <a:r>
              <a:rPr lang="fi-FI" sz="2400" dirty="0"/>
              <a:t>, alhainen itsetunto, uhrimentaliteetti, epäsopivat toimenpiteet</a:t>
            </a:r>
          </a:p>
          <a:p>
            <a:pPr marL="0" indent="0">
              <a:buNone/>
            </a:pPr>
            <a:r>
              <a:rPr lang="fi-FI" sz="2400" dirty="0">
                <a:sym typeface="Wingdings"/>
              </a:rPr>
              <a:t>    </a:t>
            </a:r>
            <a:r>
              <a:rPr lang="fi-FI" sz="2400" dirty="0"/>
              <a:t> toivottomuus, ”</a:t>
            </a:r>
            <a:r>
              <a:rPr lang="fi-FI" sz="2400" dirty="0" err="1"/>
              <a:t>crisis</a:t>
            </a:r>
            <a:r>
              <a:rPr lang="fi-FI" sz="2400" dirty="0"/>
              <a:t> of </a:t>
            </a:r>
            <a:r>
              <a:rPr lang="fi-FI" sz="2400" dirty="0" err="1"/>
              <a:t>imagination</a:t>
            </a:r>
            <a:r>
              <a:rPr lang="fi-FI" sz="2400" dirty="0"/>
              <a:t>” joka jumittaa </a:t>
            </a:r>
            <a:r>
              <a:rPr lang="fi-FI" sz="2400" dirty="0" smtClean="0"/>
              <a:t> toimintaa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fi-FI" sz="2400" dirty="0"/>
              <a:t>Haaste: löytää ja nitistää tällaiset haitalliset </a:t>
            </a:r>
            <a:r>
              <a:rPr lang="fi-FI" sz="2400" dirty="0" smtClean="0"/>
              <a:t>ennakko-oletukset </a:t>
            </a:r>
            <a:r>
              <a:rPr lang="fi-FI" sz="2400" dirty="0"/>
              <a:t>ja auttaa ihmisiä näkemään, että heillä on vaihtoehtoja, vaihtoehtoisia reittejä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Menetelmissä</a:t>
            </a:r>
            <a:r>
              <a:rPr lang="en-US" sz="2400" dirty="0" smtClean="0"/>
              <a:t>  </a:t>
            </a:r>
            <a:r>
              <a:rPr lang="en-US" sz="2400" dirty="0" err="1" smtClean="0"/>
              <a:t>otetaan</a:t>
            </a:r>
            <a:r>
              <a:rPr lang="en-US" sz="2400" dirty="0" smtClean="0"/>
              <a:t> </a:t>
            </a:r>
            <a:r>
              <a:rPr lang="en-US" sz="2400" dirty="0" err="1" smtClean="0"/>
              <a:t>toivon</a:t>
            </a:r>
            <a:r>
              <a:rPr lang="en-US" sz="2400" dirty="0" smtClean="0"/>
              <a:t> </a:t>
            </a:r>
            <a:r>
              <a:rPr lang="en-US" sz="2400" dirty="0" err="1" smtClean="0"/>
              <a:t>näkökulma</a:t>
            </a:r>
            <a:r>
              <a:rPr lang="en-US" sz="2400" dirty="0" smtClean="0"/>
              <a:t> </a:t>
            </a:r>
            <a:r>
              <a:rPr lang="en-US" sz="2400" dirty="0" err="1"/>
              <a:t>vahvasti</a:t>
            </a:r>
            <a:r>
              <a:rPr lang="en-US" sz="2400" dirty="0"/>
              <a:t> </a:t>
            </a:r>
            <a:r>
              <a:rPr lang="en-US" sz="2400" dirty="0" err="1"/>
              <a:t>esille</a:t>
            </a:r>
            <a:r>
              <a:rPr lang="en-US" sz="2400" dirty="0"/>
              <a:t> </a:t>
            </a:r>
            <a:r>
              <a:rPr lang="en-US" sz="2400" dirty="0" smtClean="0"/>
              <a:t>(mm. </a:t>
            </a:r>
            <a:r>
              <a:rPr lang="en-US" sz="2400" dirty="0" err="1" smtClean="0"/>
              <a:t>potentiaaliset</a:t>
            </a:r>
            <a:r>
              <a:rPr lang="en-US" sz="2400" dirty="0" smtClean="0"/>
              <a:t> </a:t>
            </a:r>
            <a:r>
              <a:rPr lang="en-US" sz="2400" dirty="0" err="1" smtClean="0"/>
              <a:t>vahvuudet</a:t>
            </a:r>
            <a:r>
              <a:rPr lang="en-US" sz="2400" dirty="0" smtClean="0"/>
              <a:t>, </a:t>
            </a:r>
            <a:r>
              <a:rPr lang="en-US" sz="2400" dirty="0" err="1" smtClean="0"/>
              <a:t>vaihtoehdot</a:t>
            </a:r>
            <a:r>
              <a:rPr lang="en-US" sz="2400" dirty="0" smtClean="0"/>
              <a:t>,  </a:t>
            </a:r>
            <a:r>
              <a:rPr lang="en-US" sz="2400" dirty="0" err="1" smtClean="0"/>
              <a:t>omistajuus</a:t>
            </a:r>
            <a:r>
              <a:rPr lang="en-US" sz="2400" dirty="0" smtClean="0"/>
              <a:t> )</a:t>
            </a:r>
          </a:p>
          <a:p>
            <a:r>
              <a:rPr lang="en-US" sz="2400" dirty="0" smtClean="0"/>
              <a:t> 				</a:t>
            </a:r>
            <a:r>
              <a:rPr lang="en-US" sz="2400" dirty="0" err="1" smtClean="0"/>
              <a:t>verbaalisia</a:t>
            </a:r>
            <a:r>
              <a:rPr lang="en-US" sz="2400" dirty="0" smtClean="0"/>
              <a:t>, </a:t>
            </a:r>
            <a:r>
              <a:rPr lang="en-US" sz="2400" dirty="0" err="1" smtClean="0"/>
              <a:t>visuaalisia</a:t>
            </a:r>
            <a:r>
              <a:rPr lang="en-US" sz="2400" dirty="0" smtClean="0"/>
              <a:t> ja </a:t>
            </a:r>
            <a:r>
              <a:rPr lang="en-US" sz="2400" dirty="0" err="1" smtClean="0"/>
              <a:t>toiminnallisia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Menetelmät</a:t>
            </a:r>
            <a:r>
              <a:rPr lang="en-US" sz="2400" dirty="0" smtClean="0"/>
              <a:t> </a:t>
            </a:r>
            <a:r>
              <a:rPr lang="en-US" sz="2400" dirty="0" err="1" smtClean="0"/>
              <a:t>ovat</a:t>
            </a:r>
            <a:r>
              <a:rPr lang="en-US" sz="2400" dirty="0" smtClean="0"/>
              <a:t> </a:t>
            </a:r>
            <a:r>
              <a:rPr lang="en-US" sz="2400" dirty="0" err="1" smtClean="0"/>
              <a:t>osin</a:t>
            </a:r>
            <a:r>
              <a:rPr lang="en-US" sz="2400" dirty="0" smtClean="0"/>
              <a:t> </a:t>
            </a:r>
            <a:r>
              <a:rPr lang="en-US" sz="2400" dirty="0" err="1" smtClean="0"/>
              <a:t>meille</a:t>
            </a:r>
            <a:r>
              <a:rPr lang="en-US" sz="2400" dirty="0" smtClean="0"/>
              <a:t> “</a:t>
            </a:r>
            <a:r>
              <a:rPr lang="en-US" sz="2400" dirty="0" err="1" smtClean="0"/>
              <a:t>vanhoja</a:t>
            </a:r>
            <a:r>
              <a:rPr lang="en-US" sz="2400" dirty="0" smtClean="0"/>
              <a:t> </a:t>
            </a:r>
            <a:r>
              <a:rPr lang="en-US" sz="2400" dirty="0" err="1" smtClean="0"/>
              <a:t>tuttuja</a:t>
            </a:r>
            <a:r>
              <a:rPr lang="en-US" sz="2400" dirty="0" smtClean="0"/>
              <a:t>” tai </a:t>
            </a:r>
            <a:r>
              <a:rPr lang="en-US" sz="2400" dirty="0" err="1" smtClean="0"/>
              <a:t>niiden</a:t>
            </a:r>
            <a:r>
              <a:rPr lang="en-US" sz="2400" dirty="0" smtClean="0"/>
              <a:t> </a:t>
            </a:r>
            <a:r>
              <a:rPr lang="en-US" sz="2400" dirty="0" err="1" smtClean="0"/>
              <a:t>sovelluksia</a:t>
            </a:r>
            <a:r>
              <a:rPr lang="en-US" sz="2400" dirty="0" smtClean="0"/>
              <a:t>; </a:t>
            </a:r>
            <a:r>
              <a:rPr lang="en-US" sz="2400" dirty="0" err="1" smtClean="0"/>
              <a:t>Sosio-dynaaminen</a:t>
            </a:r>
            <a:r>
              <a:rPr lang="en-US" sz="2400" dirty="0" smtClean="0"/>
              <a:t>, </a:t>
            </a:r>
            <a:r>
              <a:rPr lang="en-US" sz="2400" dirty="0" err="1" smtClean="0"/>
              <a:t>ratkasukeskeinen</a:t>
            </a:r>
            <a:r>
              <a:rPr lang="en-US" sz="2400" dirty="0" smtClean="0"/>
              <a:t>, NLP,</a:t>
            </a:r>
          </a:p>
          <a:p>
            <a:r>
              <a:rPr lang="en-US" sz="2400" dirty="0" err="1" smtClean="0"/>
              <a:t>Osin</a:t>
            </a:r>
            <a:r>
              <a:rPr lang="en-US" sz="2400" dirty="0" smtClean="0"/>
              <a:t> </a:t>
            </a:r>
            <a:r>
              <a:rPr lang="en-US" sz="2400" dirty="0" err="1" smtClean="0"/>
              <a:t>Amundsonin</a:t>
            </a:r>
            <a:r>
              <a:rPr lang="en-US" sz="2400" dirty="0" smtClean="0"/>
              <a:t> et al. </a:t>
            </a:r>
            <a:r>
              <a:rPr lang="en-US" sz="2400" dirty="0" err="1" smtClean="0"/>
              <a:t>kehittämiä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6" name="Otsikko 1"/>
          <p:cNvSpPr txBox="1">
            <a:spLocks/>
          </p:cNvSpPr>
          <p:nvPr/>
        </p:nvSpPr>
        <p:spPr>
          <a:xfrm>
            <a:off x="2307072" y="5155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00" dirty="0" err="1" smtClean="0"/>
              <a:t>Mitä</a:t>
            </a:r>
            <a:r>
              <a:rPr lang="en-US" sz="3100" dirty="0" smtClean="0"/>
              <a:t> HFE  ja Craft </a:t>
            </a:r>
            <a:r>
              <a:rPr lang="en-US" sz="3100" dirty="0" err="1" smtClean="0"/>
              <a:t>tarjoaa</a:t>
            </a:r>
            <a:r>
              <a:rPr lang="en-US" sz="3100" dirty="0" smtClean="0"/>
              <a:t> </a:t>
            </a:r>
            <a:r>
              <a:rPr lang="en-US" sz="3100" dirty="0" err="1" smtClean="0"/>
              <a:t>tilalle</a:t>
            </a:r>
            <a:r>
              <a:rPr lang="en-US" sz="3100" dirty="0"/>
              <a:t>?</a:t>
            </a:r>
            <a:r>
              <a:rPr lang="en-US" sz="3100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/>
              <a:t>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429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 txBox="1">
            <a:spLocks/>
          </p:cNvSpPr>
          <p:nvPr/>
        </p:nvSpPr>
        <p:spPr>
          <a:xfrm>
            <a:off x="2164784" y="333435"/>
            <a:ext cx="8229600" cy="7216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300" dirty="0" err="1"/>
              <a:t>HFE:n</a:t>
            </a:r>
            <a:r>
              <a:rPr lang="en-US" sz="4300" dirty="0"/>
              <a:t> </a:t>
            </a:r>
            <a:r>
              <a:rPr lang="en-US" sz="4300" dirty="0" err="1" smtClean="0"/>
              <a:t>keskeisiä</a:t>
            </a:r>
            <a:r>
              <a:rPr lang="en-US" sz="4300" dirty="0" smtClean="0"/>
              <a:t>  </a:t>
            </a:r>
            <a:r>
              <a:rPr lang="en-US" sz="4300" dirty="0" err="1" smtClean="0"/>
              <a:t>teemoja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/>
              <a:t> </a:t>
            </a:r>
            <a:endParaRPr lang="en-US" sz="3200" dirty="0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1772529" y="1055077"/>
            <a:ext cx="8621855" cy="5393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b="1" i="1" dirty="0" smtClean="0"/>
              <a:t>Interconnectedness</a:t>
            </a:r>
            <a:r>
              <a:rPr lang="en-US" sz="2400" dirty="0" smtClean="0"/>
              <a:t> </a:t>
            </a:r>
            <a:r>
              <a:rPr lang="en-US" sz="2400" b="1" i="1" dirty="0"/>
              <a:t>(</a:t>
            </a:r>
            <a:r>
              <a:rPr lang="en-US" sz="2400" b="1" i="1" dirty="0" err="1"/>
              <a:t>Kytkeytyneisyys</a:t>
            </a:r>
            <a:r>
              <a:rPr lang="en-US" sz="2400" b="1" i="1" dirty="0" smtClean="0"/>
              <a:t>);  </a:t>
            </a:r>
            <a:r>
              <a:rPr lang="en-US" sz="2400" dirty="0" err="1" smtClean="0"/>
              <a:t>Ihmisten</a:t>
            </a:r>
            <a:r>
              <a:rPr lang="en-US" sz="2400" dirty="0" smtClean="0"/>
              <a:t> </a:t>
            </a:r>
            <a:r>
              <a:rPr lang="en-US" sz="2400" dirty="0" err="1" smtClean="0"/>
              <a:t>identiteetti</a:t>
            </a:r>
            <a:r>
              <a:rPr lang="en-US" sz="2400" dirty="0" smtClean="0"/>
              <a:t>  on </a:t>
            </a:r>
            <a:r>
              <a:rPr lang="en-US" sz="2400" dirty="0" err="1" smtClean="0"/>
              <a:t>nähtävä</a:t>
            </a:r>
            <a:r>
              <a:rPr lang="en-US" sz="2400" dirty="0" smtClean="0"/>
              <a:t> </a:t>
            </a:r>
            <a:r>
              <a:rPr lang="en-US" sz="2400" dirty="0" err="1" smtClean="0"/>
              <a:t>heidän</a:t>
            </a:r>
            <a:r>
              <a:rPr lang="en-US" sz="2400" dirty="0" smtClean="0"/>
              <a:t> </a:t>
            </a:r>
            <a:r>
              <a:rPr lang="en-US" sz="2400" dirty="0" err="1" smtClean="0"/>
              <a:t>kytkeytymiensä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kontekstissa</a:t>
            </a:r>
            <a:r>
              <a:rPr lang="en-US" sz="2400" dirty="0" smtClean="0"/>
              <a:t> (</a:t>
            </a:r>
            <a:r>
              <a:rPr lang="en-US" sz="2400" dirty="0" err="1" smtClean="0"/>
              <a:t>vrt</a:t>
            </a:r>
            <a:r>
              <a:rPr lang="en-US" sz="2400" dirty="0" smtClean="0"/>
              <a:t>. Life Space, </a:t>
            </a:r>
            <a:r>
              <a:rPr lang="en-US" sz="2400" dirty="0" err="1" smtClean="0"/>
              <a:t>Peavy</a:t>
            </a:r>
            <a:r>
              <a:rPr lang="en-US" sz="2400" dirty="0" smtClean="0"/>
              <a:t>) </a:t>
            </a:r>
          </a:p>
          <a:p>
            <a:pPr fontAlgn="base"/>
            <a:r>
              <a:rPr lang="en-US" sz="2400" b="1" i="1" dirty="0"/>
              <a:t>Societal conditions, </a:t>
            </a:r>
            <a:r>
              <a:rPr lang="en-US" sz="2400" dirty="0" err="1"/>
              <a:t>Yhteiskunnalliset</a:t>
            </a:r>
            <a:r>
              <a:rPr lang="en-US" sz="2400" dirty="0"/>
              <a:t> </a:t>
            </a:r>
            <a:r>
              <a:rPr lang="en-US" sz="2400" dirty="0" err="1"/>
              <a:t>olosuhteet</a:t>
            </a:r>
            <a:r>
              <a:rPr lang="en-US" sz="2400" dirty="0"/>
              <a:t> </a:t>
            </a:r>
            <a:r>
              <a:rPr lang="en-US" sz="2400" dirty="0" err="1"/>
              <a:t>edellyttävät</a:t>
            </a:r>
            <a:r>
              <a:rPr lang="en-US" sz="2400" dirty="0"/>
              <a:t> </a:t>
            </a:r>
            <a:r>
              <a:rPr lang="en-US" sz="2400" dirty="0" err="1"/>
              <a:t>lisääntyvästi</a:t>
            </a:r>
            <a:r>
              <a:rPr lang="en-US" sz="2400" dirty="0"/>
              <a:t> </a:t>
            </a:r>
            <a:r>
              <a:rPr lang="en-US" sz="2400" dirty="0" err="1"/>
              <a:t>ihmisiä</a:t>
            </a:r>
            <a:r>
              <a:rPr lang="en-US" sz="2400" dirty="0"/>
              <a:t> </a:t>
            </a:r>
            <a:r>
              <a:rPr lang="en-US" sz="2400" dirty="0" err="1"/>
              <a:t>olemaan</a:t>
            </a:r>
            <a:r>
              <a:rPr lang="en-US" sz="2400" dirty="0"/>
              <a:t> </a:t>
            </a:r>
            <a:r>
              <a:rPr lang="en-US" sz="2400" b="1" i="1" dirty="0" err="1"/>
              <a:t>aktiivisia</a:t>
            </a:r>
            <a:r>
              <a:rPr lang="en-US" sz="2400" b="1" i="1" dirty="0"/>
              <a:t> ja </a:t>
            </a:r>
            <a:r>
              <a:rPr lang="en-US" sz="2400" b="1" i="1" dirty="0" err="1"/>
              <a:t>reflektiivisiä</a:t>
            </a:r>
            <a:r>
              <a:rPr lang="en-US" sz="2400" b="1" i="1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tietoisia</a:t>
            </a:r>
            <a:r>
              <a:rPr lang="en-US" sz="2400" dirty="0"/>
              <a:t> </a:t>
            </a:r>
            <a:r>
              <a:rPr lang="en-US" sz="2400" dirty="0" err="1"/>
              <a:t>kontekstistaan</a:t>
            </a:r>
            <a:r>
              <a:rPr lang="en-US" sz="2400" dirty="0"/>
              <a:t> ja </a:t>
            </a:r>
            <a:r>
              <a:rPr lang="en-US" sz="2400" dirty="0" err="1"/>
              <a:t>kykeneviä</a:t>
            </a:r>
            <a:r>
              <a:rPr lang="en-US" sz="2400" dirty="0"/>
              <a:t> </a:t>
            </a:r>
            <a:r>
              <a:rPr lang="en-US" sz="2400" dirty="0" err="1"/>
              <a:t>olemaan</a:t>
            </a:r>
            <a:r>
              <a:rPr lang="en-US" sz="2400" dirty="0"/>
              <a:t>  </a:t>
            </a:r>
            <a:r>
              <a:rPr lang="en-US" sz="2400" b="1" i="1" dirty="0" err="1"/>
              <a:t>subjekteja</a:t>
            </a:r>
            <a:r>
              <a:rPr lang="en-US" sz="2400" b="1" i="1" dirty="0"/>
              <a:t> ja </a:t>
            </a:r>
            <a:r>
              <a:rPr lang="en-US" sz="2400" b="1" i="1" dirty="0" err="1"/>
              <a:t>luovia</a:t>
            </a:r>
            <a:r>
              <a:rPr lang="en-US" sz="2400" b="1" i="1" dirty="0"/>
              <a:t>  </a:t>
            </a:r>
            <a:r>
              <a:rPr lang="en-US" sz="2400" dirty="0"/>
              <a:t> </a:t>
            </a:r>
            <a:r>
              <a:rPr lang="en-US" sz="2400" dirty="0" err="1"/>
              <a:t>työssä</a:t>
            </a:r>
            <a:r>
              <a:rPr lang="en-US" sz="2400" dirty="0"/>
              <a:t>  ja </a:t>
            </a:r>
            <a:r>
              <a:rPr lang="en-US" sz="2400" dirty="0" err="1"/>
              <a:t>muissa</a:t>
            </a:r>
            <a:r>
              <a:rPr lang="en-US" sz="2400" dirty="0"/>
              <a:t> </a:t>
            </a:r>
            <a:r>
              <a:rPr lang="en-US" sz="2400" dirty="0" err="1"/>
              <a:t>elämänsä</a:t>
            </a:r>
            <a:r>
              <a:rPr lang="en-US" sz="2400" dirty="0"/>
              <a:t> </a:t>
            </a:r>
            <a:r>
              <a:rPr lang="en-US" sz="2400" dirty="0" err="1"/>
              <a:t>suhteissa</a:t>
            </a:r>
            <a:r>
              <a:rPr lang="en-US" sz="2400" dirty="0"/>
              <a:t> .</a:t>
            </a:r>
            <a:r>
              <a:rPr lang="en-US" sz="2400" b="1" i="1" dirty="0" smtClean="0"/>
              <a:t> 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b="1" i="1" dirty="0" smtClean="0"/>
              <a:t>Culturally-appropriate orientation</a:t>
            </a:r>
            <a:r>
              <a:rPr lang="en-US" sz="2400" dirty="0" smtClean="0"/>
              <a:t>; </a:t>
            </a:r>
            <a:r>
              <a:rPr lang="en-US" sz="2400" dirty="0" err="1" smtClean="0"/>
              <a:t>kulttuurisensitiivinen</a:t>
            </a:r>
            <a:r>
              <a:rPr lang="en-US" sz="2400" dirty="0" smtClean="0"/>
              <a:t> </a:t>
            </a:r>
            <a:r>
              <a:rPr lang="en-US" sz="2400" dirty="0" err="1" smtClean="0"/>
              <a:t>orientaatio</a:t>
            </a:r>
            <a:r>
              <a:rPr lang="en-US" sz="2400" dirty="0" smtClean="0"/>
              <a:t>  </a:t>
            </a:r>
            <a:r>
              <a:rPr lang="en-US" sz="2400" dirty="0" err="1" smtClean="0"/>
              <a:t>ohjausprosessiin</a:t>
            </a:r>
            <a:r>
              <a:rPr lang="en-US" sz="2400" dirty="0" smtClean="0"/>
              <a:t> – </a:t>
            </a:r>
            <a:r>
              <a:rPr lang="en-US" sz="2400" dirty="0" err="1" smtClean="0"/>
              <a:t>asiakkaiden</a:t>
            </a:r>
            <a:r>
              <a:rPr lang="en-US" sz="2400" dirty="0" smtClean="0"/>
              <a:t> </a:t>
            </a:r>
            <a:r>
              <a:rPr lang="en-US" sz="2400" dirty="0" err="1" smtClean="0"/>
              <a:t>monimuotoisuuden</a:t>
            </a:r>
            <a:r>
              <a:rPr lang="en-US" sz="2400" dirty="0" smtClean="0"/>
              <a:t> </a:t>
            </a:r>
            <a:r>
              <a:rPr lang="en-US" sz="2400" dirty="0" err="1" smtClean="0"/>
              <a:t>huomioon</a:t>
            </a:r>
            <a:r>
              <a:rPr lang="en-US" sz="2400" dirty="0" smtClean="0"/>
              <a:t> </a:t>
            </a:r>
            <a:r>
              <a:rPr lang="en-US" sz="2400" dirty="0" err="1" smtClean="0"/>
              <a:t>ottaminen</a:t>
            </a:r>
            <a:r>
              <a:rPr lang="en-US" sz="2400" dirty="0" smtClean="0"/>
              <a:t>, “</a:t>
            </a:r>
            <a:r>
              <a:rPr lang="en-US" sz="2400" dirty="0" err="1" smtClean="0"/>
              <a:t>lähdettävä</a:t>
            </a:r>
            <a:r>
              <a:rPr lang="en-US" sz="2400" dirty="0" smtClean="0"/>
              <a:t> </a:t>
            </a:r>
            <a:r>
              <a:rPr lang="en-US" sz="2400" dirty="0" err="1" smtClean="0"/>
              <a:t>siitä</a:t>
            </a:r>
            <a:r>
              <a:rPr lang="en-US" sz="2400" dirty="0" smtClean="0"/>
              <a:t> </a:t>
            </a:r>
            <a:r>
              <a:rPr lang="en-US" sz="2400" dirty="0" err="1" smtClean="0"/>
              <a:t>missä</a:t>
            </a:r>
            <a:r>
              <a:rPr lang="en-US" sz="2400" dirty="0" smtClean="0"/>
              <a:t> </a:t>
            </a:r>
            <a:r>
              <a:rPr lang="en-US" sz="2400" dirty="0" err="1" smtClean="0"/>
              <a:t>asiakas</a:t>
            </a:r>
            <a:r>
              <a:rPr lang="en-US" sz="2400" dirty="0" smtClean="0"/>
              <a:t> on”</a:t>
            </a:r>
          </a:p>
          <a:p>
            <a:pPr fontAlgn="base"/>
            <a:r>
              <a:rPr lang="en-US" sz="2400" dirty="0" smtClean="0"/>
              <a:t> </a:t>
            </a:r>
            <a:r>
              <a:rPr lang="en-US" sz="2400" b="1" i="1" dirty="0" smtClean="0"/>
              <a:t>Career Management vs. Career Craft</a:t>
            </a:r>
            <a:r>
              <a:rPr lang="en-US" sz="2400" dirty="0" smtClean="0"/>
              <a:t>: </a:t>
            </a:r>
            <a:r>
              <a:rPr lang="en-US" sz="2400" dirty="0" err="1" smtClean="0"/>
              <a:t>strukturoitu</a:t>
            </a:r>
            <a:r>
              <a:rPr lang="en-US" sz="2400" dirty="0" smtClean="0"/>
              <a:t> ja </a:t>
            </a:r>
            <a:r>
              <a:rPr lang="en-US" sz="2400" dirty="0" err="1" smtClean="0"/>
              <a:t>jäykkä</a:t>
            </a:r>
            <a:r>
              <a:rPr lang="en-US" sz="2400" dirty="0" smtClean="0"/>
              <a:t>  vs. </a:t>
            </a:r>
            <a:r>
              <a:rPr lang="en-US" sz="2400" dirty="0" err="1" smtClean="0"/>
              <a:t>joustava</a:t>
            </a:r>
            <a:r>
              <a:rPr lang="en-US" sz="2400" dirty="0" smtClean="0"/>
              <a:t>;  “</a:t>
            </a:r>
            <a:r>
              <a:rPr lang="en-US" sz="2400" dirty="0" err="1" smtClean="0"/>
              <a:t>ei-henkilökohtainen</a:t>
            </a:r>
            <a:r>
              <a:rPr lang="en-US" sz="2400" dirty="0" smtClean="0"/>
              <a:t>” vs. </a:t>
            </a:r>
            <a:r>
              <a:rPr lang="en-US" sz="2400" dirty="0" err="1" smtClean="0"/>
              <a:t>henkilökohtainen</a:t>
            </a:r>
            <a:r>
              <a:rPr lang="en-US" sz="2400" dirty="0" smtClean="0"/>
              <a:t>”; </a:t>
            </a:r>
            <a:r>
              <a:rPr lang="en-US" sz="2400" dirty="0" err="1" smtClean="0"/>
              <a:t>ulkoinen</a:t>
            </a:r>
            <a:r>
              <a:rPr lang="en-US" sz="2400" dirty="0" smtClean="0"/>
              <a:t> vs. </a:t>
            </a:r>
            <a:r>
              <a:rPr lang="en-US" sz="2400" dirty="0" err="1" smtClean="0"/>
              <a:t>sisäinen</a:t>
            </a:r>
            <a:r>
              <a:rPr lang="en-US" sz="2400" dirty="0" smtClean="0"/>
              <a:t>; “</a:t>
            </a:r>
            <a:r>
              <a:rPr lang="en-US" sz="2400" dirty="0" err="1" smtClean="0"/>
              <a:t>lokeroitu</a:t>
            </a:r>
            <a:r>
              <a:rPr lang="en-US" sz="2400" dirty="0" smtClean="0"/>
              <a:t>” vs. </a:t>
            </a:r>
            <a:r>
              <a:rPr lang="en-US" sz="2400" dirty="0" err="1" smtClean="0"/>
              <a:t>vapaa</a:t>
            </a:r>
            <a:endParaRPr lang="en-US" sz="2400" dirty="0" smtClean="0"/>
          </a:p>
          <a:p>
            <a:r>
              <a:rPr lang="en-US" sz="2400" b="1" i="1" dirty="0" err="1"/>
              <a:t>Holistinen</a:t>
            </a:r>
            <a:r>
              <a:rPr lang="en-US" sz="2400" b="1" i="1" dirty="0"/>
              <a:t> </a:t>
            </a:r>
            <a:r>
              <a:rPr lang="en-US" sz="2400" b="1" i="1" dirty="0" err="1"/>
              <a:t>elämän</a:t>
            </a:r>
            <a:r>
              <a:rPr lang="en-US" sz="2400" b="1" i="1" dirty="0"/>
              <a:t>/</a:t>
            </a:r>
            <a:r>
              <a:rPr lang="en-US" sz="2400" b="1" i="1" dirty="0" err="1"/>
              <a:t>uraohjaus</a:t>
            </a:r>
            <a:r>
              <a:rPr lang="en-US" sz="2400" b="1" i="1" dirty="0"/>
              <a:t> ja </a:t>
            </a:r>
            <a:r>
              <a:rPr lang="en-US" sz="2400" b="1" i="1" dirty="0" err="1"/>
              <a:t>elämän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tasapaino</a:t>
            </a:r>
            <a:r>
              <a:rPr lang="en-US" sz="2400" b="1" i="1" dirty="0" smtClean="0"/>
              <a:t>/Life </a:t>
            </a:r>
            <a:r>
              <a:rPr lang="en-US" sz="2400" b="1" i="1" dirty="0"/>
              <a:t>B</a:t>
            </a:r>
            <a:r>
              <a:rPr lang="en-US" sz="2400" b="1" i="1" dirty="0" smtClean="0"/>
              <a:t>alance/ Career Integrity</a:t>
            </a:r>
            <a:r>
              <a:rPr lang="en-US" sz="2400" dirty="0" smtClean="0"/>
              <a:t>:  </a:t>
            </a:r>
            <a:r>
              <a:rPr lang="en-US" sz="2400" dirty="0" err="1" smtClean="0"/>
              <a:t>ura</a:t>
            </a:r>
            <a:r>
              <a:rPr lang="en-US" sz="2400" dirty="0" smtClean="0"/>
              <a:t> on </a:t>
            </a:r>
            <a:r>
              <a:rPr lang="en-US" sz="2400" dirty="0" err="1" smtClean="0"/>
              <a:t>paljon</a:t>
            </a:r>
            <a:r>
              <a:rPr lang="en-US" sz="2400" dirty="0" smtClean="0"/>
              <a:t> </a:t>
            </a:r>
            <a:r>
              <a:rPr lang="en-US" sz="2400" dirty="0" err="1" smtClean="0"/>
              <a:t>enemmän</a:t>
            </a:r>
            <a:r>
              <a:rPr lang="en-US" sz="2400" dirty="0" smtClean="0"/>
              <a:t> </a:t>
            </a:r>
            <a:r>
              <a:rPr lang="en-US" sz="2400" dirty="0" err="1" smtClean="0"/>
              <a:t>kuin</a:t>
            </a:r>
            <a:r>
              <a:rPr lang="en-US" sz="2400" dirty="0" smtClean="0"/>
              <a:t> </a:t>
            </a:r>
            <a:r>
              <a:rPr lang="en-US" sz="2400" dirty="0" err="1" smtClean="0"/>
              <a:t>työ</a:t>
            </a:r>
            <a:r>
              <a:rPr lang="en-US" sz="2400" dirty="0" smtClean="0"/>
              <a:t> ; se on </a:t>
            </a:r>
            <a:r>
              <a:rPr lang="en-US" sz="2400" dirty="0" err="1" smtClean="0"/>
              <a:t>kaikkien</a:t>
            </a:r>
            <a:r>
              <a:rPr lang="en-US" sz="2400" dirty="0" smtClean="0"/>
              <a:t> </a:t>
            </a:r>
            <a:r>
              <a:rPr lang="en-US" sz="2400" dirty="0" err="1" smtClean="0"/>
              <a:t>elämän</a:t>
            </a:r>
            <a:r>
              <a:rPr lang="en-US" sz="2400" dirty="0" smtClean="0"/>
              <a:t> </a:t>
            </a:r>
            <a:r>
              <a:rPr lang="en-US" sz="2400" dirty="0" err="1" smtClean="0"/>
              <a:t>roolien</a:t>
            </a:r>
            <a:r>
              <a:rPr lang="en-US" sz="2400" dirty="0" smtClean="0"/>
              <a:t> </a:t>
            </a:r>
            <a:r>
              <a:rPr lang="en-US" sz="2400" dirty="0" err="1" smtClean="0"/>
              <a:t>kokonaisuus</a:t>
            </a:r>
            <a:r>
              <a:rPr lang="en-US" sz="2400" dirty="0" smtClean="0"/>
              <a:t>     </a:t>
            </a:r>
          </a:p>
          <a:p>
            <a:r>
              <a:rPr lang="en-US" sz="2400" dirty="0" err="1" smtClean="0"/>
              <a:t>Heijastuu</a:t>
            </a:r>
            <a:r>
              <a:rPr lang="en-US" sz="2400" dirty="0" smtClean="0"/>
              <a:t> </a:t>
            </a:r>
            <a:r>
              <a:rPr lang="en-US" sz="2400" dirty="0" err="1" smtClean="0"/>
              <a:t>monissa“</a:t>
            </a:r>
            <a:r>
              <a:rPr lang="en-US" sz="2400" b="1" i="1" dirty="0" err="1" smtClean="0"/>
              <a:t>circle</a:t>
            </a:r>
            <a:r>
              <a:rPr lang="en-US" sz="2400" b="1" i="1" dirty="0" smtClean="0"/>
              <a:t>” -</a:t>
            </a:r>
            <a:r>
              <a:rPr lang="en-US" sz="2400" b="1" i="1" dirty="0" err="1" smtClean="0"/>
              <a:t>menetelmissä</a:t>
            </a:r>
            <a:r>
              <a:rPr lang="en-US" sz="2400" dirty="0" smtClean="0"/>
              <a:t>. </a:t>
            </a:r>
            <a:r>
              <a:rPr lang="en-US" sz="2400" dirty="0" err="1" smtClean="0"/>
              <a:t>Ympyrä</a:t>
            </a:r>
            <a:r>
              <a:rPr lang="en-US" sz="2400" dirty="0" smtClean="0"/>
              <a:t> </a:t>
            </a:r>
            <a:r>
              <a:rPr lang="en-US" sz="2400" dirty="0" err="1" smtClean="0"/>
              <a:t>muistuttaa</a:t>
            </a:r>
            <a:r>
              <a:rPr lang="en-US" sz="2400" dirty="0" smtClean="0"/>
              <a:t>, </a:t>
            </a:r>
            <a:r>
              <a:rPr lang="en-US" sz="2400" dirty="0" err="1" smtClean="0"/>
              <a:t>että</a:t>
            </a:r>
            <a:r>
              <a:rPr lang="en-US" sz="2400" dirty="0" smtClean="0"/>
              <a:t> </a:t>
            </a:r>
            <a:r>
              <a:rPr lang="en-US" sz="2400" dirty="0" err="1" smtClean="0"/>
              <a:t>ihmisten</a:t>
            </a:r>
            <a:r>
              <a:rPr lang="en-US" sz="2400" dirty="0" smtClean="0"/>
              <a:t> </a:t>
            </a:r>
            <a:r>
              <a:rPr lang="en-US" sz="2400" dirty="0" err="1" smtClean="0"/>
              <a:t>elämän</a:t>
            </a:r>
            <a:r>
              <a:rPr lang="en-US" sz="2400" dirty="0" smtClean="0"/>
              <a:t>/</a:t>
            </a:r>
            <a:r>
              <a:rPr lang="en-US" sz="2400" dirty="0" err="1" smtClean="0"/>
              <a:t>urapolut</a:t>
            </a:r>
            <a:r>
              <a:rPr lang="en-US" sz="2400" dirty="0" smtClean="0"/>
              <a:t> </a:t>
            </a:r>
            <a:r>
              <a:rPr lang="en-US" sz="2400" dirty="0" err="1" smtClean="0"/>
              <a:t>eivät</a:t>
            </a:r>
            <a:r>
              <a:rPr lang="en-US" sz="2400" dirty="0" smtClean="0"/>
              <a:t> ole </a:t>
            </a:r>
            <a:r>
              <a:rPr lang="en-US" sz="2400" dirty="0" err="1" smtClean="0"/>
              <a:t>lineaarisia</a:t>
            </a:r>
            <a:r>
              <a:rPr lang="en-US" sz="2400" dirty="0" smtClean="0"/>
              <a:t>, </a:t>
            </a:r>
            <a:r>
              <a:rPr lang="en-US" sz="2400" dirty="0" err="1" smtClean="0"/>
              <a:t>vaan</a:t>
            </a:r>
            <a:r>
              <a:rPr lang="en-US" sz="2400" dirty="0" smtClean="0"/>
              <a:t> </a:t>
            </a:r>
            <a:r>
              <a:rPr lang="en-US" sz="2400" dirty="0" err="1" smtClean="0"/>
              <a:t>sirkulaarisia</a:t>
            </a:r>
            <a:r>
              <a:rPr lang="en-US" sz="2400" dirty="0" smtClean="0"/>
              <a:t>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012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 txBox="1">
            <a:spLocks/>
          </p:cNvSpPr>
          <p:nvPr/>
        </p:nvSpPr>
        <p:spPr>
          <a:xfrm>
            <a:off x="2307072" y="3334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00" dirty="0" err="1"/>
              <a:t>HFE:n</a:t>
            </a:r>
            <a:r>
              <a:rPr lang="en-US" sz="3100" dirty="0"/>
              <a:t> </a:t>
            </a:r>
            <a:r>
              <a:rPr lang="en-US" sz="3100" dirty="0" err="1"/>
              <a:t>keskeisiä</a:t>
            </a:r>
            <a:r>
              <a:rPr lang="en-US" sz="3100" dirty="0"/>
              <a:t>  </a:t>
            </a:r>
            <a:r>
              <a:rPr lang="en-US" sz="3100" dirty="0" err="1"/>
              <a:t>teemoja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/>
              <a:t> </a:t>
            </a:r>
            <a:endParaRPr lang="en-US" sz="3200" dirty="0"/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1800636" y="1476436"/>
            <a:ext cx="8280920" cy="481399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b="1" i="1" dirty="0"/>
              <a:t>E</a:t>
            </a:r>
            <a:r>
              <a:rPr lang="en-US" sz="2400" b="1" i="1" dirty="0" smtClean="0"/>
              <a:t>mpowerment, </a:t>
            </a:r>
            <a:r>
              <a:rPr lang="en-US" sz="2400" b="1" i="1" dirty="0" err="1" smtClean="0"/>
              <a:t>voimaannuttaminen</a:t>
            </a:r>
            <a:r>
              <a:rPr lang="en-US" sz="2400" b="1" i="1" dirty="0" smtClean="0"/>
              <a:t>  </a:t>
            </a:r>
            <a:r>
              <a:rPr lang="en-US" sz="2400" b="1" i="1" dirty="0"/>
              <a:t>– </a:t>
            </a:r>
            <a:r>
              <a:rPr lang="en-US" sz="2400" dirty="0" err="1" smtClean="0"/>
              <a:t>ohjauksen</a:t>
            </a:r>
            <a:r>
              <a:rPr lang="en-US" sz="2400" dirty="0" smtClean="0"/>
              <a:t> </a:t>
            </a:r>
            <a:r>
              <a:rPr lang="en-US" sz="2400" dirty="0" err="1" smtClean="0"/>
              <a:t>keskeinen</a:t>
            </a:r>
            <a:r>
              <a:rPr lang="en-US" sz="2400" dirty="0" smtClean="0"/>
              <a:t> </a:t>
            </a:r>
            <a:r>
              <a:rPr lang="en-US" sz="2400" dirty="0" err="1" smtClean="0"/>
              <a:t>tavoite</a:t>
            </a:r>
            <a:endParaRPr lang="en-US" sz="2400" dirty="0" smtClean="0"/>
          </a:p>
          <a:p>
            <a:pPr lvl="0"/>
            <a:r>
              <a:rPr lang="en-US" sz="2400" dirty="0" err="1" smtClean="0"/>
              <a:t>Korostaa</a:t>
            </a:r>
            <a:r>
              <a:rPr lang="en-US" sz="2400" dirty="0" smtClean="0"/>
              <a:t> 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suhteita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luovuutta</a:t>
            </a:r>
            <a:r>
              <a:rPr lang="en-US" sz="2400" b="1" i="1" dirty="0" smtClean="0"/>
              <a:t>,  </a:t>
            </a:r>
            <a:r>
              <a:rPr lang="en-US" sz="2400" b="1" i="1" dirty="0" err="1" smtClean="0"/>
              <a:t>mielikuvitusta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henkisyyttä</a:t>
            </a:r>
            <a:r>
              <a:rPr lang="en-US" sz="2400" b="1" i="1" dirty="0" smtClean="0"/>
              <a:t> ja </a:t>
            </a:r>
            <a:r>
              <a:rPr lang="en-US" sz="2400" b="1" i="1" dirty="0" err="1" smtClean="0"/>
              <a:t>toivoa</a:t>
            </a:r>
            <a:r>
              <a:rPr lang="en-US" sz="2400" b="1" i="1" dirty="0" smtClean="0"/>
              <a:t> </a:t>
            </a:r>
            <a:endParaRPr lang="en-US" sz="2400" dirty="0"/>
          </a:p>
          <a:p>
            <a:pPr lvl="0" fontAlgn="base"/>
            <a:r>
              <a:rPr lang="en-US" sz="2400" dirty="0" err="1" smtClean="0"/>
              <a:t>Korostaa</a:t>
            </a:r>
            <a:r>
              <a:rPr lang="en-US" sz="2400" dirty="0" smtClean="0"/>
              <a:t>  </a:t>
            </a:r>
            <a:r>
              <a:rPr lang="en-US" sz="2400" b="1" i="1" dirty="0" err="1" smtClean="0"/>
              <a:t>arvoja</a:t>
            </a:r>
            <a:r>
              <a:rPr lang="en-US" sz="2400" dirty="0" smtClean="0"/>
              <a:t> </a:t>
            </a:r>
            <a:r>
              <a:rPr lang="en-US" sz="2400" dirty="0" err="1" smtClean="0"/>
              <a:t>keskeisiä</a:t>
            </a:r>
            <a:r>
              <a:rPr lang="en-US" sz="2400" dirty="0" smtClean="0"/>
              <a:t> </a:t>
            </a:r>
            <a:r>
              <a:rPr lang="en-US" sz="2400" dirty="0" err="1" smtClean="0"/>
              <a:t>asiakkaiden</a:t>
            </a:r>
            <a:r>
              <a:rPr lang="en-US" sz="2400" dirty="0" smtClean="0"/>
              <a:t> </a:t>
            </a:r>
            <a:r>
              <a:rPr lang="en-US" sz="2400" dirty="0" err="1" smtClean="0"/>
              <a:t>auttamisessa</a:t>
            </a:r>
            <a:r>
              <a:rPr lang="en-US" sz="2400" dirty="0" smtClean="0"/>
              <a:t>; </a:t>
            </a:r>
            <a:r>
              <a:rPr lang="en-US" sz="2400" dirty="0" err="1" smtClean="0"/>
              <a:t>Iuottamus</a:t>
            </a:r>
            <a:r>
              <a:rPr lang="en-US" sz="2400" dirty="0" smtClean="0"/>
              <a:t> ja </a:t>
            </a:r>
            <a:r>
              <a:rPr lang="en-US" sz="2400" dirty="0" err="1" smtClean="0"/>
              <a:t>kunnioitus</a:t>
            </a:r>
            <a:r>
              <a:rPr lang="en-US" sz="2400" dirty="0" smtClean="0"/>
              <a:t>, </a:t>
            </a:r>
            <a:r>
              <a:rPr lang="en-US" sz="2400" b="1" i="1" dirty="0" err="1" smtClean="0"/>
              <a:t>välittäminen</a:t>
            </a:r>
            <a:r>
              <a:rPr lang="en-US" sz="2400" dirty="0" smtClean="0"/>
              <a:t>; </a:t>
            </a:r>
            <a:r>
              <a:rPr lang="en-US" sz="2400" dirty="0" err="1" smtClean="0"/>
              <a:t>ohjaus</a:t>
            </a:r>
            <a:r>
              <a:rPr lang="en-US" sz="2400" dirty="0" smtClean="0"/>
              <a:t> </a:t>
            </a:r>
            <a:r>
              <a:rPr lang="en-US" sz="2400" dirty="0" err="1" smtClean="0"/>
              <a:t>nähdään</a:t>
            </a:r>
            <a:r>
              <a:rPr lang="en-US" sz="2400" dirty="0" smtClean="0"/>
              <a:t>  “</a:t>
            </a:r>
            <a:r>
              <a:rPr lang="en-US" sz="2400" dirty="0" err="1" smtClean="0"/>
              <a:t>sekä</a:t>
            </a:r>
            <a:r>
              <a:rPr lang="en-US" sz="2400" dirty="0" smtClean="0"/>
              <a:t> </a:t>
            </a:r>
            <a:r>
              <a:rPr lang="en-US" sz="2400" dirty="0" err="1" smtClean="0"/>
              <a:t>henkilökohtaisen</a:t>
            </a:r>
            <a:r>
              <a:rPr lang="en-US" sz="2400" dirty="0" smtClean="0"/>
              <a:t> </a:t>
            </a:r>
            <a:r>
              <a:rPr lang="en-US" sz="2400" dirty="0" err="1" smtClean="0"/>
              <a:t>että</a:t>
            </a:r>
            <a:r>
              <a:rPr lang="en-US" sz="2400" dirty="0" smtClean="0"/>
              <a:t> </a:t>
            </a:r>
            <a:r>
              <a:rPr lang="en-US" sz="2400" dirty="0" err="1" smtClean="0"/>
              <a:t>ammatillisen</a:t>
            </a:r>
            <a:r>
              <a:rPr lang="en-US" sz="2400" dirty="0" smtClean="0"/>
              <a:t> </a:t>
            </a:r>
            <a:r>
              <a:rPr lang="en-US" sz="2400" dirty="0" err="1" smtClean="0"/>
              <a:t>suhteen</a:t>
            </a:r>
            <a:r>
              <a:rPr lang="en-US" sz="2400" dirty="0" smtClean="0"/>
              <a:t> </a:t>
            </a:r>
            <a:r>
              <a:rPr lang="en-US" sz="2400" dirty="0" err="1" smtClean="0"/>
              <a:t>luomisena</a:t>
            </a:r>
            <a:r>
              <a:rPr lang="en-US" sz="2400" dirty="0" smtClean="0"/>
              <a:t>,  </a:t>
            </a:r>
            <a:r>
              <a:rPr lang="en-US" sz="2400" dirty="0" err="1" smtClean="0"/>
              <a:t>joka</a:t>
            </a:r>
            <a:r>
              <a:rPr lang="en-US" sz="2400" dirty="0" smtClean="0"/>
              <a:t> </a:t>
            </a:r>
            <a:r>
              <a:rPr lang="en-US" sz="2400" dirty="0" err="1" smtClean="0"/>
              <a:t>sisältää</a:t>
            </a:r>
            <a:r>
              <a:rPr lang="en-US" sz="2400" dirty="0" smtClean="0"/>
              <a:t> </a:t>
            </a:r>
            <a:r>
              <a:rPr lang="en-US" sz="2400" dirty="0" err="1" smtClean="0"/>
              <a:t>empatiaa</a:t>
            </a:r>
            <a:r>
              <a:rPr lang="en-US" sz="2400" dirty="0" smtClean="0"/>
              <a:t>, </a:t>
            </a:r>
            <a:r>
              <a:rPr lang="en-US" sz="2400" dirty="0" err="1" smtClean="0"/>
              <a:t>aitoutta</a:t>
            </a:r>
            <a:r>
              <a:rPr lang="en-US" sz="2400" dirty="0" smtClean="0"/>
              <a:t>, </a:t>
            </a:r>
            <a:r>
              <a:rPr lang="en-US" sz="2400" dirty="0" err="1" smtClean="0"/>
              <a:t>ehdotonta</a:t>
            </a:r>
            <a:r>
              <a:rPr lang="en-US" sz="2400" dirty="0" smtClean="0"/>
              <a:t> </a:t>
            </a:r>
            <a:r>
              <a:rPr lang="en-US" sz="2400" dirty="0" err="1" smtClean="0"/>
              <a:t>positivista</a:t>
            </a:r>
            <a:r>
              <a:rPr lang="en-US" sz="2400" dirty="0" smtClean="0"/>
              <a:t> </a:t>
            </a:r>
            <a:r>
              <a:rPr lang="en-US" sz="2400" dirty="0" err="1" smtClean="0"/>
              <a:t>kunnioitusta</a:t>
            </a:r>
            <a:r>
              <a:rPr lang="en-US" sz="2400" dirty="0" smtClean="0"/>
              <a:t> ja </a:t>
            </a:r>
            <a:r>
              <a:rPr lang="en-US" sz="2400" dirty="0" err="1" smtClean="0"/>
              <a:t>joustavuutta</a:t>
            </a:r>
            <a:r>
              <a:rPr lang="en-US" sz="2400" dirty="0" smtClean="0"/>
              <a:t>”  </a:t>
            </a:r>
          </a:p>
          <a:p>
            <a:pPr lvl="0"/>
            <a:r>
              <a:rPr lang="en-US" sz="2400" b="1" i="1" dirty="0"/>
              <a:t>“Backswing</a:t>
            </a:r>
            <a:r>
              <a:rPr lang="en-US" sz="2400" dirty="0"/>
              <a:t>” </a:t>
            </a:r>
            <a:r>
              <a:rPr lang="en-US" sz="2400" b="1" i="1" dirty="0"/>
              <a:t>, “</a:t>
            </a:r>
            <a:r>
              <a:rPr lang="en-US" sz="2400" b="1" i="1" dirty="0" err="1"/>
              <a:t>Takakierre</a:t>
            </a:r>
            <a:r>
              <a:rPr lang="en-US" sz="2400" b="1" i="1" dirty="0"/>
              <a:t>” </a:t>
            </a:r>
            <a:r>
              <a:rPr lang="en-US" sz="2400" dirty="0"/>
              <a:t>– </a:t>
            </a:r>
            <a:r>
              <a:rPr lang="en-US" sz="2400" dirty="0" err="1"/>
              <a:t>erityisen</a:t>
            </a:r>
            <a:r>
              <a:rPr lang="en-US" sz="2400" dirty="0"/>
              <a:t> </a:t>
            </a:r>
            <a:r>
              <a:rPr lang="en-US" sz="2400" dirty="0" err="1"/>
              <a:t>tärkeä</a:t>
            </a:r>
            <a:r>
              <a:rPr lang="en-US" sz="2400" dirty="0"/>
              <a:t> </a:t>
            </a:r>
            <a:r>
              <a:rPr lang="en-US" sz="2400" dirty="0" err="1"/>
              <a:t>moni-ongelmaisille</a:t>
            </a:r>
            <a:r>
              <a:rPr lang="en-US" sz="2400" dirty="0"/>
              <a:t> ja </a:t>
            </a:r>
            <a:r>
              <a:rPr lang="en-US" sz="2400" dirty="0" err="1"/>
              <a:t>toivonsa</a:t>
            </a:r>
            <a:r>
              <a:rPr lang="en-US" sz="2400" dirty="0"/>
              <a:t> </a:t>
            </a:r>
            <a:r>
              <a:rPr lang="en-US" sz="2400" dirty="0" err="1"/>
              <a:t>menettäneille</a:t>
            </a:r>
            <a:r>
              <a:rPr lang="en-US" sz="2400" dirty="0"/>
              <a:t> </a:t>
            </a:r>
            <a:r>
              <a:rPr lang="en-US" sz="2400" dirty="0" err="1"/>
              <a:t>asiakkaille</a:t>
            </a:r>
            <a:endParaRPr lang="en-US" sz="2400" dirty="0"/>
          </a:p>
          <a:p>
            <a:pPr lvl="0"/>
            <a:r>
              <a:rPr lang="en-US" sz="2400" dirty="0" err="1"/>
              <a:t>Asiakkaiden</a:t>
            </a:r>
            <a:r>
              <a:rPr lang="en-US" sz="2400" dirty="0"/>
              <a:t>  </a:t>
            </a:r>
            <a:r>
              <a:rPr lang="en-US" sz="2400" dirty="0" err="1"/>
              <a:t>aktivoiminen</a:t>
            </a:r>
            <a:r>
              <a:rPr lang="en-US" sz="2400" dirty="0"/>
              <a:t> </a:t>
            </a:r>
            <a:r>
              <a:rPr lang="en-US" sz="2400" dirty="0" err="1"/>
              <a:t>ottamaan</a:t>
            </a:r>
            <a:r>
              <a:rPr lang="en-US" sz="2400" dirty="0"/>
              <a:t> </a:t>
            </a:r>
            <a:r>
              <a:rPr lang="en-US" sz="2400" b="1" i="1" dirty="0" err="1"/>
              <a:t>vastuuta</a:t>
            </a:r>
            <a:r>
              <a:rPr lang="en-US" sz="2400" b="1" i="1" dirty="0"/>
              <a:t>,  </a:t>
            </a:r>
            <a:r>
              <a:rPr lang="en-US" sz="2400" dirty="0" err="1"/>
              <a:t>tutkimaan</a:t>
            </a:r>
            <a:r>
              <a:rPr lang="en-US" sz="2400" dirty="0"/>
              <a:t> </a:t>
            </a:r>
            <a:r>
              <a:rPr lang="en-US" sz="2400" dirty="0" err="1"/>
              <a:t>omaa</a:t>
            </a:r>
            <a:r>
              <a:rPr lang="en-US" sz="2400" dirty="0"/>
              <a:t> </a:t>
            </a:r>
            <a:r>
              <a:rPr lang="en-US" sz="2400" dirty="0" err="1"/>
              <a:t>elämäänsä</a:t>
            </a:r>
            <a:r>
              <a:rPr lang="en-US" sz="2400" dirty="0"/>
              <a:t>, </a:t>
            </a:r>
            <a:r>
              <a:rPr lang="en-US" sz="2400" dirty="0" err="1"/>
              <a:t>kytkeytymisiään</a:t>
            </a:r>
            <a:r>
              <a:rPr lang="en-US" sz="2400" dirty="0"/>
              <a:t> ja </a:t>
            </a:r>
            <a:r>
              <a:rPr lang="en-US" sz="2400" dirty="0" err="1"/>
              <a:t>tulevaisuuden</a:t>
            </a:r>
            <a:r>
              <a:rPr lang="en-US" sz="2400" dirty="0"/>
              <a:t> </a:t>
            </a:r>
            <a:r>
              <a:rPr lang="en-US" sz="2400" dirty="0" err="1"/>
              <a:t>mahdollisuuksia</a:t>
            </a:r>
            <a:r>
              <a:rPr lang="en-US" sz="2400" dirty="0"/>
              <a:t>  </a:t>
            </a:r>
          </a:p>
          <a:p>
            <a:pPr lvl="0" fontAlgn="base"/>
            <a:endParaRPr lang="en-US" sz="2400" dirty="0"/>
          </a:p>
          <a:p>
            <a:pPr marL="0" lvl="0" indent="0" fontAlgn="base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268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isällön paikkamerkki 2"/>
          <p:cNvSpPr>
            <a:spLocks noGrp="1"/>
          </p:cNvSpPr>
          <p:nvPr>
            <p:ph idx="1"/>
          </p:nvPr>
        </p:nvSpPr>
        <p:spPr>
          <a:xfrm>
            <a:off x="592668" y="527521"/>
            <a:ext cx="11136489" cy="523875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en-US" sz="2400" b="1" dirty="0" smtClean="0"/>
              <a:t> 			</a:t>
            </a:r>
            <a:r>
              <a:rPr lang="en-US" sz="2800" b="1" dirty="0" smtClean="0">
                <a:solidFill>
                  <a:srgbClr val="131319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endParaRPr lang="en-US" altLang="en-US" sz="2400" dirty="0" smtClean="0">
              <a:solidFill>
                <a:srgbClr val="131319"/>
              </a:solidFill>
            </a:endParaRPr>
          </a:p>
          <a:p>
            <a:pPr marL="0" indent="0">
              <a:buNone/>
              <a:defRPr/>
            </a:pPr>
            <a:r>
              <a:rPr lang="en-US" sz="1800" dirty="0" smtClean="0">
                <a:solidFill>
                  <a:srgbClr val="131319"/>
                </a:solidFill>
              </a:rPr>
              <a:t> </a:t>
            </a:r>
            <a:endParaRPr lang="en-US" altLang="en-US" sz="1800" dirty="0" smtClean="0">
              <a:solidFill>
                <a:srgbClr val="131319"/>
              </a:solidFill>
            </a:endParaRPr>
          </a:p>
        </p:txBody>
      </p:sp>
      <p:sp>
        <p:nvSpPr>
          <p:cNvPr id="3075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fld id="{39986461-21A2-449C-A9FB-D8693288776A}" type="slidenum">
              <a:rPr lang="fi-FI" altLang="fi-FI" sz="1400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fi-FI" altLang="fi-FI" sz="1400" smtClean="0">
              <a:latin typeface="Times New Roman" pitchFamily="18" charset="0"/>
            </a:endParaRPr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2039814" y="1038177"/>
            <a:ext cx="8918917" cy="5449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2900" dirty="0" smtClean="0"/>
              <a:t> </a:t>
            </a:r>
          </a:p>
          <a:p>
            <a:r>
              <a:rPr lang="en-US" sz="2900" b="1" i="1" dirty="0" err="1" smtClean="0"/>
              <a:t>Dialoginen</a:t>
            </a:r>
            <a:r>
              <a:rPr lang="en-US" sz="2900" b="1" i="1" dirty="0" smtClean="0"/>
              <a:t>  </a:t>
            </a:r>
            <a:r>
              <a:rPr lang="en-US" sz="2900" b="1" i="1" dirty="0" err="1" smtClean="0"/>
              <a:t>kommunikointi</a:t>
            </a:r>
            <a:r>
              <a:rPr lang="en-US" sz="2900" dirty="0" smtClean="0"/>
              <a:t>: </a:t>
            </a:r>
            <a:r>
              <a:rPr lang="en-US" sz="2900" dirty="0" err="1" smtClean="0"/>
              <a:t>kielelliset</a:t>
            </a:r>
            <a:r>
              <a:rPr lang="en-US" sz="2900" dirty="0" smtClean="0"/>
              <a:t>, </a:t>
            </a:r>
            <a:r>
              <a:rPr lang="en-US" sz="2900" dirty="0" err="1" smtClean="0"/>
              <a:t>narratiiviset</a:t>
            </a:r>
            <a:r>
              <a:rPr lang="en-US" sz="2900" dirty="0" smtClean="0"/>
              <a:t> </a:t>
            </a:r>
            <a:r>
              <a:rPr lang="en-US" sz="2900" dirty="0" err="1" smtClean="0"/>
              <a:t>välineet</a:t>
            </a:r>
            <a:r>
              <a:rPr lang="en-US" sz="2900" dirty="0" smtClean="0"/>
              <a:t>,   storytelling.</a:t>
            </a:r>
          </a:p>
          <a:p>
            <a:pPr marL="0" indent="0">
              <a:buFont typeface="Wingdings 3" charset="2"/>
              <a:buNone/>
            </a:pPr>
            <a:r>
              <a:rPr lang="en-US" sz="2900" dirty="0" smtClean="0"/>
              <a:t> </a:t>
            </a:r>
          </a:p>
          <a:p>
            <a:r>
              <a:rPr lang="en-US" sz="2900" b="1" i="1" dirty="0" err="1" smtClean="0"/>
              <a:t>Visuaaliset</a:t>
            </a:r>
            <a:r>
              <a:rPr lang="en-US" sz="2900" b="1" i="1" dirty="0" smtClean="0"/>
              <a:t> </a:t>
            </a:r>
            <a:r>
              <a:rPr lang="en-US" sz="2900" b="1" i="1" dirty="0" err="1" smtClean="0"/>
              <a:t>menetelmät</a:t>
            </a:r>
            <a:r>
              <a:rPr lang="en-US" sz="2900" b="1" i="1" dirty="0" smtClean="0"/>
              <a:t> ja </a:t>
            </a:r>
            <a:r>
              <a:rPr lang="en-US" sz="2900" b="1" i="1" dirty="0" err="1" smtClean="0"/>
              <a:t>kartoitus</a:t>
            </a:r>
            <a:r>
              <a:rPr lang="en-US" sz="2900" dirty="0" smtClean="0"/>
              <a:t>: </a:t>
            </a:r>
            <a:r>
              <a:rPr lang="en-US" sz="2900" dirty="0" err="1" smtClean="0"/>
              <a:t>esim</a:t>
            </a:r>
            <a:r>
              <a:rPr lang="en-US" sz="2900" dirty="0" smtClean="0"/>
              <a:t>. mind </a:t>
            </a:r>
            <a:r>
              <a:rPr lang="en-US" sz="2900" dirty="0" err="1" smtClean="0"/>
              <a:t>mapit</a:t>
            </a:r>
            <a:r>
              <a:rPr lang="en-US" sz="2900" dirty="0" smtClean="0"/>
              <a:t>, </a:t>
            </a:r>
            <a:r>
              <a:rPr lang="en-US" sz="2900" dirty="0" err="1" smtClean="0"/>
              <a:t>ympyrät</a:t>
            </a:r>
            <a:r>
              <a:rPr lang="en-US" sz="2900" dirty="0" smtClean="0"/>
              <a:t> , </a:t>
            </a:r>
            <a:r>
              <a:rPr lang="en-US" sz="2900" dirty="0" err="1" smtClean="0"/>
              <a:t>strukturoidut</a:t>
            </a:r>
            <a:r>
              <a:rPr lang="en-US" sz="2900" dirty="0" smtClean="0"/>
              <a:t> </a:t>
            </a:r>
            <a:r>
              <a:rPr lang="en-US" sz="2900" dirty="0" err="1" smtClean="0"/>
              <a:t>mallit</a:t>
            </a:r>
            <a:r>
              <a:rPr lang="en-US" sz="2900" dirty="0" smtClean="0"/>
              <a:t> </a:t>
            </a:r>
            <a:r>
              <a:rPr lang="en-US" sz="2900" dirty="0" err="1" smtClean="0"/>
              <a:t>kuten</a:t>
            </a:r>
            <a:r>
              <a:rPr lang="en-US" sz="2900" dirty="0" smtClean="0"/>
              <a:t>  Career Circle,  Balance Circle,  Circle of Strengths, Connections </a:t>
            </a:r>
            <a:r>
              <a:rPr lang="en-US" sz="2900" dirty="0"/>
              <a:t> </a:t>
            </a:r>
            <a:r>
              <a:rPr lang="en-US" sz="2900" dirty="0" smtClean="0"/>
              <a:t>Circle, Structured Story Telling. </a:t>
            </a:r>
          </a:p>
          <a:p>
            <a:endParaRPr lang="en-US" sz="2900" dirty="0" smtClean="0"/>
          </a:p>
          <a:p>
            <a:r>
              <a:rPr lang="en-US" sz="2900" b="1" i="1" dirty="0" err="1" smtClean="0"/>
              <a:t>Metaforat</a:t>
            </a:r>
            <a:r>
              <a:rPr lang="en-US" sz="2900" dirty="0" smtClean="0"/>
              <a:t>:  </a:t>
            </a:r>
            <a:r>
              <a:rPr lang="en-US" sz="2900" dirty="0" err="1" smtClean="0"/>
              <a:t>merkitysten</a:t>
            </a:r>
            <a:r>
              <a:rPr lang="en-US" sz="2900" dirty="0" smtClean="0"/>
              <a:t> </a:t>
            </a:r>
            <a:r>
              <a:rPr lang="en-US" sz="2900" dirty="0" err="1" smtClean="0"/>
              <a:t>luominen</a:t>
            </a:r>
            <a:r>
              <a:rPr lang="en-US" sz="2900" dirty="0" smtClean="0"/>
              <a:t> ja </a:t>
            </a:r>
            <a:r>
              <a:rPr lang="en-US" sz="2900" dirty="0" err="1" smtClean="0"/>
              <a:t>muokkaaminen</a:t>
            </a:r>
            <a:r>
              <a:rPr lang="en-US" sz="2900" dirty="0" smtClean="0"/>
              <a:t>, </a:t>
            </a:r>
            <a:r>
              <a:rPr lang="en-US" sz="2900" dirty="0" err="1" smtClean="0"/>
              <a:t>uusien</a:t>
            </a:r>
            <a:r>
              <a:rPr lang="en-US" sz="2900" dirty="0" smtClean="0"/>
              <a:t> </a:t>
            </a:r>
            <a:r>
              <a:rPr lang="en-US" sz="2900" dirty="0" err="1" smtClean="0"/>
              <a:t>ideoiden</a:t>
            </a:r>
            <a:r>
              <a:rPr lang="en-US" sz="2900" dirty="0" smtClean="0"/>
              <a:t> ja </a:t>
            </a:r>
            <a:r>
              <a:rPr lang="en-US" sz="2900" dirty="0" err="1" smtClean="0"/>
              <a:t>näkökulmien</a:t>
            </a:r>
            <a:r>
              <a:rPr lang="en-US" sz="2900" dirty="0" smtClean="0"/>
              <a:t> </a:t>
            </a:r>
            <a:r>
              <a:rPr lang="en-US" sz="2900" dirty="0" err="1" smtClean="0"/>
              <a:t>löytäminen</a:t>
            </a:r>
            <a:r>
              <a:rPr lang="en-US" sz="2900" dirty="0" smtClean="0"/>
              <a:t> ; </a:t>
            </a:r>
            <a:r>
              <a:rPr lang="en-US" sz="2900" dirty="0" err="1" smtClean="0"/>
              <a:t>esim</a:t>
            </a:r>
            <a:r>
              <a:rPr lang="en-US" sz="2900" dirty="0" smtClean="0"/>
              <a:t>. Career Flow, </a:t>
            </a:r>
            <a:r>
              <a:rPr lang="en-US" sz="2900" dirty="0" err="1" smtClean="0"/>
              <a:t>Satying</a:t>
            </a:r>
            <a:r>
              <a:rPr lang="en-US" sz="2900" dirty="0" smtClean="0"/>
              <a:t> Afloat </a:t>
            </a:r>
          </a:p>
          <a:p>
            <a:pPr marL="0" indent="0">
              <a:buFont typeface="Wingdings 3" charset="2"/>
              <a:buNone/>
            </a:pPr>
            <a:r>
              <a:rPr lang="en-US" sz="2900" dirty="0" smtClean="0"/>
              <a:t> </a:t>
            </a:r>
          </a:p>
          <a:p>
            <a:r>
              <a:rPr lang="en-US" sz="2900" b="1" dirty="0" err="1" smtClean="0"/>
              <a:t>Toiminnalliset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menetelmät</a:t>
            </a:r>
            <a:r>
              <a:rPr lang="en-US" sz="2900" b="1" dirty="0" smtClean="0"/>
              <a:t>; </a:t>
            </a:r>
            <a:r>
              <a:rPr lang="en-US" sz="2900" dirty="0" err="1" smtClean="0"/>
              <a:t>esim</a:t>
            </a:r>
            <a:r>
              <a:rPr lang="en-US" sz="2900" dirty="0" smtClean="0"/>
              <a:t>. Walking the Problem, Two- or Three  Chairs, Evaluating Career Possibilities,   Creative vision/decision/action planning</a:t>
            </a:r>
          </a:p>
          <a:p>
            <a:pPr marL="0" indent="0">
              <a:buFont typeface="Wingdings 3" charset="2"/>
              <a:buNone/>
            </a:pPr>
            <a:endParaRPr lang="en-US" sz="2400" dirty="0" smtClean="0"/>
          </a:p>
          <a:p>
            <a:pPr marL="0" indent="0">
              <a:buFont typeface="Wingdings 3" charset="2"/>
              <a:buNone/>
            </a:pPr>
            <a:endParaRPr lang="en-US" sz="2400" dirty="0" smtClean="0"/>
          </a:p>
          <a:p>
            <a:pPr marL="0" indent="0">
              <a:buFont typeface="Wingdings 3" charset="2"/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2563630" y="332656"/>
            <a:ext cx="8208912" cy="567676"/>
          </a:xfrm>
        </p:spPr>
        <p:txBody>
          <a:bodyPr>
            <a:normAutofit/>
          </a:bodyPr>
          <a:lstStyle/>
          <a:p>
            <a:r>
              <a:rPr lang="en-US" sz="3100" dirty="0" err="1" smtClean="0"/>
              <a:t>Monipuolinen</a:t>
            </a:r>
            <a:r>
              <a:rPr lang="en-US" sz="3100" dirty="0" smtClean="0"/>
              <a:t> “</a:t>
            </a:r>
            <a:r>
              <a:rPr lang="en-US" sz="3100" dirty="0" err="1" smtClean="0"/>
              <a:t>työkalupakki</a:t>
            </a:r>
            <a:r>
              <a:rPr lang="en-US" sz="3100" dirty="0" smtClean="0"/>
              <a:t>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665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4"/>
          <p:cNvSpPr>
            <a:spLocks noChangeArrowheads="1"/>
          </p:cNvSpPr>
          <p:nvPr/>
        </p:nvSpPr>
        <p:spPr bwMode="auto">
          <a:xfrm>
            <a:off x="1775884" y="333375"/>
            <a:ext cx="8255000" cy="575945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2602369" y="834997"/>
            <a:ext cx="6699395" cy="474960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3075" name="Oval 5"/>
          <p:cNvSpPr>
            <a:spLocks noChangeArrowheads="1"/>
          </p:cNvSpPr>
          <p:nvPr/>
        </p:nvSpPr>
        <p:spPr bwMode="auto">
          <a:xfrm>
            <a:off x="3790951" y="1916113"/>
            <a:ext cx="4129616" cy="28813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 dirty="0"/>
          </a:p>
        </p:txBody>
      </p: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5903384" y="333375"/>
            <a:ext cx="0" cy="57594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1871133" y="3357563"/>
            <a:ext cx="816186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9"/>
          <p:cNvSpPr>
            <a:spLocks noChangeShapeType="1"/>
          </p:cNvSpPr>
          <p:nvPr/>
        </p:nvSpPr>
        <p:spPr bwMode="auto">
          <a:xfrm flipV="1">
            <a:off x="2927351" y="1412875"/>
            <a:ext cx="6049433" cy="374491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10"/>
          <p:cNvSpPr>
            <a:spLocks noChangeShapeType="1"/>
          </p:cNvSpPr>
          <p:nvPr/>
        </p:nvSpPr>
        <p:spPr bwMode="auto">
          <a:xfrm>
            <a:off x="3024718" y="1125538"/>
            <a:ext cx="5568949" cy="42481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Oval 6"/>
          <p:cNvSpPr>
            <a:spLocks noChangeArrowheads="1"/>
          </p:cNvSpPr>
          <p:nvPr/>
        </p:nvSpPr>
        <p:spPr bwMode="auto">
          <a:xfrm>
            <a:off x="4944534" y="2708275"/>
            <a:ext cx="1919817" cy="1295400"/>
          </a:xfrm>
          <a:prstGeom prst="ellipse">
            <a:avLst/>
          </a:prstGeom>
          <a:solidFill>
            <a:srgbClr val="FAFAA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Ura-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mahdollisuudet</a:t>
            </a:r>
            <a:endParaRPr lang="fi-FI" altLang="fi-FI" sz="1800" dirty="0"/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 rot="-1083776">
            <a:off x="3333864" y="665720"/>
            <a:ext cx="251222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Roolit  elämässä/työssä</a:t>
            </a:r>
            <a:endParaRPr lang="fi-FI" altLang="fi-FI" sz="1600" b="1" dirty="0"/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 rot="1151010">
            <a:off x="6717245" y="665720"/>
            <a:ext cx="1257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Oppiminen</a:t>
            </a:r>
            <a:endParaRPr lang="fi-FI" altLang="fi-FI" sz="1600" b="1" dirty="0"/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 rot="3620065">
            <a:off x="8755992" y="2033725"/>
            <a:ext cx="118250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Tasapaino</a:t>
            </a:r>
            <a:endParaRPr lang="fi-FI" altLang="fi-FI" sz="1600" b="1" dirty="0"/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 rot="-3356640">
            <a:off x="8060140" y="4107830"/>
            <a:ext cx="19656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 </a:t>
            </a:r>
            <a:endParaRPr lang="fi-FI" altLang="fi-FI" sz="16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Arvot, Merkitykset</a:t>
            </a:r>
            <a:endParaRPr lang="fi-FI" altLang="fi-FI" sz="1600" b="1" dirty="0"/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 rot="20905096">
            <a:off x="6257338" y="5375569"/>
            <a:ext cx="1654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Persoonallinen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Tyyli, ”</a:t>
            </a:r>
            <a:r>
              <a:rPr lang="fi-FI" altLang="fi-FI" sz="1600" b="1" dirty="0" err="1" smtClean="0"/>
              <a:t>spirit</a:t>
            </a:r>
            <a:r>
              <a:rPr lang="fi-FI" altLang="fi-FI" sz="1600" b="1" dirty="0" smtClean="0"/>
              <a:t>”</a:t>
            </a:r>
            <a:endParaRPr lang="fi-FI" altLang="fi-FI" sz="1600" b="1" dirty="0"/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 rot="1546462">
            <a:off x="3846294" y="5415328"/>
            <a:ext cx="9845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Intressit</a:t>
            </a:r>
            <a:endParaRPr lang="fi-FI" altLang="fi-FI" sz="1600" b="1" dirty="0"/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 rot="3425886">
            <a:off x="1789543" y="3986721"/>
            <a:ext cx="15624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Taidot, Lahjat,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Taipumukset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 rot="-3628389">
            <a:off x="1646454" y="1990854"/>
            <a:ext cx="184858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Kytkökset </a:t>
            </a:r>
            <a:r>
              <a:rPr lang="fi-FI" altLang="fi-FI" sz="1600" b="1" dirty="0" err="1" smtClean="0"/>
              <a:t>työtöh</a:t>
            </a:r>
            <a:endParaRPr lang="fi-FI" altLang="fi-FI" sz="1600" b="1" dirty="0"/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4715656" y="6308725"/>
            <a:ext cx="2377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000" b="1" i="1" dirty="0" smtClean="0"/>
              <a:t> The </a:t>
            </a:r>
            <a:r>
              <a:rPr lang="en-US" sz="2000" b="1" i="1" dirty="0"/>
              <a:t>Career Circle</a:t>
            </a:r>
            <a:endParaRPr lang="en-US" sz="2000" b="1" dirty="0"/>
          </a:p>
        </p:txBody>
      </p:sp>
      <p:cxnSp>
        <p:nvCxnSpPr>
          <p:cNvPr id="5" name="Suora nuoliyhdysviiva 4"/>
          <p:cNvCxnSpPr>
            <a:stCxn id="3074" idx="0"/>
            <a:endCxn id="3080" idx="0"/>
          </p:cNvCxnSpPr>
          <p:nvPr/>
        </p:nvCxnSpPr>
        <p:spPr>
          <a:xfrm>
            <a:off x="5903384" y="333375"/>
            <a:ext cx="1059" cy="23749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nuoliyhdysviiva 9"/>
          <p:cNvCxnSpPr>
            <a:endCxn id="3080" idx="7"/>
          </p:cNvCxnSpPr>
          <p:nvPr/>
        </p:nvCxnSpPr>
        <p:spPr>
          <a:xfrm flipH="1">
            <a:off x="6583201" y="1341560"/>
            <a:ext cx="2506665" cy="15564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nuoliyhdysviiva 14"/>
          <p:cNvCxnSpPr>
            <a:stCxn id="3077" idx="1"/>
            <a:endCxn id="3080" idx="6"/>
          </p:cNvCxnSpPr>
          <p:nvPr/>
        </p:nvCxnSpPr>
        <p:spPr>
          <a:xfrm flipH="1" flipV="1">
            <a:off x="6864352" y="3355976"/>
            <a:ext cx="3168649" cy="158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>
            <a:endCxn id="3080" idx="5"/>
          </p:cNvCxnSpPr>
          <p:nvPr/>
        </p:nvCxnSpPr>
        <p:spPr>
          <a:xfrm flipH="1" flipV="1">
            <a:off x="6583200" y="3813968"/>
            <a:ext cx="2010467" cy="15597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>
            <a:stCxn id="3074" idx="4"/>
          </p:cNvCxnSpPr>
          <p:nvPr/>
        </p:nvCxnSpPr>
        <p:spPr>
          <a:xfrm flipH="1" flipV="1">
            <a:off x="5899643" y="4003675"/>
            <a:ext cx="3741" cy="20891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>
            <a:stCxn id="3078" idx="0"/>
          </p:cNvCxnSpPr>
          <p:nvPr/>
        </p:nvCxnSpPr>
        <p:spPr>
          <a:xfrm flipV="1">
            <a:off x="2927351" y="3813970"/>
            <a:ext cx="2208543" cy="13438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nuoliyhdysviiva 24"/>
          <p:cNvCxnSpPr>
            <a:endCxn id="3080" idx="2"/>
          </p:cNvCxnSpPr>
          <p:nvPr/>
        </p:nvCxnSpPr>
        <p:spPr>
          <a:xfrm>
            <a:off x="1775885" y="3355975"/>
            <a:ext cx="3168649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>
            <a:stCxn id="3079" idx="0"/>
          </p:cNvCxnSpPr>
          <p:nvPr/>
        </p:nvCxnSpPr>
        <p:spPr>
          <a:xfrm>
            <a:off x="3024717" y="1125538"/>
            <a:ext cx="2328248" cy="17336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iruutu 1"/>
          <p:cNvSpPr txBox="1"/>
          <p:nvPr/>
        </p:nvSpPr>
        <p:spPr>
          <a:xfrm>
            <a:off x="5138849" y="216013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Itsereflektiot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4895504" y="1105345"/>
            <a:ext cx="21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Oivallukset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muilta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6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88318" y="0"/>
            <a:ext cx="8911687" cy="1280890"/>
          </a:xfrm>
        </p:spPr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2468" y="1315966"/>
            <a:ext cx="9991576" cy="47651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Norman E. Amundson </a:t>
            </a:r>
            <a:r>
              <a:rPr lang="en-US" sz="2400" dirty="0" smtClean="0">
                <a:solidFill>
                  <a:schemeClr val="tx1"/>
                </a:solidFill>
              </a:rPr>
              <a:t> et al.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Active Engagement –</a:t>
            </a:r>
            <a:r>
              <a:rPr lang="en-US" sz="2400" dirty="0" err="1" smtClean="0">
                <a:solidFill>
                  <a:schemeClr val="tx1"/>
                </a:solidFill>
              </a:rPr>
              <a:t>lähestymistapa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500" dirty="0">
                <a:solidFill>
                  <a:schemeClr val="tx1"/>
                </a:solidFill>
              </a:rPr>
              <a:t>; </a:t>
            </a:r>
            <a:r>
              <a:rPr lang="fi-FI" sz="2500" dirty="0">
                <a:solidFill>
                  <a:schemeClr val="tx1"/>
                </a:solidFill>
              </a:rPr>
              <a:t>Aktiivinen ote, </a:t>
            </a:r>
            <a:r>
              <a:rPr lang="fi-FI" sz="2500" dirty="0" smtClean="0">
                <a:solidFill>
                  <a:schemeClr val="tx1"/>
                </a:solidFill>
              </a:rPr>
              <a:t>sitoutuminen</a:t>
            </a:r>
            <a:endParaRPr lang="en-US" sz="2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Hope-Filled Engagement (HFE); </a:t>
            </a:r>
            <a:r>
              <a:rPr lang="en-US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diversiteetti</a:t>
            </a:r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toivon</a:t>
            </a:r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lisääminen</a:t>
            </a:r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korostuu</a:t>
            </a:r>
            <a:endParaRPr lang="en-US" sz="24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r>
              <a:rPr lang="en-US" sz="2400" dirty="0" smtClean="0"/>
              <a:t>Hope-Centered </a:t>
            </a:r>
            <a:r>
              <a:rPr lang="en-US" sz="2400" dirty="0"/>
              <a:t>Model of Career Development (HCMCD</a:t>
            </a:r>
            <a:r>
              <a:rPr lang="en-US" sz="2400" dirty="0" smtClean="0"/>
              <a:t>); </a:t>
            </a:r>
            <a:r>
              <a:rPr lang="en-US" sz="2400" dirty="0" err="1" smtClean="0"/>
              <a:t>teoria</a:t>
            </a:r>
            <a:r>
              <a:rPr lang="en-US" sz="2400" dirty="0" smtClean="0"/>
              <a:t> ja </a:t>
            </a:r>
            <a:r>
              <a:rPr lang="en-US" sz="2400" dirty="0" err="1" smtClean="0"/>
              <a:t>tutkimus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Mallit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lukeutuvat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ohjauksen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konstruktivistisiin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lähestymistapoihin</a:t>
            </a:r>
            <a:r>
              <a:rPr lang="en-US" sz="2400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ratkaisu</a:t>
            </a:r>
            <a:r>
              <a:rPr lang="en-US" sz="2400" dirty="0" smtClean="0">
                <a:solidFill>
                  <a:schemeClr val="tx1"/>
                </a:solidFill>
              </a:rPr>
              <a:t>- ja </a:t>
            </a:r>
            <a:r>
              <a:rPr lang="en-US" sz="2400" dirty="0" err="1" smtClean="0">
                <a:solidFill>
                  <a:schemeClr val="tx1"/>
                </a:solidFill>
              </a:rPr>
              <a:t>voimavarakeskeinen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sosiodynaaminen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narratiivinen</a:t>
            </a:r>
            <a:r>
              <a:rPr lang="en-US" sz="2400" dirty="0" smtClean="0">
                <a:solidFill>
                  <a:schemeClr val="tx1"/>
                </a:solidFill>
              </a:rPr>
              <a:t>, NLP)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2173456" y="32771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Hope-Filled </a:t>
            </a:r>
            <a:r>
              <a:rPr lang="en-US" sz="3200" dirty="0"/>
              <a:t>E</a:t>
            </a:r>
            <a:r>
              <a:rPr lang="en-US" sz="3200" dirty="0" smtClean="0"/>
              <a:t>ngagement </a:t>
            </a:r>
            <a:r>
              <a:rPr lang="en-US" sz="3200" dirty="0"/>
              <a:t>(HFE</a:t>
            </a:r>
            <a:r>
              <a:rPr lang="en-US" sz="3200" dirty="0" smtClean="0"/>
              <a:t>); </a:t>
            </a:r>
            <a:r>
              <a:rPr lang="en-US" sz="3200" dirty="0" err="1" smtClean="0"/>
              <a:t>Taustaa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074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00151" y="404814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925233" y="1417638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17048699">
            <a:off x="1204897" y="2673111"/>
            <a:ext cx="13516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PHYSICAL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>
            <a:off x="4941359" y="5825768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EMOTIONAL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5069001" y="507088"/>
            <a:ext cx="173249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MENTAL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stCxn id="9218" idx="3"/>
            <a:endCxn id="9218" idx="7"/>
          </p:cNvCxnSpPr>
          <p:nvPr/>
        </p:nvCxnSpPr>
        <p:spPr>
          <a:xfrm flipV="1"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4695878">
            <a:off x="9428247" y="2755256"/>
            <a:ext cx="15905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SPIRITUAL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470564" y="41276"/>
            <a:ext cx="40430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/>
              <a:t> </a:t>
            </a:r>
            <a:r>
              <a:rPr lang="en-US" sz="2400" b="1" i="1" dirty="0" smtClean="0"/>
              <a:t>            Life Balance </a:t>
            </a:r>
            <a:r>
              <a:rPr lang="en-US" sz="2400" b="1" i="1" dirty="0"/>
              <a:t>Circle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207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20552" y="502941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925233" y="1417638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2984310">
            <a:off x="1375512" y="4444483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FYYSINEN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 rot="1234133">
            <a:off x="3260084" y="5835794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EMOTIONAALINEN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4768505" y="610812"/>
            <a:ext cx="74845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TYÖ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stCxn id="9218" idx="3"/>
            <a:endCxn id="9218" idx="7"/>
          </p:cNvCxnSpPr>
          <p:nvPr/>
        </p:nvCxnSpPr>
        <p:spPr>
          <a:xfrm flipV="1">
            <a:off x="2654513" y="1384985"/>
            <a:ext cx="6923778" cy="4258887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54513" y="1384985"/>
            <a:ext cx="6923778" cy="4258887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3352257">
            <a:off x="9264196" y="2408412"/>
            <a:ext cx="24114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SPIRITUAALINEN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470564" y="41276"/>
            <a:ext cx="4092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/>
              <a:t> </a:t>
            </a:r>
            <a:r>
              <a:rPr lang="en-US" sz="2400" b="1" i="1" dirty="0" smtClean="0"/>
              <a:t>            Life Balance Wheel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  <p:cxnSp>
        <p:nvCxnSpPr>
          <p:cNvPr id="4" name="Suora yhdysviiva 3"/>
          <p:cNvCxnSpPr>
            <a:endCxn id="9218" idx="4"/>
          </p:cNvCxnSpPr>
          <p:nvPr/>
        </p:nvCxnSpPr>
        <p:spPr>
          <a:xfrm>
            <a:off x="6065601" y="502941"/>
            <a:ext cx="50801" cy="602297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>
            <a:stCxn id="9218" idx="2"/>
            <a:endCxn id="9218" idx="6"/>
          </p:cNvCxnSpPr>
          <p:nvPr/>
        </p:nvCxnSpPr>
        <p:spPr>
          <a:xfrm>
            <a:off x="1220552" y="3514429"/>
            <a:ext cx="97917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ruutu 12"/>
          <p:cNvSpPr txBox="1">
            <a:spLocks noChangeArrowheads="1"/>
          </p:cNvSpPr>
          <p:nvPr/>
        </p:nvSpPr>
        <p:spPr bwMode="auto">
          <a:xfrm rot="20947248">
            <a:off x="6982349" y="5835796"/>
            <a:ext cx="11620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LEIKKI</a:t>
            </a:r>
            <a:endParaRPr lang="fi-FI" altLang="fi-FI" sz="1800" b="1" dirty="0"/>
          </a:p>
        </p:txBody>
      </p:sp>
      <p:sp>
        <p:nvSpPr>
          <p:cNvPr id="22" name="Tekstiruutu 12"/>
          <p:cNvSpPr txBox="1">
            <a:spLocks noChangeArrowheads="1"/>
          </p:cNvSpPr>
          <p:nvPr/>
        </p:nvSpPr>
        <p:spPr bwMode="auto">
          <a:xfrm rot="762500">
            <a:off x="6680786" y="695657"/>
            <a:ext cx="22086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ÄLYLLINEN</a:t>
            </a:r>
            <a:endParaRPr lang="fi-FI" altLang="fi-FI" sz="1800" b="1" dirty="0"/>
          </a:p>
        </p:txBody>
      </p:sp>
      <p:sp>
        <p:nvSpPr>
          <p:cNvPr id="25" name="Tekstiruutu 12"/>
          <p:cNvSpPr txBox="1">
            <a:spLocks noChangeArrowheads="1"/>
          </p:cNvSpPr>
          <p:nvPr/>
        </p:nvSpPr>
        <p:spPr bwMode="auto">
          <a:xfrm rot="18499681">
            <a:off x="1272081" y="2025639"/>
            <a:ext cx="18121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SOSIAALINEN</a:t>
            </a:r>
            <a:endParaRPr lang="fi-FI" altLang="fi-FI" sz="1800" b="1" dirty="0"/>
          </a:p>
        </p:txBody>
      </p:sp>
      <p:sp>
        <p:nvSpPr>
          <p:cNvPr id="29" name="Tekstiruutu 12"/>
          <p:cNvSpPr txBox="1">
            <a:spLocks noChangeArrowheads="1"/>
          </p:cNvSpPr>
          <p:nvPr/>
        </p:nvSpPr>
        <p:spPr bwMode="auto">
          <a:xfrm rot="18099991">
            <a:off x="8856484" y="4332100"/>
            <a:ext cx="262084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HENKILÖKOHTAINEN</a:t>
            </a:r>
            <a:endParaRPr lang="fi-FI" alt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31359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00151" y="404814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3035300" y="1387521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17048699">
            <a:off x="1204897" y="2673111"/>
            <a:ext cx="13516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PHYSICAL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>
            <a:off x="4941359" y="5825768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EMOTIONAL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5392286" y="404814"/>
            <a:ext cx="173249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MENTAL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endCxn id="9218" idx="7"/>
          </p:cNvCxnSpPr>
          <p:nvPr/>
        </p:nvCxnSpPr>
        <p:spPr>
          <a:xfrm flipV="1">
            <a:off x="2792449" y="1286857"/>
            <a:ext cx="6765441" cy="4232882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4695878">
            <a:off x="9428247" y="2755256"/>
            <a:ext cx="15905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SPIRITUAL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056658" y="41276"/>
            <a:ext cx="4591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/>
              <a:t> </a:t>
            </a:r>
            <a:r>
              <a:rPr lang="en-US" sz="2400" b="1" i="1" dirty="0" smtClean="0"/>
              <a:t>            Sample Balance </a:t>
            </a:r>
            <a:r>
              <a:rPr lang="en-US" sz="2400" b="1" i="1" dirty="0"/>
              <a:t>Circle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  <p:sp>
        <p:nvSpPr>
          <p:cNvPr id="4" name="Puoliympyrä 3"/>
          <p:cNvSpPr/>
          <p:nvPr/>
        </p:nvSpPr>
        <p:spPr>
          <a:xfrm rot="17769097">
            <a:off x="5359899" y="490491"/>
            <a:ext cx="1745322" cy="2996696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uoliympyrä 15"/>
          <p:cNvSpPr/>
          <p:nvPr/>
        </p:nvSpPr>
        <p:spPr>
          <a:xfrm rot="7603296">
            <a:off x="5409141" y="196627"/>
            <a:ext cx="1698782" cy="3414752"/>
          </a:xfrm>
          <a:prstGeom prst="chord">
            <a:avLst>
              <a:gd name="adj1" fmla="val 2700000"/>
              <a:gd name="adj2" fmla="val 159588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orakulmainen kolmio 4"/>
          <p:cNvSpPr/>
          <p:nvPr/>
        </p:nvSpPr>
        <p:spPr>
          <a:xfrm rot="19187680">
            <a:off x="5702740" y="2240559"/>
            <a:ext cx="1169641" cy="958375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uoliympyrä 17"/>
          <p:cNvSpPr/>
          <p:nvPr/>
        </p:nvSpPr>
        <p:spPr>
          <a:xfrm rot="5400000">
            <a:off x="5055440" y="1421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orakulmainen kolmio 19"/>
          <p:cNvSpPr/>
          <p:nvPr/>
        </p:nvSpPr>
        <p:spPr>
          <a:xfrm rot="18341142">
            <a:off x="4658373" y="1044521"/>
            <a:ext cx="877231" cy="1277833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orakulmainen kolmio 5"/>
          <p:cNvSpPr/>
          <p:nvPr/>
        </p:nvSpPr>
        <p:spPr>
          <a:xfrm rot="14111255">
            <a:off x="6981142" y="1703279"/>
            <a:ext cx="796702" cy="924359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uoliympyrä 21"/>
          <p:cNvSpPr/>
          <p:nvPr/>
        </p:nvSpPr>
        <p:spPr>
          <a:xfrm rot="8292918">
            <a:off x="6359468" y="504605"/>
            <a:ext cx="1452979" cy="19948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uoliympyrä 22"/>
          <p:cNvSpPr/>
          <p:nvPr/>
        </p:nvSpPr>
        <p:spPr>
          <a:xfrm rot="9609045">
            <a:off x="6878956" y="690067"/>
            <a:ext cx="411157" cy="1828499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orakulmainen kolmio 6"/>
          <p:cNvSpPr/>
          <p:nvPr/>
        </p:nvSpPr>
        <p:spPr>
          <a:xfrm rot="2316131">
            <a:off x="6432453" y="3073564"/>
            <a:ext cx="1307008" cy="823883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uoliympyrä 24"/>
          <p:cNvSpPr/>
          <p:nvPr/>
        </p:nvSpPr>
        <p:spPr>
          <a:xfrm rot="5400000">
            <a:off x="5258640" y="2945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uoliympyrä 9"/>
          <p:cNvSpPr/>
          <p:nvPr/>
        </p:nvSpPr>
        <p:spPr>
          <a:xfrm rot="11626387">
            <a:off x="6366303" y="2837252"/>
            <a:ext cx="2104435" cy="1286457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orakulmainen kolmio 10"/>
          <p:cNvSpPr/>
          <p:nvPr/>
        </p:nvSpPr>
        <p:spPr>
          <a:xfrm rot="8360429">
            <a:off x="5470069" y="3581329"/>
            <a:ext cx="1353127" cy="980919"/>
          </a:xfrm>
          <a:prstGeom prst="rt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Vuokaaviosymboli: Rajoitin 11"/>
          <p:cNvSpPr/>
          <p:nvPr/>
        </p:nvSpPr>
        <p:spPr>
          <a:xfrm rot="7743656">
            <a:off x="4069736" y="4567450"/>
            <a:ext cx="1558694" cy="79397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uoliympyrä 30"/>
          <p:cNvSpPr/>
          <p:nvPr/>
        </p:nvSpPr>
        <p:spPr>
          <a:xfrm rot="5400000">
            <a:off x="5461840" y="4469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Vuokaaviosymboli: Rajoitin 31"/>
          <p:cNvSpPr/>
          <p:nvPr/>
        </p:nvSpPr>
        <p:spPr>
          <a:xfrm rot="6896965" flipV="1">
            <a:off x="5431174" y="4109944"/>
            <a:ext cx="202637" cy="138697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Vuokaaviosymboli: Rajoitin 32"/>
          <p:cNvSpPr/>
          <p:nvPr/>
        </p:nvSpPr>
        <p:spPr>
          <a:xfrm rot="5064078" flipV="1">
            <a:off x="5889605" y="4141815"/>
            <a:ext cx="386667" cy="134805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Vuokaaviosymboli: Rajoitin 33"/>
          <p:cNvSpPr/>
          <p:nvPr/>
        </p:nvSpPr>
        <p:spPr>
          <a:xfrm rot="4722772" flipV="1">
            <a:off x="6281338" y="4042082"/>
            <a:ext cx="445953" cy="75831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Vuokaaviosymboli: Rajoitin 34"/>
          <p:cNvSpPr/>
          <p:nvPr/>
        </p:nvSpPr>
        <p:spPr>
          <a:xfrm rot="4371888" flipV="1">
            <a:off x="6650419" y="4365354"/>
            <a:ext cx="743828" cy="109249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orakulmainen kolmio 13"/>
          <p:cNvSpPr/>
          <p:nvPr/>
        </p:nvSpPr>
        <p:spPr>
          <a:xfrm rot="13346727">
            <a:off x="4773058" y="3010476"/>
            <a:ext cx="1138807" cy="813324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lvi 14"/>
          <p:cNvSpPr/>
          <p:nvPr/>
        </p:nvSpPr>
        <p:spPr>
          <a:xfrm rot="6390313">
            <a:off x="4610454" y="3146243"/>
            <a:ext cx="1261737" cy="676864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ilvi 16"/>
          <p:cNvSpPr/>
          <p:nvPr/>
        </p:nvSpPr>
        <p:spPr>
          <a:xfrm rot="1355156">
            <a:off x="4272163" y="2928325"/>
            <a:ext cx="1219200" cy="168437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ilvi 39"/>
          <p:cNvSpPr/>
          <p:nvPr/>
        </p:nvSpPr>
        <p:spPr>
          <a:xfrm rot="20189222">
            <a:off x="4591313" y="3801337"/>
            <a:ext cx="916388" cy="182366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Pilvi 40"/>
          <p:cNvSpPr/>
          <p:nvPr/>
        </p:nvSpPr>
        <p:spPr>
          <a:xfrm>
            <a:off x="4163454" y="3546380"/>
            <a:ext cx="1061833" cy="209767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Pilvi 41"/>
          <p:cNvSpPr/>
          <p:nvPr/>
        </p:nvSpPr>
        <p:spPr>
          <a:xfrm rot="714900">
            <a:off x="4509767" y="3305034"/>
            <a:ext cx="678635" cy="133429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uoliympyrä 42"/>
          <p:cNvSpPr/>
          <p:nvPr/>
        </p:nvSpPr>
        <p:spPr>
          <a:xfrm rot="11626387">
            <a:off x="6697905" y="2425456"/>
            <a:ext cx="1491356" cy="1525252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orakulmio 25"/>
          <p:cNvSpPr/>
          <p:nvPr/>
        </p:nvSpPr>
        <p:spPr>
          <a:xfrm rot="19269563">
            <a:off x="5813914" y="2445309"/>
            <a:ext cx="2723529" cy="25917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orakulmio 44"/>
          <p:cNvSpPr/>
          <p:nvPr/>
        </p:nvSpPr>
        <p:spPr>
          <a:xfrm rot="19103998">
            <a:off x="6134448" y="2860502"/>
            <a:ext cx="1925475" cy="1712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orakulmainen kolmio 27"/>
          <p:cNvSpPr/>
          <p:nvPr/>
        </p:nvSpPr>
        <p:spPr>
          <a:xfrm rot="2696798">
            <a:off x="7547578" y="3607777"/>
            <a:ext cx="1106124" cy="85297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Puoliympyrä 47"/>
          <p:cNvSpPr/>
          <p:nvPr/>
        </p:nvSpPr>
        <p:spPr>
          <a:xfrm rot="12202792">
            <a:off x="8066203" y="3424150"/>
            <a:ext cx="457096" cy="1271825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0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677" y="216775"/>
            <a:ext cx="11425269" cy="61206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b="1" dirty="0" smtClean="0"/>
              <a:t>					INTERCONNECTEDNESS	</a:t>
            </a:r>
          </a:p>
          <a:p>
            <a:pPr marL="0" indent="0">
              <a:buNone/>
            </a:pPr>
            <a:r>
              <a:rPr lang="fi-FI" sz="2400" b="1" dirty="0" smtClean="0"/>
              <a:t>		</a:t>
            </a:r>
          </a:p>
          <a:p>
            <a:r>
              <a:rPr lang="fi-FI" sz="2000" b="1" dirty="0" err="1"/>
              <a:t>HFE:n</a:t>
            </a:r>
            <a:r>
              <a:rPr lang="fi-FI" sz="2000" b="1" dirty="0"/>
              <a:t>  identiteetti  -käsitys:</a:t>
            </a:r>
          </a:p>
          <a:p>
            <a:r>
              <a:rPr lang="fi-FI" sz="2000" dirty="0" smtClean="0"/>
              <a:t>Identiteetti täytyy </a:t>
            </a:r>
            <a:r>
              <a:rPr lang="fi-FI" sz="2000" dirty="0"/>
              <a:t>nähdä </a:t>
            </a:r>
            <a:r>
              <a:rPr lang="fi-FI" sz="2000" dirty="0" smtClean="0"/>
              <a:t>asiakkaan kytkentöjen kontekstissa.</a:t>
            </a:r>
          </a:p>
          <a:p>
            <a:r>
              <a:rPr lang="fi-FI" sz="2000" dirty="0" smtClean="0"/>
              <a:t>Jos </a:t>
            </a:r>
            <a:r>
              <a:rPr lang="fi-FI" sz="2000" dirty="0"/>
              <a:t>ihmiset kokevat olevansa irrallaan (ei kytkeytyneenä) itsestään ja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      ympärillä </a:t>
            </a:r>
            <a:r>
              <a:rPr lang="fi-FI" sz="2000" dirty="0"/>
              <a:t>olevasta </a:t>
            </a:r>
            <a:r>
              <a:rPr lang="fi-FI" sz="2000" dirty="0" smtClean="0"/>
              <a:t>maailmasta </a:t>
            </a:r>
            <a:r>
              <a:rPr lang="fi-FI" sz="2000" dirty="0" smtClean="0">
                <a:sym typeface="Wingdings" panose="05000000000000000000" pitchFamily="2" charset="2"/>
              </a:rPr>
              <a:t> </a:t>
            </a:r>
            <a:r>
              <a:rPr lang="fi-FI" sz="2000" dirty="0" smtClean="0"/>
              <a:t>vaikuttaa </a:t>
            </a:r>
            <a:r>
              <a:rPr lang="fi-FI" sz="2000" dirty="0"/>
              <a:t>heidän </a:t>
            </a:r>
            <a:r>
              <a:rPr lang="fi-FI" sz="2000" dirty="0" smtClean="0"/>
              <a:t>identiteettiinsä, tarkoituksen </a:t>
            </a:r>
            <a:br>
              <a:rPr lang="fi-FI" sz="2000" dirty="0" smtClean="0"/>
            </a:br>
            <a:r>
              <a:rPr lang="fi-FI" sz="2000" dirty="0" smtClean="0"/>
              <a:t>      tunteeseen  </a:t>
            </a:r>
            <a:r>
              <a:rPr lang="fi-FI" sz="2000" dirty="0"/>
              <a:t>ja </a:t>
            </a:r>
            <a:r>
              <a:rPr lang="fi-FI" sz="2000" dirty="0" smtClean="0"/>
              <a:t>motivaatioon</a:t>
            </a:r>
          </a:p>
          <a:p>
            <a:pPr>
              <a:buFont typeface="Wingdings"/>
              <a:buChar char="à"/>
            </a:pPr>
            <a:r>
              <a:rPr lang="fi-FI" sz="2000" dirty="0" err="1" smtClean="0"/>
              <a:t>HFE:n</a:t>
            </a:r>
            <a:r>
              <a:rPr lang="fi-FI" sz="2000" dirty="0" smtClean="0"/>
              <a:t> </a:t>
            </a:r>
            <a:r>
              <a:rPr lang="fi-FI" sz="2000" dirty="0"/>
              <a:t>yksi tavoite on, että ihmiset löytävät ja arvostavat itseään kytkeytyessään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     ympärillään </a:t>
            </a:r>
            <a:r>
              <a:rPr lang="fi-FI" sz="2000" dirty="0"/>
              <a:t>olevaan </a:t>
            </a:r>
            <a:r>
              <a:rPr lang="fi-FI" sz="2000" dirty="0" smtClean="0"/>
              <a:t>maailmaan</a:t>
            </a:r>
          </a:p>
          <a:p>
            <a:r>
              <a:rPr lang="fi-FI" sz="2000" dirty="0" smtClean="0"/>
              <a:t> </a:t>
            </a:r>
            <a:r>
              <a:rPr lang="fi-FI" sz="2000" b="1" dirty="0" smtClean="0"/>
              <a:t>Käytännöllisiä menetelmiä ohjauksessa: esim. ”</a:t>
            </a:r>
            <a:r>
              <a:rPr lang="fi-FI" sz="2000" b="1" dirty="0" err="1" smtClean="0"/>
              <a:t>Connections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Circle</a:t>
            </a:r>
            <a:r>
              <a:rPr lang="fi-FI" sz="2000" b="1" dirty="0" smtClean="0"/>
              <a:t>”</a:t>
            </a:r>
          </a:p>
          <a:p>
            <a:r>
              <a:rPr lang="fi-FI" sz="2000" dirty="0" smtClean="0"/>
              <a:t>On tärkeää auttaa asiakasta tunnistamaan irrallisuuden tunteensa ja  kytkeytymään uudelleen mielekkäillä tavoilla </a:t>
            </a:r>
          </a:p>
          <a:p>
            <a:pPr marL="0" indent="0">
              <a:buNone/>
            </a:pPr>
            <a:r>
              <a:rPr lang="fi-FI" sz="2000" dirty="0" smtClean="0">
                <a:sym typeface="Wingdings"/>
              </a:rPr>
              <a:t>     </a:t>
            </a:r>
            <a:r>
              <a:rPr lang="fi-FI" sz="2000" dirty="0" smtClean="0"/>
              <a:t> </a:t>
            </a:r>
            <a:r>
              <a:rPr lang="fi-FI" sz="2000" dirty="0"/>
              <a:t>suurempi motivaatio </a:t>
            </a:r>
            <a:r>
              <a:rPr lang="fi-FI" sz="2000" dirty="0" smtClean="0"/>
              <a:t> </a:t>
            </a:r>
          </a:p>
          <a:p>
            <a:pPr marL="0" indent="0">
              <a:buNone/>
            </a:pPr>
            <a:r>
              <a:rPr lang="fi-FI" sz="2000" dirty="0">
                <a:sym typeface="Wingdings"/>
              </a:rPr>
              <a:t> </a:t>
            </a:r>
            <a:r>
              <a:rPr lang="fi-FI" sz="2000" dirty="0" smtClean="0">
                <a:sym typeface="Wingdings"/>
              </a:rPr>
              <a:t>    </a:t>
            </a:r>
            <a:r>
              <a:rPr lang="fi-FI" sz="2000" dirty="0" smtClean="0"/>
              <a:t> </a:t>
            </a:r>
            <a:r>
              <a:rPr lang="fi-FI" sz="2000" dirty="0"/>
              <a:t>tuottaa myös täydemmän ja realistisemman perspektiivin </a:t>
            </a:r>
            <a:r>
              <a:rPr lang="fi-FI" sz="2000" dirty="0" smtClean="0"/>
              <a:t>”urasuunnittelun”   </a:t>
            </a:r>
            <a:br>
              <a:rPr lang="fi-FI" sz="2000" dirty="0" smtClean="0"/>
            </a:br>
            <a:r>
              <a:rPr lang="fi-FI" sz="2000" dirty="0" smtClean="0"/>
              <a:t>          eri vaiheissa; Ohjaussuhteen luominen </a:t>
            </a:r>
            <a:r>
              <a:rPr lang="fi-FI" sz="2000" dirty="0" smtClean="0">
                <a:sym typeface="Wingdings" panose="05000000000000000000" pitchFamily="2" charset="2"/>
              </a:rPr>
              <a:t> Ongelman määrittely  </a:t>
            </a:r>
            <a:r>
              <a:rPr lang="fi-FI" sz="2000" dirty="0" err="1">
                <a:sym typeface="Wingdings" panose="05000000000000000000" pitchFamily="2" charset="2"/>
              </a:rPr>
              <a:t>I</a:t>
            </a:r>
            <a:r>
              <a:rPr lang="fi-FI" sz="2000" dirty="0" err="1" smtClean="0"/>
              <a:t>tsearviointi</a:t>
            </a:r>
            <a:r>
              <a:rPr lang="fi-FI" sz="2000" dirty="0" smtClean="0"/>
              <a:t> </a:t>
            </a:r>
            <a:r>
              <a:rPr lang="fi-FI" sz="2000" dirty="0" smtClean="0">
                <a:sym typeface="Wingdings" panose="05000000000000000000" pitchFamily="2" charset="2"/>
              </a:rPr>
              <a:t> </a:t>
            </a:r>
            <a:br>
              <a:rPr lang="fi-FI" sz="2000" dirty="0" smtClean="0">
                <a:sym typeface="Wingdings" panose="05000000000000000000" pitchFamily="2" charset="2"/>
              </a:rPr>
            </a:br>
            <a:r>
              <a:rPr lang="fi-FI" sz="2000" dirty="0" smtClean="0">
                <a:sym typeface="Wingdings" panose="05000000000000000000" pitchFamily="2" charset="2"/>
              </a:rPr>
              <a:t>          Vaihtoehtojen tutkiminen  Luova visiointi/päätöksenteko/toimintasuunnitelman </a:t>
            </a:r>
            <a:br>
              <a:rPr lang="fi-FI" sz="2000" dirty="0" smtClean="0">
                <a:sym typeface="Wingdings" panose="05000000000000000000" pitchFamily="2" charset="2"/>
              </a:rPr>
            </a:br>
            <a:r>
              <a:rPr lang="fi-FI" sz="2000" dirty="0" smtClean="0">
                <a:sym typeface="Wingdings" panose="05000000000000000000" pitchFamily="2" charset="2"/>
              </a:rPr>
              <a:t>          tekeminen  Ohjauksen lopettaminen </a:t>
            </a:r>
            <a:r>
              <a:rPr lang="fi-FI" sz="2000" dirty="0" smtClean="0"/>
              <a:t> </a:t>
            </a:r>
            <a:endParaRPr lang="fi-FI" sz="20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046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1825625" y="542054"/>
            <a:ext cx="8589433" cy="5903913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6147" name="Oval 4"/>
          <p:cNvSpPr>
            <a:spLocks noChangeArrowheads="1"/>
          </p:cNvSpPr>
          <p:nvPr/>
        </p:nvSpPr>
        <p:spPr bwMode="auto">
          <a:xfrm>
            <a:off x="2254251" y="1012825"/>
            <a:ext cx="7539567" cy="5072063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925233" y="1417638"/>
            <a:ext cx="6019800" cy="40592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6149" name="Oval 4"/>
          <p:cNvSpPr>
            <a:spLocks noChangeArrowheads="1"/>
          </p:cNvSpPr>
          <p:nvPr/>
        </p:nvSpPr>
        <p:spPr bwMode="auto">
          <a:xfrm>
            <a:off x="3788834" y="1790700"/>
            <a:ext cx="4563533" cy="327025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i-FI" altLang="fi-FI">
              <a:latin typeface="Arial" pitchFamily="34" charset="0"/>
            </a:endParaRPr>
          </a:p>
        </p:txBody>
      </p:sp>
      <p:sp>
        <p:nvSpPr>
          <p:cNvPr id="6151" name="Tekstiruutu 8"/>
          <p:cNvSpPr txBox="1">
            <a:spLocks noChangeArrowheads="1"/>
          </p:cNvSpPr>
          <p:nvPr/>
        </p:nvSpPr>
        <p:spPr bwMode="auto">
          <a:xfrm rot="914498">
            <a:off x="5652486" y="2320062"/>
            <a:ext cx="9797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PERHE</a:t>
            </a:r>
            <a:endParaRPr lang="fi-FI" altLang="fi-FI" sz="1800" dirty="0"/>
          </a:p>
        </p:txBody>
      </p:sp>
      <p:sp>
        <p:nvSpPr>
          <p:cNvPr id="6152" name="Tekstiruutu 9"/>
          <p:cNvSpPr txBox="1">
            <a:spLocks noChangeArrowheads="1"/>
          </p:cNvSpPr>
          <p:nvPr/>
        </p:nvSpPr>
        <p:spPr bwMode="auto">
          <a:xfrm rot="17873848">
            <a:off x="7629507" y="3924238"/>
            <a:ext cx="14627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KULTTUURI</a:t>
            </a:r>
            <a:endParaRPr lang="fi-FI" altLang="fi-FI" sz="1800" dirty="0"/>
          </a:p>
        </p:txBody>
      </p:sp>
      <p:sp>
        <p:nvSpPr>
          <p:cNvPr id="6153" name="Tekstiruutu 10"/>
          <p:cNvSpPr txBox="1">
            <a:spLocks noChangeArrowheads="1"/>
          </p:cNvSpPr>
          <p:nvPr/>
        </p:nvSpPr>
        <p:spPr bwMode="auto">
          <a:xfrm rot="18224473">
            <a:off x="3706416" y="2587109"/>
            <a:ext cx="11977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YHTEISÖ</a:t>
            </a:r>
            <a:endParaRPr lang="fi-FI" altLang="fi-FI" sz="1800" dirty="0"/>
          </a:p>
        </p:txBody>
      </p:sp>
      <p:sp>
        <p:nvSpPr>
          <p:cNvPr id="6154" name="Tekstiruutu 11"/>
          <p:cNvSpPr txBox="1">
            <a:spLocks noChangeArrowheads="1"/>
          </p:cNvSpPr>
          <p:nvPr/>
        </p:nvSpPr>
        <p:spPr bwMode="auto">
          <a:xfrm rot="2183627">
            <a:off x="7205308" y="2011977"/>
            <a:ext cx="31549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LUONTO</a:t>
            </a:r>
            <a:endParaRPr lang="fi-FI" altLang="fi-FI" sz="1800" dirty="0"/>
          </a:p>
        </p:txBody>
      </p:sp>
      <p:sp>
        <p:nvSpPr>
          <p:cNvPr id="6155" name="Tekstiruutu 12"/>
          <p:cNvSpPr txBox="1">
            <a:spLocks noChangeArrowheads="1"/>
          </p:cNvSpPr>
          <p:nvPr/>
        </p:nvSpPr>
        <p:spPr bwMode="auto">
          <a:xfrm>
            <a:off x="4390496" y="684792"/>
            <a:ext cx="346498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SPIRITUAALINEN MAAILMA</a:t>
            </a:r>
            <a:endParaRPr lang="fi-FI" altLang="fi-FI" sz="1800" dirty="0"/>
          </a:p>
        </p:txBody>
      </p:sp>
      <p:cxnSp>
        <p:nvCxnSpPr>
          <p:cNvPr id="15" name="Suora yhdysviiva 14"/>
          <p:cNvCxnSpPr>
            <a:stCxn id="6146" idx="0"/>
            <a:endCxn id="6146" idx="4"/>
          </p:cNvCxnSpPr>
          <p:nvPr/>
        </p:nvCxnSpPr>
        <p:spPr>
          <a:xfrm>
            <a:off x="6120341" y="542054"/>
            <a:ext cx="0" cy="59039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>
            <a:stCxn id="6146" idx="2"/>
            <a:endCxn id="6146" idx="6"/>
          </p:cNvCxnSpPr>
          <p:nvPr/>
        </p:nvCxnSpPr>
        <p:spPr>
          <a:xfrm>
            <a:off x="1825625" y="3494011"/>
            <a:ext cx="858943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>
            <a:stCxn id="6146" idx="3"/>
            <a:endCxn id="6146" idx="7"/>
          </p:cNvCxnSpPr>
          <p:nvPr/>
        </p:nvCxnSpPr>
        <p:spPr>
          <a:xfrm flipV="1">
            <a:off x="3083518" y="1406662"/>
            <a:ext cx="6073647" cy="4174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6146" idx="1"/>
            <a:endCxn id="6146" idx="5"/>
          </p:cNvCxnSpPr>
          <p:nvPr/>
        </p:nvCxnSpPr>
        <p:spPr>
          <a:xfrm>
            <a:off x="3083518" y="1406662"/>
            <a:ext cx="6073647" cy="4174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0" name="Oval 4"/>
          <p:cNvSpPr>
            <a:spLocks noChangeArrowheads="1"/>
          </p:cNvSpPr>
          <p:nvPr/>
        </p:nvSpPr>
        <p:spPr bwMode="auto">
          <a:xfrm>
            <a:off x="5247218" y="2771775"/>
            <a:ext cx="1631949" cy="12382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smtClean="0"/>
              <a:t>SELF</a:t>
            </a:r>
            <a:endParaRPr lang="fi-FI" altLang="fi-FI" sz="1800" dirty="0"/>
          </a:p>
        </p:txBody>
      </p:sp>
      <p:sp>
        <p:nvSpPr>
          <p:cNvPr id="6161" name="Text Box 13"/>
          <p:cNvSpPr txBox="1">
            <a:spLocks noChangeArrowheads="1"/>
          </p:cNvSpPr>
          <p:nvPr/>
        </p:nvSpPr>
        <p:spPr bwMode="auto">
          <a:xfrm rot="-1192139">
            <a:off x="2976034" y="338723"/>
            <a:ext cx="250401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Roolit elämässä/työssä</a:t>
            </a:r>
            <a:endParaRPr lang="fi-FI" altLang="fi-FI" sz="1600" b="1" dirty="0"/>
          </a:p>
        </p:txBody>
      </p:sp>
      <p:sp>
        <p:nvSpPr>
          <p:cNvPr id="6162" name="Text Box 14"/>
          <p:cNvSpPr txBox="1">
            <a:spLocks noChangeArrowheads="1"/>
          </p:cNvSpPr>
          <p:nvPr/>
        </p:nvSpPr>
        <p:spPr bwMode="auto">
          <a:xfrm rot="1151010">
            <a:off x="7116347" y="292685"/>
            <a:ext cx="1257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Oppiminen</a:t>
            </a:r>
            <a:endParaRPr lang="fi-FI" altLang="fi-FI" sz="1600" b="1" dirty="0"/>
          </a:p>
        </p:txBody>
      </p:sp>
      <p:sp>
        <p:nvSpPr>
          <p:cNvPr id="6163" name="Text Box 15"/>
          <p:cNvSpPr txBox="1">
            <a:spLocks noChangeArrowheads="1"/>
          </p:cNvSpPr>
          <p:nvPr/>
        </p:nvSpPr>
        <p:spPr bwMode="auto">
          <a:xfrm rot="3620065">
            <a:off x="9822748" y="1830179"/>
            <a:ext cx="118250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Tasapaino</a:t>
            </a:r>
            <a:endParaRPr lang="fi-FI" altLang="fi-FI" sz="1600" b="1" dirty="0"/>
          </a:p>
        </p:txBody>
      </p:sp>
      <p:sp>
        <p:nvSpPr>
          <p:cNvPr id="6164" name="Text Box 16"/>
          <p:cNvSpPr txBox="1">
            <a:spLocks noChangeArrowheads="1"/>
          </p:cNvSpPr>
          <p:nvPr/>
        </p:nvSpPr>
        <p:spPr bwMode="auto">
          <a:xfrm rot="17376390">
            <a:off x="9640110" y="4210315"/>
            <a:ext cx="197682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Arvot, merkitykset</a:t>
            </a:r>
            <a:endParaRPr lang="fi-FI" altLang="fi-FI" sz="1600" b="1" dirty="0"/>
          </a:p>
        </p:txBody>
      </p:sp>
      <p:sp>
        <p:nvSpPr>
          <p:cNvPr id="6165" name="Text Box 17"/>
          <p:cNvSpPr txBox="1">
            <a:spLocks noChangeArrowheads="1"/>
          </p:cNvSpPr>
          <p:nvPr/>
        </p:nvSpPr>
        <p:spPr bwMode="auto">
          <a:xfrm rot="-1647708">
            <a:off x="7480311" y="5910977"/>
            <a:ext cx="22397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Persoonallinen tyyli,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err="1" smtClean="0"/>
              <a:t>Spirit</a:t>
            </a:r>
            <a:endParaRPr lang="fi-FI" altLang="fi-FI" sz="1600" b="1" dirty="0"/>
          </a:p>
        </p:txBody>
      </p:sp>
      <p:sp>
        <p:nvSpPr>
          <p:cNvPr id="6166" name="Text Box 18"/>
          <p:cNvSpPr txBox="1">
            <a:spLocks noChangeArrowheads="1"/>
          </p:cNvSpPr>
          <p:nvPr/>
        </p:nvSpPr>
        <p:spPr bwMode="auto">
          <a:xfrm rot="1546462">
            <a:off x="3756110" y="6220411"/>
            <a:ext cx="10983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err="1" smtClean="0"/>
              <a:t>Interessit</a:t>
            </a:r>
            <a:endParaRPr lang="fi-FI" altLang="fi-FI" sz="1600" b="1" dirty="0"/>
          </a:p>
        </p:txBody>
      </p:sp>
      <p:sp>
        <p:nvSpPr>
          <p:cNvPr id="6167" name="Text Box 19"/>
          <p:cNvSpPr txBox="1">
            <a:spLocks noChangeArrowheads="1"/>
          </p:cNvSpPr>
          <p:nvPr/>
        </p:nvSpPr>
        <p:spPr bwMode="auto">
          <a:xfrm rot="3425886">
            <a:off x="1043359" y="4631245"/>
            <a:ext cx="15624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Taidot, Lahjat,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Taipumukset</a:t>
            </a:r>
          </a:p>
        </p:txBody>
      </p:sp>
      <p:sp>
        <p:nvSpPr>
          <p:cNvPr id="6168" name="Text Box 20"/>
          <p:cNvSpPr txBox="1">
            <a:spLocks noChangeArrowheads="1"/>
          </p:cNvSpPr>
          <p:nvPr/>
        </p:nvSpPr>
        <p:spPr bwMode="auto">
          <a:xfrm rot="-3628389">
            <a:off x="1109469" y="1830179"/>
            <a:ext cx="19159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b="1" dirty="0" smtClean="0"/>
              <a:t>Kytkennät työhön</a:t>
            </a:r>
            <a:endParaRPr lang="fi-FI" altLang="fi-FI" sz="1600" b="1" dirty="0"/>
          </a:p>
        </p:txBody>
      </p:sp>
      <p:sp>
        <p:nvSpPr>
          <p:cNvPr id="6169" name="Tekstiruutu 1"/>
          <p:cNvSpPr txBox="1">
            <a:spLocks noChangeArrowheads="1"/>
          </p:cNvSpPr>
          <p:nvPr/>
        </p:nvSpPr>
        <p:spPr bwMode="auto">
          <a:xfrm rot="-5400000">
            <a:off x="-1823524" y="3519873"/>
            <a:ext cx="49053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sz="2400" b="1" dirty="0" smtClean="0"/>
              <a:t> IDENTITEETTI KONTEKSTISSA </a:t>
            </a:r>
            <a:endParaRPr lang="fi-FI" altLang="en-US" sz="2400" b="1" dirty="0"/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5247218" y="2771776"/>
            <a:ext cx="1689097" cy="130119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MINÄ</a:t>
            </a:r>
            <a:endParaRPr lang="fi-FI" alt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14766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521679" y="6087528"/>
            <a:ext cx="3749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CareerCraft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Prosesseja</a:t>
            </a:r>
            <a:endParaRPr lang="en-US" sz="2400" b="1" i="1" dirty="0">
              <a:solidFill>
                <a:schemeClr val="tx2"/>
              </a:solidFill>
            </a:endParaRPr>
          </a:p>
        </p:txBody>
      </p:sp>
      <p:cxnSp>
        <p:nvCxnSpPr>
          <p:cNvPr id="5" name="Suora yhdysviiva 4"/>
          <p:cNvCxnSpPr/>
          <p:nvPr/>
        </p:nvCxnSpPr>
        <p:spPr>
          <a:xfrm flipV="1">
            <a:off x="6428310" y="2548556"/>
            <a:ext cx="1698263" cy="113042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6428310" y="2548556"/>
            <a:ext cx="1698263" cy="113042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Suorakulmio 11"/>
          <p:cNvSpPr/>
          <p:nvPr/>
        </p:nvSpPr>
        <p:spPr>
          <a:xfrm rot="8207381">
            <a:off x="7249827" y="1432259"/>
            <a:ext cx="2870551" cy="20213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orakulmio 9"/>
          <p:cNvSpPr/>
          <p:nvPr/>
        </p:nvSpPr>
        <p:spPr>
          <a:xfrm rot="2805509">
            <a:off x="5151423" y="919196"/>
            <a:ext cx="2136997" cy="30031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orakulmio 10"/>
          <p:cNvSpPr/>
          <p:nvPr/>
        </p:nvSpPr>
        <p:spPr>
          <a:xfrm rot="18894258">
            <a:off x="5157202" y="2739758"/>
            <a:ext cx="2099642" cy="282660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uorakulmio 12"/>
          <p:cNvSpPr/>
          <p:nvPr/>
        </p:nvSpPr>
        <p:spPr>
          <a:xfrm rot="2805509">
            <a:off x="7292344" y="2366485"/>
            <a:ext cx="1935456" cy="26021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orakulmio 2"/>
          <p:cNvSpPr/>
          <p:nvPr/>
        </p:nvSpPr>
        <p:spPr>
          <a:xfrm>
            <a:off x="6155720" y="2294102"/>
            <a:ext cx="2040453" cy="13734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URA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 rot="18970807">
            <a:off x="4461534" y="1769313"/>
            <a:ext cx="190468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Kuka</a:t>
            </a:r>
            <a:r>
              <a:rPr lang="en-US" sz="1600" dirty="0" smtClean="0"/>
              <a:t> </a:t>
            </a:r>
            <a:r>
              <a:rPr lang="en-US" sz="1600" dirty="0" err="1" smtClean="0"/>
              <a:t>minä</a:t>
            </a:r>
            <a:r>
              <a:rPr lang="en-US" sz="1600" dirty="0" smtClean="0"/>
              <a:t> </a:t>
            </a:r>
            <a:r>
              <a:rPr lang="en-US" sz="1600" dirty="0" err="1" smtClean="0"/>
              <a:t>olen</a:t>
            </a:r>
            <a:r>
              <a:rPr lang="en-US" sz="1600" dirty="0" smtClean="0"/>
              <a:t>?</a:t>
            </a:r>
          </a:p>
          <a:p>
            <a:r>
              <a:rPr lang="en-US" sz="1600" dirty="0" err="1" smtClean="0"/>
              <a:t>Mitä</a:t>
            </a:r>
            <a:r>
              <a:rPr lang="en-US" sz="1600" dirty="0" smtClean="0"/>
              <a:t> </a:t>
            </a:r>
            <a:r>
              <a:rPr lang="en-US" sz="1600" dirty="0" err="1" smtClean="0"/>
              <a:t>minun</a:t>
            </a:r>
            <a:r>
              <a:rPr lang="en-US" sz="1600" dirty="0" smtClean="0"/>
              <a:t> </a:t>
            </a:r>
            <a:r>
              <a:rPr lang="en-US" sz="1600" dirty="0" err="1" smtClean="0"/>
              <a:t>pitäisi</a:t>
            </a:r>
            <a:endParaRPr lang="en-US" sz="1600" dirty="0" smtClean="0"/>
          </a:p>
          <a:p>
            <a:r>
              <a:rPr lang="en-US" sz="1600" dirty="0" err="1" smtClean="0"/>
              <a:t>tehdä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5" name="Tekstiruutu 14"/>
          <p:cNvSpPr txBox="1"/>
          <p:nvPr/>
        </p:nvSpPr>
        <p:spPr>
          <a:xfrm rot="2891981">
            <a:off x="6053504" y="1301066"/>
            <a:ext cx="17075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/>
              <a:t>I</a:t>
            </a:r>
            <a:r>
              <a:rPr lang="en-US" sz="1400" b="1" dirty="0" err="1" smtClean="0"/>
              <a:t>tsearviointi</a:t>
            </a:r>
            <a:endParaRPr lang="en-US" sz="1400" b="1" dirty="0" smtClean="0"/>
          </a:p>
          <a:p>
            <a:r>
              <a:rPr lang="en-US" sz="1400" b="1" dirty="0" err="1" smtClean="0"/>
              <a:t>Uramahdollisuuk</a:t>
            </a:r>
            <a:r>
              <a:rPr lang="en-US" sz="1400" b="1" dirty="0" smtClean="0"/>
              <a:t>-</a:t>
            </a:r>
          </a:p>
          <a:p>
            <a:r>
              <a:rPr lang="en-US" sz="1400" b="1" dirty="0" err="1"/>
              <a:t>s</a:t>
            </a:r>
            <a:r>
              <a:rPr lang="en-US" sz="1400" b="1" dirty="0" err="1" smtClean="0"/>
              <a:t>ien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tutkiminen</a:t>
            </a:r>
            <a:endParaRPr lang="en-US" sz="1400" b="1" dirty="0"/>
          </a:p>
        </p:txBody>
      </p:sp>
      <p:sp>
        <p:nvSpPr>
          <p:cNvPr id="16" name="Tekstiruutu 15"/>
          <p:cNvSpPr txBox="1"/>
          <p:nvPr/>
        </p:nvSpPr>
        <p:spPr>
          <a:xfrm rot="2834043">
            <a:off x="8364707" y="1252498"/>
            <a:ext cx="10134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KuinkaI</a:t>
            </a:r>
            <a:endParaRPr lang="en-US" sz="1600" dirty="0" smtClean="0"/>
          </a:p>
          <a:p>
            <a:r>
              <a:rPr lang="en-US" sz="1600" dirty="0" err="1" smtClean="0"/>
              <a:t>kehityn</a:t>
            </a:r>
            <a:r>
              <a:rPr lang="en-US" sz="1600" dirty="0" smtClean="0"/>
              <a:t>?</a:t>
            </a:r>
            <a:endParaRPr lang="en-US" sz="1600" dirty="0"/>
          </a:p>
        </p:txBody>
      </p:sp>
      <p:sp>
        <p:nvSpPr>
          <p:cNvPr id="17" name="Tekstiruutu 16"/>
          <p:cNvSpPr txBox="1"/>
          <p:nvPr/>
        </p:nvSpPr>
        <p:spPr>
          <a:xfrm rot="19021919">
            <a:off x="9093205" y="2150191"/>
            <a:ext cx="1133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Elinikäinen</a:t>
            </a:r>
            <a:endParaRPr lang="en-US" sz="1400" b="1" dirty="0" smtClean="0"/>
          </a:p>
          <a:p>
            <a:r>
              <a:rPr lang="en-US" sz="1400" b="1" dirty="0" err="1" smtClean="0"/>
              <a:t>oppiminen</a:t>
            </a:r>
            <a:endParaRPr lang="en-US" sz="1400" b="1" dirty="0"/>
          </a:p>
        </p:txBody>
      </p:sp>
      <p:sp>
        <p:nvSpPr>
          <p:cNvPr id="18" name="Tekstiruutu 17"/>
          <p:cNvSpPr txBox="1"/>
          <p:nvPr/>
        </p:nvSpPr>
        <p:spPr>
          <a:xfrm rot="18984540">
            <a:off x="7780228" y="4041969"/>
            <a:ext cx="22894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Kuinka</a:t>
            </a:r>
            <a:r>
              <a:rPr lang="en-US" sz="1600" dirty="0" smtClean="0"/>
              <a:t> </a:t>
            </a:r>
            <a:r>
              <a:rPr lang="en-US" sz="1600" dirty="0" err="1" smtClean="0"/>
              <a:t>löydän</a:t>
            </a:r>
            <a:r>
              <a:rPr lang="en-US" sz="1600" dirty="0" smtClean="0"/>
              <a:t> </a:t>
            </a:r>
            <a:r>
              <a:rPr lang="en-US" sz="1600" dirty="0" err="1" smtClean="0"/>
              <a:t>työtä</a:t>
            </a:r>
            <a:r>
              <a:rPr lang="en-US" sz="1600" dirty="0" smtClean="0"/>
              <a:t>?</a:t>
            </a:r>
            <a:endParaRPr lang="en-US" sz="1600" dirty="0"/>
          </a:p>
        </p:txBody>
      </p:sp>
      <p:sp>
        <p:nvSpPr>
          <p:cNvPr id="19" name="Tekstiruutu 18"/>
          <p:cNvSpPr txBox="1"/>
          <p:nvPr/>
        </p:nvSpPr>
        <p:spPr>
          <a:xfrm rot="2941720">
            <a:off x="6774659" y="4203067"/>
            <a:ext cx="1655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T</a:t>
            </a:r>
            <a:r>
              <a:rPr lang="en-US" sz="1400" b="1" dirty="0" err="1" smtClean="0"/>
              <a:t>yönhaku</a:t>
            </a:r>
            <a:endParaRPr lang="en-US" sz="1400" b="1" dirty="0"/>
          </a:p>
        </p:txBody>
      </p:sp>
      <p:sp>
        <p:nvSpPr>
          <p:cNvPr id="20" name="Tekstiruutu 19"/>
          <p:cNvSpPr txBox="1"/>
          <p:nvPr/>
        </p:nvSpPr>
        <p:spPr>
          <a:xfrm rot="2779566">
            <a:off x="4950948" y="4424589"/>
            <a:ext cx="2223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Kuinka</a:t>
            </a:r>
            <a:r>
              <a:rPr lang="en-US" sz="1600" dirty="0" smtClean="0"/>
              <a:t> </a:t>
            </a:r>
            <a:r>
              <a:rPr lang="en-US" sz="1600" dirty="0" err="1" smtClean="0"/>
              <a:t>pystyn</a:t>
            </a:r>
            <a:r>
              <a:rPr lang="en-US" sz="1600" dirty="0" smtClean="0"/>
              <a:t> </a:t>
            </a:r>
            <a:r>
              <a:rPr lang="en-US" sz="1600" dirty="0" err="1" smtClean="0"/>
              <a:t>pitämään</a:t>
            </a:r>
            <a:r>
              <a:rPr lang="en-US" sz="1600" dirty="0" smtClean="0"/>
              <a:t> </a:t>
            </a:r>
            <a:r>
              <a:rPr lang="en-US" sz="1600" dirty="0" err="1" smtClean="0"/>
              <a:t>työsuhteeni</a:t>
            </a:r>
            <a:r>
              <a:rPr lang="en-US" sz="1600" dirty="0" smtClean="0"/>
              <a:t>?</a:t>
            </a:r>
            <a:endParaRPr lang="en-US" sz="1600" dirty="0"/>
          </a:p>
        </p:txBody>
      </p:sp>
      <p:sp>
        <p:nvSpPr>
          <p:cNvPr id="21" name="Tekstiruutu 20"/>
          <p:cNvSpPr txBox="1"/>
          <p:nvPr/>
        </p:nvSpPr>
        <p:spPr>
          <a:xfrm rot="18908047">
            <a:off x="4827225" y="3121378"/>
            <a:ext cx="1327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Työsuhteiden</a:t>
            </a:r>
            <a:endParaRPr lang="en-US" sz="1400" b="1" dirty="0" smtClean="0"/>
          </a:p>
          <a:p>
            <a:r>
              <a:rPr lang="en-US" sz="1400" b="1" dirty="0" err="1" smtClean="0"/>
              <a:t>jatkuvuus</a:t>
            </a:r>
            <a:endParaRPr lang="en-US" sz="1400" b="1" dirty="0"/>
          </a:p>
        </p:txBody>
      </p:sp>
      <p:sp>
        <p:nvSpPr>
          <p:cNvPr id="22" name="Tekstiruutu 21"/>
          <p:cNvSpPr txBox="1"/>
          <p:nvPr/>
        </p:nvSpPr>
        <p:spPr>
          <a:xfrm rot="18942265">
            <a:off x="3467829" y="4479052"/>
            <a:ext cx="19800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err="1" smtClean="0"/>
              <a:t>Työskentelytavat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Elämäntaidot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Kulkuyhteydet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Lastenhoito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Konfliktien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ratkaisu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Milloin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jääädä</a:t>
            </a:r>
            <a:r>
              <a:rPr lang="en-US" sz="1200" b="1" dirty="0" smtClean="0"/>
              <a:t>//</a:t>
            </a:r>
          </a:p>
          <a:p>
            <a:pPr algn="r"/>
            <a:r>
              <a:rPr lang="en-US" sz="1200" b="1" dirty="0" err="1" smtClean="0"/>
              <a:t>Milloin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pyrkiä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eteenpäin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Jne</a:t>
            </a:r>
            <a:r>
              <a:rPr lang="en-US" sz="1200" b="1" dirty="0" smtClean="0"/>
              <a:t>..</a:t>
            </a:r>
            <a:endParaRPr lang="en-US" sz="1200" b="1" dirty="0"/>
          </a:p>
        </p:txBody>
      </p:sp>
      <p:sp>
        <p:nvSpPr>
          <p:cNvPr id="24" name="Tekstiruutu 23"/>
          <p:cNvSpPr txBox="1"/>
          <p:nvPr/>
        </p:nvSpPr>
        <p:spPr>
          <a:xfrm rot="2795891">
            <a:off x="2105618" y="-275737"/>
            <a:ext cx="299190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                                     Career Circle</a:t>
            </a:r>
          </a:p>
          <a:p>
            <a:r>
              <a:rPr lang="en-US" sz="1200" b="1" dirty="0" smtClean="0"/>
              <a:t>                         (</a:t>
            </a:r>
            <a:r>
              <a:rPr lang="en-US" sz="1200" b="1" dirty="0" err="1" smtClean="0"/>
              <a:t>taidot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intressit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arvot</a:t>
            </a:r>
            <a:r>
              <a:rPr lang="en-US" sz="1200" b="1" dirty="0"/>
              <a:t>,</a:t>
            </a:r>
            <a:endParaRPr lang="en-US" sz="1200" b="1" dirty="0" smtClean="0"/>
          </a:p>
          <a:p>
            <a:pPr algn="r"/>
            <a:r>
              <a:rPr lang="en-US" sz="1200" b="1" dirty="0" smtClean="0"/>
              <a:t> </a:t>
            </a:r>
            <a:r>
              <a:rPr lang="en-US" sz="1200" b="1" dirty="0" err="1" smtClean="0"/>
              <a:t>persoonallinen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tyyli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tasapaino</a:t>
            </a:r>
            <a:r>
              <a:rPr lang="en-US" sz="1200" b="1" dirty="0" smtClean="0"/>
              <a:t>,</a:t>
            </a:r>
          </a:p>
          <a:p>
            <a:pPr algn="r"/>
            <a:r>
              <a:rPr lang="en-US" sz="1200" b="1" dirty="0" err="1" smtClean="0"/>
              <a:t>oppiminen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elämän</a:t>
            </a:r>
            <a:r>
              <a:rPr lang="en-US" sz="1200" b="1" dirty="0" smtClean="0"/>
              <a:t>/</a:t>
            </a:r>
            <a:r>
              <a:rPr lang="en-US" sz="1200" b="1" dirty="0" err="1" smtClean="0"/>
              <a:t>työroolit</a:t>
            </a:r>
            <a:r>
              <a:rPr lang="en-US" sz="1200" b="1" dirty="0" smtClean="0"/>
              <a:t>, </a:t>
            </a:r>
          </a:p>
          <a:p>
            <a:pPr algn="r"/>
            <a:r>
              <a:rPr lang="en-US" sz="1200" b="1" dirty="0" err="1" smtClean="0"/>
              <a:t>työkytkennät</a:t>
            </a:r>
            <a:r>
              <a:rPr lang="en-US" sz="1200" b="1" dirty="0" smtClean="0"/>
              <a:t>)</a:t>
            </a:r>
          </a:p>
          <a:p>
            <a:pPr algn="r"/>
            <a:r>
              <a:rPr lang="en-US" sz="1200" b="1" dirty="0" smtClean="0"/>
              <a:t>&amp; Connections Circle</a:t>
            </a:r>
          </a:p>
          <a:p>
            <a:pPr algn="r"/>
            <a:r>
              <a:rPr lang="en-US" sz="1200" b="1" dirty="0" smtClean="0"/>
              <a:t>(</a:t>
            </a:r>
            <a:r>
              <a:rPr lang="en-US" sz="1200" b="1" dirty="0" err="1" smtClean="0"/>
              <a:t>minä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perhe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yhteisö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kulttuuri</a:t>
            </a:r>
            <a:r>
              <a:rPr lang="en-US" sz="1200" b="1" dirty="0" smtClean="0"/>
              <a:t>,</a:t>
            </a:r>
          </a:p>
          <a:p>
            <a:pPr algn="r"/>
            <a:r>
              <a:rPr lang="en-US" sz="1200" b="1" dirty="0" err="1" smtClean="0"/>
              <a:t>luonto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spirituaalinen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maailma</a:t>
            </a:r>
            <a:r>
              <a:rPr lang="en-US" sz="1200" b="1" dirty="0" smtClean="0"/>
              <a:t>)</a:t>
            </a:r>
          </a:p>
          <a:p>
            <a:pPr algn="r"/>
            <a:endParaRPr lang="en-US" sz="1200" b="1" dirty="0"/>
          </a:p>
          <a:p>
            <a:pPr algn="r"/>
            <a:r>
              <a:rPr lang="en-US" sz="1200" b="1" dirty="0" err="1" smtClean="0"/>
              <a:t>Mahdollisuuksien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generoiminen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Mahdollisuuksien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tutkiminen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Mahdollisuuksien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arviointi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Päätöksenteko</a:t>
            </a:r>
            <a:endParaRPr lang="en-US" sz="1200" b="1" dirty="0" smtClean="0"/>
          </a:p>
          <a:p>
            <a:pPr algn="r"/>
            <a:r>
              <a:rPr lang="en-US" sz="1200" b="1" dirty="0" err="1" smtClean="0"/>
              <a:t>Toiminnan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suunnittelu</a:t>
            </a:r>
            <a:endParaRPr lang="en-US" sz="1200" b="1" dirty="0"/>
          </a:p>
        </p:txBody>
      </p:sp>
      <p:sp>
        <p:nvSpPr>
          <p:cNvPr id="25" name="Tekstiruutu 24"/>
          <p:cNvSpPr txBox="1"/>
          <p:nvPr/>
        </p:nvSpPr>
        <p:spPr>
          <a:xfrm rot="19069805">
            <a:off x="9582474" y="93594"/>
            <a:ext cx="17187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Elämänkokemus</a:t>
            </a:r>
            <a:endParaRPr lang="en-US" sz="1200" b="1" dirty="0" smtClean="0"/>
          </a:p>
          <a:p>
            <a:r>
              <a:rPr lang="en-US" sz="1200" b="1" dirty="0" err="1" smtClean="0"/>
              <a:t>Itsetutkiskelu</a:t>
            </a:r>
            <a:endParaRPr lang="en-US" sz="1200" b="1" dirty="0" smtClean="0"/>
          </a:p>
          <a:p>
            <a:r>
              <a:rPr lang="en-US" sz="1200" b="1" dirty="0" err="1" smtClean="0"/>
              <a:t>Epäviralliset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kurssit</a:t>
            </a:r>
            <a:endParaRPr lang="en-US" sz="1200" b="1" dirty="0" smtClean="0"/>
          </a:p>
          <a:p>
            <a:r>
              <a:rPr lang="en-US" sz="1200" b="1" dirty="0" err="1" smtClean="0"/>
              <a:t>Lyhytkurssit</a:t>
            </a:r>
            <a:endParaRPr lang="en-US" sz="1200" b="1" dirty="0" smtClean="0"/>
          </a:p>
          <a:p>
            <a:r>
              <a:rPr lang="en-US" sz="1200" b="1" dirty="0" err="1" smtClean="0"/>
              <a:t>Oppsopimukset</a:t>
            </a:r>
            <a:endParaRPr lang="en-US" sz="1200" b="1" dirty="0" smtClean="0"/>
          </a:p>
          <a:p>
            <a:r>
              <a:rPr lang="en-US" sz="1200" b="1" dirty="0" err="1" smtClean="0"/>
              <a:t>Virallinen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koulutus</a:t>
            </a:r>
            <a:endParaRPr lang="en-US" sz="1200" b="1" dirty="0" smtClean="0"/>
          </a:p>
          <a:p>
            <a:r>
              <a:rPr lang="en-US" sz="1200" b="1" dirty="0" err="1" smtClean="0"/>
              <a:t>Käytännön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kokemus</a:t>
            </a:r>
            <a:endParaRPr lang="en-US" sz="1200" b="1" dirty="0" smtClean="0"/>
          </a:p>
          <a:p>
            <a:r>
              <a:rPr lang="en-US" sz="1200" b="1" dirty="0" err="1" smtClean="0"/>
              <a:t>Mentorointi</a:t>
            </a:r>
            <a:endParaRPr lang="en-US" sz="1200" b="1" dirty="0" smtClean="0"/>
          </a:p>
          <a:p>
            <a:r>
              <a:rPr lang="en-US" sz="1200" b="1" dirty="0" err="1" smtClean="0"/>
              <a:t>Jne</a:t>
            </a:r>
            <a:r>
              <a:rPr lang="en-US" sz="1200" b="1" dirty="0" smtClean="0"/>
              <a:t>.</a:t>
            </a:r>
          </a:p>
          <a:p>
            <a:endParaRPr lang="en-US" sz="1200" b="1" dirty="0" smtClean="0"/>
          </a:p>
        </p:txBody>
      </p:sp>
      <p:sp>
        <p:nvSpPr>
          <p:cNvPr id="26" name="Tekstiruutu 25"/>
          <p:cNvSpPr txBox="1"/>
          <p:nvPr/>
        </p:nvSpPr>
        <p:spPr>
          <a:xfrm rot="2786302">
            <a:off x="8488072" y="4092866"/>
            <a:ext cx="2343911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Verkostoituminen</a:t>
            </a:r>
            <a:endParaRPr lang="en-US" sz="1200" b="1" dirty="0" smtClean="0"/>
          </a:p>
          <a:p>
            <a:r>
              <a:rPr lang="en-US" sz="1200" b="1" dirty="0" err="1" smtClean="0"/>
              <a:t>Informaation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saaminen</a:t>
            </a:r>
            <a:endParaRPr lang="en-US" sz="1200" b="1" dirty="0" smtClean="0"/>
          </a:p>
          <a:p>
            <a:r>
              <a:rPr lang="en-US" sz="1200" b="1" dirty="0" err="1" smtClean="0"/>
              <a:t>Mahdollisuuksien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löytäminen</a:t>
            </a:r>
            <a:endParaRPr lang="en-US" sz="1200" b="1" dirty="0" smtClean="0"/>
          </a:p>
          <a:p>
            <a:r>
              <a:rPr lang="en-US" sz="1200" b="1" dirty="0" err="1"/>
              <a:t>Ansioluettelot</a:t>
            </a:r>
            <a:endParaRPr lang="en-US" sz="1200" b="1" dirty="0"/>
          </a:p>
          <a:p>
            <a:r>
              <a:rPr lang="en-US" sz="1200" b="1" dirty="0" err="1"/>
              <a:t>Portfoliot</a:t>
            </a:r>
            <a:endParaRPr lang="en-US" sz="1200" b="1" dirty="0"/>
          </a:p>
          <a:p>
            <a:r>
              <a:rPr lang="en-US" sz="1200" b="1" dirty="0" err="1"/>
              <a:t>Sähköpostit</a:t>
            </a:r>
            <a:endParaRPr lang="en-US" sz="1200" b="1" dirty="0"/>
          </a:p>
          <a:p>
            <a:r>
              <a:rPr lang="en-US" sz="1200" b="1" dirty="0" err="1"/>
              <a:t>Haastattelut</a:t>
            </a:r>
            <a:endParaRPr lang="en-US" sz="1200" b="1" dirty="0"/>
          </a:p>
          <a:p>
            <a:r>
              <a:rPr lang="en-US" sz="1200" b="1" dirty="0" err="1"/>
              <a:t>Neuvottelut</a:t>
            </a:r>
            <a:endParaRPr lang="en-US" sz="1200" b="1" dirty="0"/>
          </a:p>
          <a:p>
            <a:r>
              <a:rPr lang="en-US" sz="1200" b="1" dirty="0" err="1"/>
              <a:t>Hylkäävien</a:t>
            </a:r>
            <a:r>
              <a:rPr lang="en-US" sz="1200" b="1" dirty="0"/>
              <a:t> </a:t>
            </a:r>
            <a:r>
              <a:rPr lang="en-US" sz="1200" b="1" dirty="0" err="1"/>
              <a:t>päätösten</a:t>
            </a:r>
            <a:endParaRPr lang="en-US" sz="1200" b="1" dirty="0"/>
          </a:p>
          <a:p>
            <a:r>
              <a:rPr lang="en-US" sz="1200" b="1" dirty="0" err="1"/>
              <a:t>kohtaaminen</a:t>
            </a:r>
            <a:endParaRPr lang="en-US" sz="1200" b="1" dirty="0"/>
          </a:p>
          <a:p>
            <a:r>
              <a:rPr lang="en-US" sz="1200" b="1" dirty="0" err="1"/>
              <a:t>Jne</a:t>
            </a:r>
            <a:r>
              <a:rPr lang="en-US" sz="1200" b="1" dirty="0"/>
              <a:t>.</a:t>
            </a:r>
          </a:p>
          <a:p>
            <a:endParaRPr lang="en-US" sz="1200" b="1" dirty="0" smtClean="0"/>
          </a:p>
          <a:p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429299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kstiruutu 1"/>
          <p:cNvSpPr txBox="1">
            <a:spLocks noChangeArrowheads="1"/>
          </p:cNvSpPr>
          <p:nvPr/>
        </p:nvSpPr>
        <p:spPr bwMode="auto">
          <a:xfrm>
            <a:off x="2125134" y="82551"/>
            <a:ext cx="10675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sz="2400" b="1" dirty="0">
                <a:latin typeface="Comic Sans MS" pitchFamily="66" charset="0"/>
              </a:rPr>
              <a:t> </a:t>
            </a:r>
            <a:r>
              <a:rPr lang="fi-FI" altLang="en-US" sz="2400" b="1" dirty="0" smtClean="0">
                <a:latin typeface="Comic Sans MS" pitchFamily="66" charset="0"/>
              </a:rPr>
              <a:t>           </a:t>
            </a:r>
            <a:r>
              <a:rPr lang="fi-FI" altLang="en-US" sz="2400" b="1" dirty="0" err="1" smtClean="0">
                <a:latin typeface="Comic Sans MS" pitchFamily="66" charset="0"/>
              </a:rPr>
              <a:t>CareerCraft</a:t>
            </a:r>
            <a:r>
              <a:rPr lang="fi-FI" altLang="en-US" sz="2400" b="1" dirty="0" smtClean="0">
                <a:latin typeface="Comic Sans MS" pitchFamily="66" charset="0"/>
              </a:rPr>
              <a:t> </a:t>
            </a:r>
            <a:r>
              <a:rPr lang="fi-FI" altLang="en-US" sz="2400" b="1" dirty="0" err="1" smtClean="0">
                <a:latin typeface="Comic Sans MS" pitchFamily="66" charset="0"/>
              </a:rPr>
              <a:t>Model</a:t>
            </a:r>
            <a:endParaRPr lang="fi-FI" altLang="en-US" sz="2400" b="1" dirty="0">
              <a:latin typeface="Comic Sans MS" pitchFamily="66" charset="0"/>
            </a:endParaRPr>
          </a:p>
        </p:txBody>
      </p:sp>
      <p:sp>
        <p:nvSpPr>
          <p:cNvPr id="3" name="Ellipsi 2"/>
          <p:cNvSpPr/>
          <p:nvPr/>
        </p:nvSpPr>
        <p:spPr>
          <a:xfrm>
            <a:off x="4271434" y="2767013"/>
            <a:ext cx="3263900" cy="12239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4000" b="1" dirty="0" err="1" smtClean="0">
                <a:solidFill>
                  <a:schemeClr val="tx1"/>
                </a:solidFill>
                <a:latin typeface="Comic Sans MS" panose="030F0702030302020204" pitchFamily="66" charset="0"/>
                <a:cs typeface="Aharoni" panose="02010803020104030203" pitchFamily="2" charset="-79"/>
              </a:rPr>
              <a:t>Craft</a:t>
            </a:r>
            <a:endParaRPr lang="fi-FI" sz="4000" b="1" dirty="0"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4" name="Ellipsi 3"/>
          <p:cNvSpPr/>
          <p:nvPr/>
        </p:nvSpPr>
        <p:spPr>
          <a:xfrm>
            <a:off x="4669367" y="4313237"/>
            <a:ext cx="2793453" cy="10382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 err="1" smtClean="0">
                <a:solidFill>
                  <a:schemeClr val="tx1"/>
                </a:solidFill>
              </a:rPr>
              <a:t>creativity</a:t>
            </a:r>
            <a:endParaRPr lang="fi-FI" sz="2400" b="1" dirty="0">
              <a:solidFill>
                <a:schemeClr val="tx1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7535334" y="2008188"/>
            <a:ext cx="2468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 err="1" smtClean="0">
                <a:solidFill>
                  <a:schemeClr val="tx1"/>
                </a:solidFill>
              </a:rPr>
              <a:t>function</a:t>
            </a:r>
            <a:endParaRPr lang="fi-FI" sz="2400" b="1" dirty="0">
              <a:solidFill>
                <a:schemeClr val="tx1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1763185" y="2032000"/>
            <a:ext cx="2468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 err="1">
                <a:solidFill>
                  <a:schemeClr val="tx1"/>
                </a:solidFill>
              </a:rPr>
              <a:t>s</a:t>
            </a:r>
            <a:r>
              <a:rPr lang="fi-FI" sz="2400" b="1" dirty="0" err="1" smtClean="0">
                <a:solidFill>
                  <a:schemeClr val="tx1"/>
                </a:solidFill>
              </a:rPr>
              <a:t>kill</a:t>
            </a:r>
            <a:endParaRPr lang="fi-FI" b="1" dirty="0">
              <a:solidFill>
                <a:schemeClr val="tx1"/>
              </a:solidFill>
            </a:endParaRPr>
          </a:p>
        </p:txBody>
      </p:sp>
      <p:cxnSp>
        <p:nvCxnSpPr>
          <p:cNvPr id="8" name="Suora yhdysviiva 7"/>
          <p:cNvCxnSpPr>
            <a:stCxn id="6" idx="5"/>
          </p:cNvCxnSpPr>
          <p:nvPr/>
        </p:nvCxnSpPr>
        <p:spPr>
          <a:xfrm>
            <a:off x="3869267" y="2813051"/>
            <a:ext cx="594784" cy="32861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>
            <a:endCxn id="5" idx="3"/>
          </p:cNvCxnSpPr>
          <p:nvPr/>
        </p:nvCxnSpPr>
        <p:spPr>
          <a:xfrm flipV="1">
            <a:off x="7380817" y="2789239"/>
            <a:ext cx="516467" cy="217487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>
            <a:endCxn id="4" idx="0"/>
          </p:cNvCxnSpPr>
          <p:nvPr/>
        </p:nvCxnSpPr>
        <p:spPr>
          <a:xfrm>
            <a:off x="5833533" y="3990975"/>
            <a:ext cx="232560" cy="322262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flipH="1" flipV="1">
            <a:off x="893234" y="544513"/>
            <a:ext cx="1900767" cy="14874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>
            <a:stCxn id="6" idx="3"/>
          </p:cNvCxnSpPr>
          <p:nvPr/>
        </p:nvCxnSpPr>
        <p:spPr>
          <a:xfrm flipH="1">
            <a:off x="334434" y="2813050"/>
            <a:ext cx="1790700" cy="6873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 flipH="1" flipV="1">
            <a:off x="795867" y="2008189"/>
            <a:ext cx="1329267" cy="2000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7" name="Tekstiruutu 40"/>
          <p:cNvSpPr txBox="1">
            <a:spLocks noChangeArrowheads="1"/>
          </p:cNvSpPr>
          <p:nvPr/>
        </p:nvSpPr>
        <p:spPr bwMode="auto">
          <a:xfrm rot="2751026">
            <a:off x="1283206" y="709097"/>
            <a:ext cx="11208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materials</a:t>
            </a:r>
            <a:endParaRPr lang="fi-FI" altLang="en-US" dirty="0"/>
          </a:p>
        </p:txBody>
      </p:sp>
      <p:sp>
        <p:nvSpPr>
          <p:cNvPr id="8208" name="Tekstiruutu 41"/>
          <p:cNvSpPr txBox="1">
            <a:spLocks noChangeArrowheads="1"/>
          </p:cNvSpPr>
          <p:nvPr/>
        </p:nvSpPr>
        <p:spPr bwMode="auto">
          <a:xfrm rot="911196">
            <a:off x="776319" y="1639372"/>
            <a:ext cx="6719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tools</a:t>
            </a:r>
            <a:endParaRPr lang="fi-FI" altLang="en-US" dirty="0"/>
          </a:p>
        </p:txBody>
      </p:sp>
      <p:sp>
        <p:nvSpPr>
          <p:cNvPr id="8209" name="Tekstiruutu 43"/>
          <p:cNvSpPr txBox="1">
            <a:spLocks noChangeArrowheads="1"/>
          </p:cNvSpPr>
          <p:nvPr/>
        </p:nvSpPr>
        <p:spPr bwMode="auto">
          <a:xfrm rot="-1711816">
            <a:off x="309423" y="2792689"/>
            <a:ext cx="1236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processes</a:t>
            </a:r>
            <a:endParaRPr lang="fi-FI" altLang="en-US" dirty="0"/>
          </a:p>
        </p:txBody>
      </p:sp>
      <p:cxnSp>
        <p:nvCxnSpPr>
          <p:cNvPr id="46" name="Suora yhdysviiva 45"/>
          <p:cNvCxnSpPr/>
          <p:nvPr/>
        </p:nvCxnSpPr>
        <p:spPr>
          <a:xfrm flipH="1" flipV="1">
            <a:off x="6834718" y="668338"/>
            <a:ext cx="1511300" cy="13398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 flipH="1">
            <a:off x="8923867" y="544215"/>
            <a:ext cx="535760" cy="143749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yhdysviiva 47"/>
          <p:cNvCxnSpPr/>
          <p:nvPr/>
        </p:nvCxnSpPr>
        <p:spPr>
          <a:xfrm flipV="1">
            <a:off x="9459627" y="685245"/>
            <a:ext cx="1309813" cy="140502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4" name="Tekstiruutu 55"/>
          <p:cNvSpPr txBox="1">
            <a:spLocks noChangeArrowheads="1"/>
          </p:cNvSpPr>
          <p:nvPr/>
        </p:nvSpPr>
        <p:spPr bwMode="auto">
          <a:xfrm rot="2957833">
            <a:off x="7326657" y="1016689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practical</a:t>
            </a:r>
            <a:endParaRPr lang="fi-FI" altLang="en-US" dirty="0"/>
          </a:p>
        </p:txBody>
      </p:sp>
      <p:sp>
        <p:nvSpPr>
          <p:cNvPr id="8215" name="Tekstiruutu 56"/>
          <p:cNvSpPr txBox="1">
            <a:spLocks noChangeArrowheads="1"/>
          </p:cNvSpPr>
          <p:nvPr/>
        </p:nvSpPr>
        <p:spPr bwMode="auto">
          <a:xfrm rot="18319072">
            <a:off x="9447274" y="930623"/>
            <a:ext cx="11464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/>
              <a:t>h</a:t>
            </a:r>
            <a:r>
              <a:rPr lang="fi-FI" altLang="en-US" dirty="0" err="1" smtClean="0"/>
              <a:t>ands-on</a:t>
            </a:r>
            <a:endParaRPr lang="fi-FI" altLang="en-US" dirty="0"/>
          </a:p>
        </p:txBody>
      </p:sp>
      <p:sp>
        <p:nvSpPr>
          <p:cNvPr id="8220" name="Tekstiruutu 68"/>
          <p:cNvSpPr txBox="1">
            <a:spLocks noChangeArrowheads="1"/>
          </p:cNvSpPr>
          <p:nvPr/>
        </p:nvSpPr>
        <p:spPr bwMode="auto">
          <a:xfrm rot="1059797">
            <a:off x="1885278" y="3885684"/>
            <a:ext cx="13644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possibilities</a:t>
            </a:r>
            <a:endParaRPr lang="fi-FI" altLang="en-US" dirty="0"/>
          </a:p>
        </p:txBody>
      </p:sp>
      <p:sp>
        <p:nvSpPr>
          <p:cNvPr id="8221" name="Tekstiruutu 69"/>
          <p:cNvSpPr txBox="1">
            <a:spLocks noChangeArrowheads="1"/>
          </p:cNvSpPr>
          <p:nvPr/>
        </p:nvSpPr>
        <p:spPr bwMode="auto">
          <a:xfrm rot="558471">
            <a:off x="2717489" y="4569370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hope</a:t>
            </a:r>
            <a:endParaRPr lang="fi-FI" altLang="en-US" dirty="0"/>
          </a:p>
        </p:txBody>
      </p:sp>
      <p:sp>
        <p:nvSpPr>
          <p:cNvPr id="8222" name="Tekstiruutu 70"/>
          <p:cNvSpPr txBox="1">
            <a:spLocks noChangeArrowheads="1"/>
          </p:cNvSpPr>
          <p:nvPr/>
        </p:nvSpPr>
        <p:spPr bwMode="auto">
          <a:xfrm>
            <a:off x="863600" y="5167313"/>
            <a:ext cx="13644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uniqueness</a:t>
            </a:r>
            <a:endParaRPr lang="fi-FI" altLang="en-US" dirty="0"/>
          </a:p>
        </p:txBody>
      </p:sp>
      <p:sp>
        <p:nvSpPr>
          <p:cNvPr id="8223" name="Tekstiruutu 71"/>
          <p:cNvSpPr txBox="1">
            <a:spLocks noChangeArrowheads="1"/>
          </p:cNvSpPr>
          <p:nvPr/>
        </p:nvSpPr>
        <p:spPr bwMode="auto">
          <a:xfrm rot="-1200246">
            <a:off x="2268139" y="5780365"/>
            <a:ext cx="9797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smtClean="0"/>
              <a:t>passion</a:t>
            </a:r>
            <a:endParaRPr lang="fi-FI" altLang="en-US" dirty="0"/>
          </a:p>
        </p:txBody>
      </p:sp>
      <p:sp>
        <p:nvSpPr>
          <p:cNvPr id="8224" name="Tekstiruutu 72"/>
          <p:cNvSpPr txBox="1">
            <a:spLocks noChangeArrowheads="1"/>
          </p:cNvSpPr>
          <p:nvPr/>
        </p:nvSpPr>
        <p:spPr bwMode="auto">
          <a:xfrm rot="-1776014">
            <a:off x="4295219" y="5814497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flexible</a:t>
            </a:r>
            <a:endParaRPr lang="fi-FI" altLang="en-US" dirty="0"/>
          </a:p>
        </p:txBody>
      </p:sp>
      <p:sp>
        <p:nvSpPr>
          <p:cNvPr id="8225" name="Tekstiruutu 73"/>
          <p:cNvSpPr txBox="1">
            <a:spLocks noChangeArrowheads="1"/>
          </p:cNvSpPr>
          <p:nvPr/>
        </p:nvSpPr>
        <p:spPr bwMode="auto">
          <a:xfrm rot="658354">
            <a:off x="7967530" y="4808022"/>
            <a:ext cx="18004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/>
              <a:t>l</a:t>
            </a:r>
            <a:r>
              <a:rPr lang="fi-FI" altLang="en-US" dirty="0" err="1" smtClean="0"/>
              <a:t>eft</a:t>
            </a:r>
            <a:r>
              <a:rPr lang="fi-FI" altLang="en-US" dirty="0" smtClean="0"/>
              <a:t> &amp; </a:t>
            </a:r>
            <a:r>
              <a:rPr lang="fi-FI" altLang="en-US" dirty="0" err="1" smtClean="0"/>
              <a:t>right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brain</a:t>
            </a:r>
            <a:endParaRPr lang="fi-FI" altLang="en-US" dirty="0"/>
          </a:p>
        </p:txBody>
      </p:sp>
      <p:sp>
        <p:nvSpPr>
          <p:cNvPr id="8226" name="Tekstiruutu 74"/>
          <p:cNvSpPr txBox="1">
            <a:spLocks noChangeArrowheads="1"/>
          </p:cNvSpPr>
          <p:nvPr/>
        </p:nvSpPr>
        <p:spPr bwMode="auto">
          <a:xfrm rot="968734">
            <a:off x="7415717" y="5472975"/>
            <a:ext cx="21467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/>
              <a:t>o</a:t>
            </a:r>
            <a:r>
              <a:rPr lang="fi-FI" altLang="en-US" dirty="0" smtClean="0"/>
              <a:t>pen to </a:t>
            </a:r>
            <a:r>
              <a:rPr lang="fi-FI" altLang="en-US" dirty="0" err="1" smtClean="0"/>
              <a:t>uncertainty</a:t>
            </a:r>
            <a:endParaRPr lang="fi-FI" altLang="en-US" dirty="0"/>
          </a:p>
        </p:txBody>
      </p:sp>
      <p:cxnSp>
        <p:nvCxnSpPr>
          <p:cNvPr id="76" name="Suora yhdysviiva 75"/>
          <p:cNvCxnSpPr/>
          <p:nvPr/>
        </p:nvCxnSpPr>
        <p:spPr>
          <a:xfrm>
            <a:off x="7490723" y="4941271"/>
            <a:ext cx="3278717" cy="4810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uora yhdysviiva 78"/>
          <p:cNvCxnSpPr/>
          <p:nvPr/>
        </p:nvCxnSpPr>
        <p:spPr>
          <a:xfrm>
            <a:off x="6275917" y="5332413"/>
            <a:ext cx="4140200" cy="9509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uora yhdysviiva 80"/>
          <p:cNvCxnSpPr/>
          <p:nvPr/>
        </p:nvCxnSpPr>
        <p:spPr>
          <a:xfrm>
            <a:off x="1219201" y="3860801"/>
            <a:ext cx="3520017" cy="9048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uora yhdysviiva 82"/>
          <p:cNvCxnSpPr>
            <a:endCxn id="4" idx="3"/>
          </p:cNvCxnSpPr>
          <p:nvPr/>
        </p:nvCxnSpPr>
        <p:spPr>
          <a:xfrm>
            <a:off x="2125134" y="4832350"/>
            <a:ext cx="2953325" cy="3670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uora yhdysviiva 84"/>
          <p:cNvCxnSpPr/>
          <p:nvPr/>
        </p:nvCxnSpPr>
        <p:spPr>
          <a:xfrm flipV="1">
            <a:off x="954618" y="5332413"/>
            <a:ext cx="4500033" cy="1508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uora yhdysviiva 86"/>
          <p:cNvCxnSpPr>
            <a:endCxn id="4" idx="4"/>
          </p:cNvCxnSpPr>
          <p:nvPr/>
        </p:nvCxnSpPr>
        <p:spPr>
          <a:xfrm flipV="1">
            <a:off x="1559984" y="5351463"/>
            <a:ext cx="4506109" cy="10429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yhdysviiva 89"/>
          <p:cNvCxnSpPr/>
          <p:nvPr/>
        </p:nvCxnSpPr>
        <p:spPr>
          <a:xfrm flipV="1">
            <a:off x="4231218" y="5351463"/>
            <a:ext cx="1885949" cy="11096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56"/>
          <p:cNvSpPr txBox="1">
            <a:spLocks noChangeArrowheads="1"/>
          </p:cNvSpPr>
          <p:nvPr/>
        </p:nvSpPr>
        <p:spPr bwMode="auto">
          <a:xfrm rot="17055277">
            <a:off x="8314975" y="864175"/>
            <a:ext cx="12618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purposeful</a:t>
            </a:r>
            <a:endParaRPr lang="fi-FI" altLang="en-US" dirty="0"/>
          </a:p>
        </p:txBody>
      </p:sp>
      <p:cxnSp>
        <p:nvCxnSpPr>
          <p:cNvPr id="52" name="Suora yhdysviiva 51"/>
          <p:cNvCxnSpPr/>
          <p:nvPr/>
        </p:nvCxnSpPr>
        <p:spPr>
          <a:xfrm flipV="1">
            <a:off x="7208102" y="3141664"/>
            <a:ext cx="3278717" cy="143961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yhdysviiva 54"/>
          <p:cNvCxnSpPr/>
          <p:nvPr/>
        </p:nvCxnSpPr>
        <p:spPr>
          <a:xfrm>
            <a:off x="9637391" y="3537121"/>
            <a:ext cx="2051765" cy="35748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yhdysviiva 55"/>
          <p:cNvCxnSpPr/>
          <p:nvPr/>
        </p:nvCxnSpPr>
        <p:spPr>
          <a:xfrm>
            <a:off x="6294252" y="5351464"/>
            <a:ext cx="1168568" cy="93099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uora yhdysviiva 56"/>
          <p:cNvCxnSpPr/>
          <p:nvPr/>
        </p:nvCxnSpPr>
        <p:spPr>
          <a:xfrm>
            <a:off x="9132800" y="3794626"/>
            <a:ext cx="2051765" cy="35748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uora yhdysviiva 60"/>
          <p:cNvCxnSpPr/>
          <p:nvPr/>
        </p:nvCxnSpPr>
        <p:spPr>
          <a:xfrm flipV="1">
            <a:off x="8331598" y="6052123"/>
            <a:ext cx="1031725" cy="48297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kstiruutu 73"/>
          <p:cNvSpPr txBox="1">
            <a:spLocks noChangeArrowheads="1"/>
          </p:cNvSpPr>
          <p:nvPr/>
        </p:nvSpPr>
        <p:spPr bwMode="auto">
          <a:xfrm rot="19682414">
            <a:off x="7606299" y="3606910"/>
            <a:ext cx="17876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smtClean="0"/>
              <a:t>Inner </a:t>
            </a:r>
            <a:r>
              <a:rPr lang="fi-FI" altLang="en-US" dirty="0" err="1" smtClean="0"/>
              <a:t>resources</a:t>
            </a:r>
            <a:endParaRPr lang="fi-FI" altLang="en-US" dirty="0"/>
          </a:p>
        </p:txBody>
      </p:sp>
      <p:sp>
        <p:nvSpPr>
          <p:cNvPr id="67" name="Tekstiruutu 73"/>
          <p:cNvSpPr txBox="1">
            <a:spLocks noChangeArrowheads="1"/>
          </p:cNvSpPr>
          <p:nvPr/>
        </p:nvSpPr>
        <p:spPr bwMode="auto">
          <a:xfrm rot="846882">
            <a:off x="10279562" y="3339453"/>
            <a:ext cx="9797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spiritual</a:t>
            </a:r>
            <a:endParaRPr lang="fi-FI" altLang="en-US" dirty="0"/>
          </a:p>
        </p:txBody>
      </p:sp>
      <p:sp>
        <p:nvSpPr>
          <p:cNvPr id="69" name="Tekstiruutu 73"/>
          <p:cNvSpPr txBox="1">
            <a:spLocks noChangeArrowheads="1"/>
          </p:cNvSpPr>
          <p:nvPr/>
        </p:nvSpPr>
        <p:spPr bwMode="auto">
          <a:xfrm rot="658354">
            <a:off x="9675217" y="3625767"/>
            <a:ext cx="9669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intuitive</a:t>
            </a:r>
            <a:endParaRPr lang="fi-FI" altLang="en-US" dirty="0"/>
          </a:p>
        </p:txBody>
      </p:sp>
      <p:sp>
        <p:nvSpPr>
          <p:cNvPr id="70" name="Tekstiruutu 72"/>
          <p:cNvSpPr txBox="1">
            <a:spLocks noChangeArrowheads="1"/>
          </p:cNvSpPr>
          <p:nvPr/>
        </p:nvSpPr>
        <p:spPr bwMode="auto">
          <a:xfrm rot="2977129">
            <a:off x="7025149" y="5701115"/>
            <a:ext cx="5052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fun</a:t>
            </a:r>
            <a:endParaRPr lang="fi-FI" altLang="en-US" dirty="0"/>
          </a:p>
        </p:txBody>
      </p:sp>
      <p:sp>
        <p:nvSpPr>
          <p:cNvPr id="71" name="Tekstiruutu 72"/>
          <p:cNvSpPr txBox="1">
            <a:spLocks noChangeArrowheads="1"/>
          </p:cNvSpPr>
          <p:nvPr/>
        </p:nvSpPr>
        <p:spPr bwMode="auto">
          <a:xfrm rot="-1776014">
            <a:off x="8237244" y="6055578"/>
            <a:ext cx="5437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dirty="0" err="1" smtClean="0"/>
              <a:t>risk</a:t>
            </a: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79693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5360" y="260648"/>
            <a:ext cx="11617291" cy="65973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 smtClean="0"/>
              <a:t>	                             </a:t>
            </a:r>
            <a:r>
              <a:rPr lang="en-US" sz="2800" b="1" dirty="0" smtClean="0"/>
              <a:t>Career </a:t>
            </a:r>
            <a:r>
              <a:rPr lang="en-US" sz="2800" b="1" dirty="0"/>
              <a:t>Craft – </a:t>
            </a:r>
            <a:r>
              <a:rPr lang="en-US" sz="2800" b="1" dirty="0" err="1" smtClean="0"/>
              <a:t>kompetenssit</a:t>
            </a:r>
            <a:endParaRPr lang="en-US" sz="2800" b="1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fi-FI" sz="2100" b="1" dirty="0" smtClean="0"/>
              <a:t>		</a:t>
            </a:r>
            <a:r>
              <a:rPr lang="fi-FI" sz="2200" b="1" dirty="0" smtClean="0"/>
              <a:t>1. </a:t>
            </a:r>
            <a:r>
              <a:rPr lang="fi-FI" sz="2200" b="1" dirty="0" err="1" smtClean="0"/>
              <a:t>Function</a:t>
            </a:r>
            <a:r>
              <a:rPr lang="fi-FI" sz="2200" b="1" dirty="0" smtClean="0"/>
              <a:t> - toimintatapa</a:t>
            </a:r>
            <a:endParaRPr lang="en-US" sz="2200" dirty="0"/>
          </a:p>
          <a:p>
            <a:r>
              <a:rPr lang="fi-FI" sz="2100" dirty="0" smtClean="0"/>
              <a:t>tekee </a:t>
            </a:r>
            <a:r>
              <a:rPr lang="fi-FI" sz="2100" dirty="0"/>
              <a:t>jotain itse – ei odota muiden tekevän hänen puolestaan (jotkut kyllä odottavat!) Silti </a:t>
            </a:r>
            <a:r>
              <a:rPr lang="fi-FI" sz="2100" dirty="0" err="1"/>
              <a:t>kytkeytyneisä</a:t>
            </a:r>
            <a:r>
              <a:rPr lang="fi-FI" sz="2100" dirty="0"/>
              <a:t> toisiin – ottavat vastuun</a:t>
            </a:r>
            <a:r>
              <a:rPr lang="fi-FI" sz="2100" dirty="0" smtClean="0"/>
              <a:t>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b="1" dirty="0" smtClean="0"/>
              <a:t>		</a:t>
            </a:r>
            <a:r>
              <a:rPr lang="en-US" sz="2200" b="1" dirty="0" smtClean="0"/>
              <a:t>2. Skills – </a:t>
            </a:r>
            <a:r>
              <a:rPr lang="en-US" sz="2200" b="1" dirty="0" err="1" smtClean="0"/>
              <a:t>taidot</a:t>
            </a:r>
            <a:endParaRPr lang="en-US" sz="2200" b="1" dirty="0" smtClean="0"/>
          </a:p>
          <a:p>
            <a:pPr marL="0" indent="0">
              <a:buNone/>
            </a:pPr>
            <a:endParaRPr lang="en-US" sz="2200" dirty="0"/>
          </a:p>
          <a:p>
            <a:r>
              <a:rPr lang="fi-FI" sz="2100" dirty="0"/>
              <a:t>osaa käyttää oikeita </a:t>
            </a:r>
            <a:r>
              <a:rPr lang="fi-FI" sz="2100" dirty="0" smtClean="0"/>
              <a:t>”materiaaleja”:  </a:t>
            </a:r>
            <a:r>
              <a:rPr lang="fi-FI" sz="2100" dirty="0"/>
              <a:t>pers. ominaisuuksia,( taitoja, intressejä, </a:t>
            </a:r>
            <a:r>
              <a:rPr lang="fi-FI" sz="2100" dirty="0" err="1" smtClean="0"/>
              <a:t>pers.tyyliä</a:t>
            </a:r>
            <a:r>
              <a:rPr lang="fi-FI" sz="2100" dirty="0"/>
              <a:t>, </a:t>
            </a:r>
            <a:r>
              <a:rPr lang="fi-FI" sz="2100" dirty="0" smtClean="0"/>
              <a:t>arvoja,  </a:t>
            </a:r>
            <a:r>
              <a:rPr lang="fi-FI" sz="2100" dirty="0"/>
              <a:t>balanssia, oppimista, rooleja, välineitä, prosesseja </a:t>
            </a:r>
            <a:r>
              <a:rPr lang="fi-FI" sz="2100" dirty="0" smtClean="0"/>
              <a:t>) tehokkaasti, </a:t>
            </a:r>
          </a:p>
          <a:p>
            <a:r>
              <a:rPr lang="fi-FI" sz="2100" dirty="0"/>
              <a:t>h</a:t>
            </a:r>
            <a:r>
              <a:rPr lang="fi-FI" sz="2100" dirty="0" smtClean="0"/>
              <a:t>yödyntää vahvuuden</a:t>
            </a:r>
            <a:r>
              <a:rPr lang="fi-FI" sz="2100" dirty="0"/>
              <a:t>, merkitysten ja tarkoitusten lähteitä (itse, perhe, yhteisö, kulttuuri, luonto ja </a:t>
            </a:r>
            <a:r>
              <a:rPr lang="fi-FI" sz="2100" dirty="0" err="1"/>
              <a:t>spirituaalinen</a:t>
            </a:r>
            <a:r>
              <a:rPr lang="fi-FI" sz="2100" dirty="0"/>
              <a:t> maailma), välineitä (arviointivälineitä, </a:t>
            </a:r>
            <a:r>
              <a:rPr lang="fi-FI" sz="2100" dirty="0" smtClean="0"/>
              <a:t>ansioluetteloita). </a:t>
            </a:r>
          </a:p>
          <a:p>
            <a:r>
              <a:rPr lang="fi-FI" sz="2100" dirty="0" smtClean="0"/>
              <a:t>Nämä </a:t>
            </a:r>
            <a:r>
              <a:rPr lang="fi-FI" sz="2100" dirty="0"/>
              <a:t>ominaisuudet </a:t>
            </a:r>
            <a:r>
              <a:rPr lang="fi-FI" sz="2100" dirty="0" smtClean="0"/>
              <a:t>”kudotaan yhteen” </a:t>
            </a:r>
            <a:r>
              <a:rPr lang="fi-FI" sz="2100" dirty="0"/>
              <a:t>eri konteksteissa. </a:t>
            </a:r>
            <a:r>
              <a:rPr lang="fi-FI" sz="2100" dirty="0" smtClean="0"/>
              <a:t>Tämä </a:t>
            </a:r>
            <a:r>
              <a:rPr lang="fi-FI" sz="2100" dirty="0"/>
              <a:t>tapahtuu erilaisissa </a:t>
            </a:r>
            <a:r>
              <a:rPr lang="fi-FI" sz="2100" dirty="0" err="1" smtClean="0"/>
              <a:t>prosesissa</a:t>
            </a:r>
            <a:r>
              <a:rPr lang="fi-FI" sz="2100" dirty="0" smtClean="0"/>
              <a:t> </a:t>
            </a:r>
            <a:r>
              <a:rPr lang="fi-FI" sz="2100" dirty="0"/>
              <a:t>(</a:t>
            </a:r>
            <a:r>
              <a:rPr lang="fi-FI" sz="2100" dirty="0" err="1"/>
              <a:t>itsearviointi</a:t>
            </a:r>
            <a:r>
              <a:rPr lang="fi-FI" sz="2100" dirty="0"/>
              <a:t>, </a:t>
            </a:r>
            <a:r>
              <a:rPr lang="fi-FI" sz="2100" dirty="0" smtClean="0"/>
              <a:t>vaihtoehtojen tutkailu,  </a:t>
            </a:r>
            <a:r>
              <a:rPr lang="fi-FI" sz="2100" dirty="0"/>
              <a:t>päätöksenteko, oppiminen, työnhaku). </a:t>
            </a:r>
            <a:endParaRPr lang="fi-FI" sz="2100" dirty="0" smtClean="0"/>
          </a:p>
          <a:p>
            <a:r>
              <a:rPr lang="fi-FI" sz="2100" dirty="0" smtClean="0"/>
              <a:t>Osa </a:t>
            </a:r>
            <a:r>
              <a:rPr lang="fi-FI" sz="2100" dirty="0"/>
              <a:t>ihmisistä ei tunne mitä materiaaleja heillä on, ei myöskään välineitä tai prosesseja.</a:t>
            </a:r>
            <a:endParaRPr lang="en-US" sz="2100" dirty="0"/>
          </a:p>
          <a:p>
            <a:pPr marL="0" indent="0">
              <a:buNone/>
            </a:pPr>
            <a:endParaRPr lang="fi-FI" sz="2100" b="1" dirty="0" smtClean="0"/>
          </a:p>
          <a:p>
            <a:pPr marL="0" indent="0">
              <a:buNone/>
            </a:pPr>
            <a:r>
              <a:rPr lang="fi-FI" sz="2100" b="1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696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5360" y="260648"/>
            <a:ext cx="11617291" cy="659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	     				</a:t>
            </a:r>
            <a:r>
              <a:rPr lang="en-US" sz="2800" b="1" dirty="0" smtClean="0"/>
              <a:t>Career </a:t>
            </a:r>
            <a:r>
              <a:rPr lang="en-US" sz="2800" b="1" dirty="0"/>
              <a:t>Craft –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kompetenssit</a:t>
            </a:r>
            <a:endParaRPr lang="en-US" sz="2800" b="1" dirty="0" smtClean="0"/>
          </a:p>
          <a:p>
            <a:pPr marL="0" indent="0">
              <a:buNone/>
            </a:pPr>
            <a:r>
              <a:rPr lang="fi-FI" sz="2100" b="1" dirty="0" smtClean="0"/>
              <a:t> </a:t>
            </a:r>
          </a:p>
          <a:p>
            <a:pPr marL="0" indent="0">
              <a:buNone/>
            </a:pPr>
            <a:r>
              <a:rPr lang="fi-FI" sz="2100" b="1" dirty="0" smtClean="0"/>
              <a:t>		</a:t>
            </a:r>
            <a:r>
              <a:rPr lang="fi-FI" sz="2400" b="1" dirty="0" smtClean="0"/>
              <a:t>3. </a:t>
            </a:r>
            <a:r>
              <a:rPr lang="fi-FI" sz="2400" b="1" dirty="0" err="1" smtClean="0"/>
              <a:t>Creativity</a:t>
            </a:r>
            <a:r>
              <a:rPr lang="fi-FI" sz="2400" b="1" dirty="0" smtClean="0"/>
              <a:t> – luovuus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fi-FI" sz="2100" dirty="0"/>
              <a:t>Em. ominaisuudet on kytkettävä luovaan prosessiin (yksilöllisyys, ainutkertaisuus, intohimo, mielikuvitus)</a:t>
            </a:r>
            <a:endParaRPr lang="en-US" sz="2100" dirty="0"/>
          </a:p>
          <a:p>
            <a:r>
              <a:rPr lang="fi-FI" sz="2100" dirty="0"/>
              <a:t>Luovuus on erityisen tärkeä niille joilla on monia rajoituksia </a:t>
            </a:r>
            <a:r>
              <a:rPr lang="fi-FI" sz="2100" dirty="0">
                <a:sym typeface="Wingdings"/>
              </a:rPr>
              <a:t></a:t>
            </a:r>
            <a:r>
              <a:rPr lang="fi-FI" sz="2100" dirty="0"/>
              <a:t> vähentää toivottomuutta ja riippuvuutta; vapauttaa ihmiset ottamaan irti sisäisistä voimavaroistaan ja avautumaan uusille mahdollisuuksille.</a:t>
            </a:r>
            <a:endParaRPr lang="en-US" sz="2100" dirty="0"/>
          </a:p>
          <a:p>
            <a:r>
              <a:rPr lang="fi-FI" sz="2100" dirty="0"/>
              <a:t>Kun ihminen on toivoton, hän ottaa defensiivisen aseman, joka estää ottamasta riskejä. Epäonnistumisen pelko </a:t>
            </a:r>
            <a:r>
              <a:rPr lang="fi-FI" sz="2100" dirty="0">
                <a:sym typeface="Wingdings"/>
              </a:rPr>
              <a:t></a:t>
            </a:r>
            <a:r>
              <a:rPr lang="fi-FI" sz="2100" dirty="0"/>
              <a:t> ei yritä.  -&gt; epäonnistuminen määritellään osaksi oppimista.</a:t>
            </a:r>
            <a:endParaRPr lang="en-US" sz="2100" dirty="0"/>
          </a:p>
          <a:p>
            <a:pPr marL="0" indent="0">
              <a:buNone/>
            </a:pPr>
            <a:r>
              <a:rPr lang="fi-FI" sz="2000" dirty="0"/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316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kstiruutu 1"/>
          <p:cNvSpPr txBox="1">
            <a:spLocks noChangeArrowheads="1"/>
          </p:cNvSpPr>
          <p:nvPr/>
        </p:nvSpPr>
        <p:spPr bwMode="auto">
          <a:xfrm>
            <a:off x="3139018" y="82551"/>
            <a:ext cx="595418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sz="2400" b="1">
                <a:latin typeface="Comic Sans MS" pitchFamily="66" charset="0"/>
              </a:rPr>
              <a:t>CareerCraft Creativity</a:t>
            </a:r>
          </a:p>
        </p:txBody>
      </p:sp>
      <p:sp>
        <p:nvSpPr>
          <p:cNvPr id="3" name="Ellipsi 2"/>
          <p:cNvSpPr/>
          <p:nvPr/>
        </p:nvSpPr>
        <p:spPr>
          <a:xfrm>
            <a:off x="4271434" y="2767013"/>
            <a:ext cx="3263900" cy="12239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>
                <a:solidFill>
                  <a:schemeClr val="tx1"/>
                </a:solidFill>
                <a:latin typeface="Comic Sans MS" panose="030F0702030302020204" pitchFamily="66" charset="0"/>
                <a:cs typeface="Aharoni" panose="02010803020104030203" pitchFamily="2" charset="-79"/>
              </a:rPr>
              <a:t>LUOVUUS</a:t>
            </a:r>
            <a:endParaRPr lang="fi-FI" sz="2400" b="1" dirty="0"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4" name="Ellipsi 3"/>
          <p:cNvSpPr/>
          <p:nvPr/>
        </p:nvSpPr>
        <p:spPr>
          <a:xfrm>
            <a:off x="4669368" y="4437063"/>
            <a:ext cx="2468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 err="1">
                <a:solidFill>
                  <a:schemeClr val="tx1"/>
                </a:solidFill>
              </a:rPr>
              <a:t>Empower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7535334" y="2008188"/>
            <a:ext cx="2468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 err="1">
                <a:solidFill>
                  <a:schemeClr val="tx1"/>
                </a:solidFill>
              </a:rPr>
              <a:t>Energize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1763185" y="2032000"/>
            <a:ext cx="2468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 err="1">
                <a:solidFill>
                  <a:schemeClr val="tx1"/>
                </a:solidFill>
              </a:rPr>
              <a:t>Engage</a:t>
            </a:r>
            <a:endParaRPr lang="fi-FI" b="1" dirty="0">
              <a:solidFill>
                <a:schemeClr val="tx1"/>
              </a:solidFill>
            </a:endParaRPr>
          </a:p>
        </p:txBody>
      </p:sp>
      <p:cxnSp>
        <p:nvCxnSpPr>
          <p:cNvPr id="8" name="Suora yhdysviiva 7"/>
          <p:cNvCxnSpPr>
            <a:stCxn id="6" idx="5"/>
          </p:cNvCxnSpPr>
          <p:nvPr/>
        </p:nvCxnSpPr>
        <p:spPr>
          <a:xfrm>
            <a:off x="3869267" y="2813051"/>
            <a:ext cx="594784" cy="32861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>
            <a:endCxn id="5" idx="3"/>
          </p:cNvCxnSpPr>
          <p:nvPr/>
        </p:nvCxnSpPr>
        <p:spPr>
          <a:xfrm flipV="1">
            <a:off x="7380817" y="2789239"/>
            <a:ext cx="516467" cy="217487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>
            <a:endCxn id="4" idx="0"/>
          </p:cNvCxnSpPr>
          <p:nvPr/>
        </p:nvCxnSpPr>
        <p:spPr>
          <a:xfrm>
            <a:off x="5833533" y="3990975"/>
            <a:ext cx="69851" cy="446088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2" name="Tekstiruutu 17"/>
          <p:cNvSpPr txBox="1">
            <a:spLocks noChangeArrowheads="1"/>
          </p:cNvSpPr>
          <p:nvPr/>
        </p:nvSpPr>
        <p:spPr bwMode="auto">
          <a:xfrm rot="-3016863">
            <a:off x="2787178" y="856754"/>
            <a:ext cx="198002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Holistic</a:t>
            </a:r>
          </a:p>
          <a:p>
            <a:pPr eaLnBrk="1" hangingPunct="1"/>
            <a:r>
              <a:rPr lang="fi-FI" altLang="en-US"/>
              <a:t>(mental, physical,</a:t>
            </a:r>
          </a:p>
          <a:p>
            <a:pPr eaLnBrk="1" hangingPunct="1"/>
            <a:r>
              <a:rPr lang="fi-FI" altLang="en-US"/>
              <a:t>Spiritual etc</a:t>
            </a:r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2794001" y="747714"/>
            <a:ext cx="1477433" cy="12842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flipH="1" flipV="1">
            <a:off x="893234" y="544513"/>
            <a:ext cx="1900767" cy="14874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>
            <a:stCxn id="6" idx="3"/>
          </p:cNvCxnSpPr>
          <p:nvPr/>
        </p:nvCxnSpPr>
        <p:spPr>
          <a:xfrm flipH="1">
            <a:off x="334434" y="2813050"/>
            <a:ext cx="1790700" cy="6873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 flipH="1" flipV="1">
            <a:off x="795867" y="2008189"/>
            <a:ext cx="1329267" cy="2000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7" name="Tekstiruutu 40"/>
          <p:cNvSpPr txBox="1">
            <a:spLocks noChangeArrowheads="1"/>
          </p:cNvSpPr>
          <p:nvPr/>
        </p:nvSpPr>
        <p:spPr bwMode="auto">
          <a:xfrm rot="2751026">
            <a:off x="904899" y="709097"/>
            <a:ext cx="18774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Left &amp; right brain</a:t>
            </a:r>
          </a:p>
        </p:txBody>
      </p:sp>
      <p:sp>
        <p:nvSpPr>
          <p:cNvPr id="8208" name="Tekstiruutu 41"/>
          <p:cNvSpPr txBox="1">
            <a:spLocks noChangeArrowheads="1"/>
          </p:cNvSpPr>
          <p:nvPr/>
        </p:nvSpPr>
        <p:spPr bwMode="auto">
          <a:xfrm rot="911196">
            <a:off x="814792" y="1639372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flow</a:t>
            </a:r>
          </a:p>
        </p:txBody>
      </p:sp>
      <p:sp>
        <p:nvSpPr>
          <p:cNvPr id="8209" name="Tekstiruutu 43"/>
          <p:cNvSpPr txBox="1">
            <a:spLocks noChangeArrowheads="1"/>
          </p:cNvSpPr>
          <p:nvPr/>
        </p:nvSpPr>
        <p:spPr bwMode="auto">
          <a:xfrm rot="-1711816">
            <a:off x="402169" y="2851428"/>
            <a:ext cx="7873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active</a:t>
            </a:r>
          </a:p>
        </p:txBody>
      </p:sp>
      <p:cxnSp>
        <p:nvCxnSpPr>
          <p:cNvPr id="46" name="Suora yhdysviiva 45"/>
          <p:cNvCxnSpPr/>
          <p:nvPr/>
        </p:nvCxnSpPr>
        <p:spPr>
          <a:xfrm flipH="1" flipV="1">
            <a:off x="6834718" y="668338"/>
            <a:ext cx="1403349" cy="11239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 flipH="1" flipV="1">
            <a:off x="8295218" y="1824038"/>
            <a:ext cx="1257300" cy="476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yhdysviiva 47"/>
          <p:cNvCxnSpPr/>
          <p:nvPr/>
        </p:nvCxnSpPr>
        <p:spPr>
          <a:xfrm flipV="1">
            <a:off x="9552517" y="668339"/>
            <a:ext cx="863600" cy="12033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yhdysviiva 53"/>
          <p:cNvCxnSpPr/>
          <p:nvPr/>
        </p:nvCxnSpPr>
        <p:spPr>
          <a:xfrm flipV="1">
            <a:off x="8923867" y="1858963"/>
            <a:ext cx="0" cy="2984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4" name="Tekstiruutu 55"/>
          <p:cNvSpPr txBox="1">
            <a:spLocks noChangeArrowheads="1"/>
          </p:cNvSpPr>
          <p:nvPr/>
        </p:nvSpPr>
        <p:spPr bwMode="auto">
          <a:xfrm rot="2957833">
            <a:off x="7136283" y="760691"/>
            <a:ext cx="800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reality</a:t>
            </a:r>
          </a:p>
        </p:txBody>
      </p:sp>
      <p:sp>
        <p:nvSpPr>
          <p:cNvPr id="8215" name="Tekstiruutu 56"/>
          <p:cNvSpPr txBox="1">
            <a:spLocks noChangeArrowheads="1"/>
          </p:cNvSpPr>
          <p:nvPr/>
        </p:nvSpPr>
        <p:spPr bwMode="auto">
          <a:xfrm rot="-3521878">
            <a:off x="9550465" y="778947"/>
            <a:ext cx="7745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vision</a:t>
            </a:r>
          </a:p>
        </p:txBody>
      </p:sp>
      <p:sp>
        <p:nvSpPr>
          <p:cNvPr id="8216" name="Tekstiruutu 57"/>
          <p:cNvSpPr txBox="1">
            <a:spLocks noChangeArrowheads="1"/>
          </p:cNvSpPr>
          <p:nvPr/>
        </p:nvSpPr>
        <p:spPr bwMode="auto">
          <a:xfrm>
            <a:off x="8214784" y="1066801"/>
            <a:ext cx="755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 sz="1200"/>
              <a:t>Creative</a:t>
            </a:r>
          </a:p>
          <a:p>
            <a:pPr eaLnBrk="1" hangingPunct="1"/>
            <a:r>
              <a:rPr lang="fi-FI" altLang="en-US" sz="1200"/>
              <a:t>Tension </a:t>
            </a:r>
            <a:endParaRPr lang="fi-FI" altLang="en-US"/>
          </a:p>
        </p:txBody>
      </p:sp>
      <p:cxnSp>
        <p:nvCxnSpPr>
          <p:cNvPr id="60" name="Suora yhdysviiva 59"/>
          <p:cNvCxnSpPr>
            <a:endCxn id="8215" idx="1"/>
          </p:cNvCxnSpPr>
          <p:nvPr/>
        </p:nvCxnSpPr>
        <p:spPr>
          <a:xfrm flipV="1">
            <a:off x="7897285" y="1294525"/>
            <a:ext cx="1839252" cy="246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nuoliyhdysviiva 63"/>
          <p:cNvCxnSpPr/>
          <p:nvPr/>
        </p:nvCxnSpPr>
        <p:spPr>
          <a:xfrm>
            <a:off x="15024100" y="1066800"/>
            <a:ext cx="12192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20" name="Tekstiruutu 68"/>
          <p:cNvSpPr txBox="1">
            <a:spLocks noChangeArrowheads="1"/>
          </p:cNvSpPr>
          <p:nvPr/>
        </p:nvSpPr>
        <p:spPr bwMode="auto">
          <a:xfrm rot="1059797">
            <a:off x="1564679" y="3885684"/>
            <a:ext cx="20056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New perspectives</a:t>
            </a:r>
          </a:p>
        </p:txBody>
      </p:sp>
      <p:sp>
        <p:nvSpPr>
          <p:cNvPr id="8221" name="Tekstiruutu 69"/>
          <p:cNvSpPr txBox="1">
            <a:spLocks noChangeArrowheads="1"/>
          </p:cNvSpPr>
          <p:nvPr/>
        </p:nvSpPr>
        <p:spPr bwMode="auto">
          <a:xfrm rot="558471">
            <a:off x="1273947" y="4524653"/>
            <a:ext cx="19415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New connections</a:t>
            </a:r>
          </a:p>
        </p:txBody>
      </p:sp>
      <p:sp>
        <p:nvSpPr>
          <p:cNvPr id="8222" name="Tekstiruutu 70"/>
          <p:cNvSpPr txBox="1">
            <a:spLocks noChangeArrowheads="1"/>
          </p:cNvSpPr>
          <p:nvPr/>
        </p:nvSpPr>
        <p:spPr bwMode="auto">
          <a:xfrm>
            <a:off x="863601" y="5167313"/>
            <a:ext cx="18902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New possibilities</a:t>
            </a:r>
          </a:p>
        </p:txBody>
      </p:sp>
      <p:sp>
        <p:nvSpPr>
          <p:cNvPr id="8223" name="Tekstiruutu 71"/>
          <p:cNvSpPr txBox="1">
            <a:spLocks noChangeArrowheads="1"/>
          </p:cNvSpPr>
          <p:nvPr/>
        </p:nvSpPr>
        <p:spPr bwMode="auto">
          <a:xfrm rot="-1200246">
            <a:off x="2011659" y="5780366"/>
            <a:ext cx="1492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New choices</a:t>
            </a:r>
          </a:p>
        </p:txBody>
      </p:sp>
      <p:sp>
        <p:nvSpPr>
          <p:cNvPr id="8224" name="Tekstiruutu 72"/>
          <p:cNvSpPr txBox="1">
            <a:spLocks noChangeArrowheads="1"/>
          </p:cNvSpPr>
          <p:nvPr/>
        </p:nvSpPr>
        <p:spPr bwMode="auto">
          <a:xfrm rot="-1776014">
            <a:off x="4134919" y="5814497"/>
            <a:ext cx="1223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New hope</a:t>
            </a:r>
          </a:p>
        </p:txBody>
      </p:sp>
      <p:sp>
        <p:nvSpPr>
          <p:cNvPr id="8225" name="Tekstiruutu 73"/>
          <p:cNvSpPr txBox="1">
            <a:spLocks noChangeArrowheads="1"/>
          </p:cNvSpPr>
          <p:nvPr/>
        </p:nvSpPr>
        <p:spPr bwMode="auto">
          <a:xfrm rot="658354">
            <a:off x="7935469" y="4808022"/>
            <a:ext cx="1864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Free from habits</a:t>
            </a:r>
          </a:p>
        </p:txBody>
      </p:sp>
      <p:sp>
        <p:nvSpPr>
          <p:cNvPr id="8226" name="Tekstiruutu 74"/>
          <p:cNvSpPr txBox="1">
            <a:spLocks noChangeArrowheads="1"/>
          </p:cNvSpPr>
          <p:nvPr/>
        </p:nvSpPr>
        <p:spPr bwMode="auto">
          <a:xfrm rot="968734">
            <a:off x="7314615" y="5550972"/>
            <a:ext cx="26597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altLang="en-US"/>
              <a:t>Free from mental blocks</a:t>
            </a:r>
          </a:p>
        </p:txBody>
      </p:sp>
      <p:cxnSp>
        <p:nvCxnSpPr>
          <p:cNvPr id="76" name="Suora yhdysviiva 75"/>
          <p:cNvCxnSpPr/>
          <p:nvPr/>
        </p:nvCxnSpPr>
        <p:spPr>
          <a:xfrm>
            <a:off x="7137400" y="4906963"/>
            <a:ext cx="3278717" cy="4810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uora yhdysviiva 78"/>
          <p:cNvCxnSpPr/>
          <p:nvPr/>
        </p:nvCxnSpPr>
        <p:spPr>
          <a:xfrm>
            <a:off x="6275917" y="5332413"/>
            <a:ext cx="4140200" cy="9509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uora yhdysviiva 80"/>
          <p:cNvCxnSpPr/>
          <p:nvPr/>
        </p:nvCxnSpPr>
        <p:spPr>
          <a:xfrm>
            <a:off x="1219201" y="3860801"/>
            <a:ext cx="3520017" cy="9048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uora yhdysviiva 82"/>
          <p:cNvCxnSpPr>
            <a:endCxn id="4" idx="3"/>
          </p:cNvCxnSpPr>
          <p:nvPr/>
        </p:nvCxnSpPr>
        <p:spPr>
          <a:xfrm>
            <a:off x="992717" y="4683125"/>
            <a:ext cx="4038600" cy="5349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uora yhdysviiva 84"/>
          <p:cNvCxnSpPr/>
          <p:nvPr/>
        </p:nvCxnSpPr>
        <p:spPr>
          <a:xfrm flipV="1">
            <a:off x="954618" y="5332413"/>
            <a:ext cx="4500033" cy="1508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uora yhdysviiva 86"/>
          <p:cNvCxnSpPr>
            <a:endCxn id="4" idx="4"/>
          </p:cNvCxnSpPr>
          <p:nvPr/>
        </p:nvCxnSpPr>
        <p:spPr>
          <a:xfrm flipV="1">
            <a:off x="1559984" y="5351464"/>
            <a:ext cx="4343400" cy="10429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yhdysviiva 89"/>
          <p:cNvCxnSpPr/>
          <p:nvPr/>
        </p:nvCxnSpPr>
        <p:spPr>
          <a:xfrm flipV="1">
            <a:off x="4231218" y="5351463"/>
            <a:ext cx="1885949" cy="11096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98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2"/>
          <p:cNvSpPr>
            <a:spLocks noGrp="1"/>
          </p:cNvSpPr>
          <p:nvPr>
            <p:ph idx="1"/>
          </p:nvPr>
        </p:nvSpPr>
        <p:spPr>
          <a:xfrm>
            <a:off x="2039815" y="1195754"/>
            <a:ext cx="9464797" cy="4715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¤ Amundson </a:t>
            </a:r>
            <a:r>
              <a:rPr lang="en-US" sz="2400" dirty="0" err="1" smtClean="0">
                <a:solidFill>
                  <a:schemeClr val="tx1"/>
                </a:solidFill>
              </a:rPr>
              <a:t>pyrkii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vastaamaan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haasteisiin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joita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asiakkaat</a:t>
            </a:r>
            <a:r>
              <a:rPr lang="en-US" sz="2400" dirty="0" smtClean="0">
                <a:solidFill>
                  <a:schemeClr val="tx1"/>
                </a:solidFill>
              </a:rPr>
              <a:t> ja </a:t>
            </a:r>
            <a:r>
              <a:rPr lang="en-US" sz="2400" dirty="0" err="1" smtClean="0">
                <a:solidFill>
                  <a:schemeClr val="tx1"/>
                </a:solidFill>
              </a:rPr>
              <a:t>ohjaajat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kohtaavat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lisääntyvästi</a:t>
            </a:r>
            <a:r>
              <a:rPr lang="en-US" sz="2400" dirty="0" smtClean="0">
                <a:solidFill>
                  <a:schemeClr val="tx1"/>
                </a:solidFill>
              </a:rPr>
              <a:t>: 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en-US" sz="2000" dirty="0" err="1" smtClean="0">
                <a:solidFill>
                  <a:schemeClr val="tx1"/>
                </a:solidFill>
              </a:rPr>
              <a:t>lisääntyvä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asiakkaiden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monimuotoisuus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moniongelmaisuus</a:t>
            </a:r>
            <a:r>
              <a:rPr lang="en-US" sz="2000" dirty="0" smtClean="0">
                <a:solidFill>
                  <a:schemeClr val="tx1"/>
                </a:solidFill>
              </a:rPr>
              <a:t>, 	 	 	  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       </a:t>
            </a:r>
            <a:r>
              <a:rPr lang="en-US" sz="2000" dirty="0" err="1" smtClean="0">
                <a:solidFill>
                  <a:schemeClr val="tx1"/>
                </a:solidFill>
              </a:rPr>
              <a:t>irtautuminen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valtavirtarakenteista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</a:rPr>
              <a:t>esim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koulutus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työ</a:t>
            </a:r>
            <a:r>
              <a:rPr lang="en-US" sz="2000" dirty="0" smtClean="0">
                <a:solidFill>
                  <a:schemeClr val="tx1"/>
                </a:solidFill>
              </a:rPr>
              <a:t>) 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- </a:t>
            </a:r>
            <a:r>
              <a:rPr lang="en-US" sz="2000" dirty="0" err="1" smtClean="0">
                <a:solidFill>
                  <a:schemeClr val="tx1"/>
                </a:solidFill>
              </a:rPr>
              <a:t>positiivisen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itse-reflektion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vaikeus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toivottomuus</a:t>
            </a:r>
            <a:r>
              <a:rPr lang="en-US" sz="2000" dirty="0" smtClean="0">
                <a:solidFill>
                  <a:schemeClr val="tx1"/>
                </a:solidFill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</a:rPr>
              <a:t>motivaatio-ongelmat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¤ </a:t>
            </a:r>
            <a:r>
              <a:rPr lang="en-US" sz="2400" dirty="0" err="1" smtClean="0">
                <a:solidFill>
                  <a:schemeClr val="tx1"/>
                </a:solidFill>
              </a:rPr>
              <a:t>LIsäksi</a:t>
            </a:r>
            <a:r>
              <a:rPr lang="en-US" sz="2400" dirty="0" smtClean="0">
                <a:solidFill>
                  <a:schemeClr val="tx1"/>
                </a:solidFill>
              </a:rPr>
              <a:t>,  </a:t>
            </a:r>
            <a:r>
              <a:rPr lang="en-US" sz="2400" dirty="0" err="1" smtClean="0">
                <a:solidFill>
                  <a:schemeClr val="tx1"/>
                </a:solidFill>
              </a:rPr>
              <a:t>nopeasti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muuttuvat</a:t>
            </a:r>
            <a:r>
              <a:rPr lang="en-US" sz="2400" dirty="0" smtClean="0">
                <a:solidFill>
                  <a:schemeClr val="tx1"/>
                </a:solidFill>
              </a:rPr>
              <a:t> ja </a:t>
            </a:r>
            <a:r>
              <a:rPr lang="en-US" sz="2400" dirty="0" err="1" smtClean="0">
                <a:solidFill>
                  <a:schemeClr val="tx1"/>
                </a:solidFill>
              </a:rPr>
              <a:t>epävarmat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työmarkkinat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tuottavat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sekä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asiakkaille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että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ohjaajille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hämmennystä</a:t>
            </a:r>
            <a:r>
              <a:rPr lang="en-US" sz="2400" dirty="0" smtClean="0">
                <a:solidFill>
                  <a:schemeClr val="tx1"/>
                </a:solidFill>
              </a:rPr>
              <a:t> ja “</a:t>
            </a:r>
            <a:r>
              <a:rPr lang="en-US" sz="2400" dirty="0" err="1" smtClean="0">
                <a:solidFill>
                  <a:schemeClr val="tx1"/>
                </a:solidFill>
              </a:rPr>
              <a:t>jumissa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tunnetta</a:t>
            </a:r>
            <a:r>
              <a:rPr lang="en-US" sz="2400" dirty="0" smtClean="0">
                <a:solidFill>
                  <a:schemeClr val="tx1"/>
                </a:solidFill>
              </a:rPr>
              <a:t>”, “</a:t>
            </a:r>
            <a:r>
              <a:rPr lang="en-US" sz="2400" dirty="0" err="1" smtClean="0">
                <a:solidFill>
                  <a:schemeClr val="tx1"/>
                </a:solidFill>
              </a:rPr>
              <a:t>mielikuvituksen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kriisiä</a:t>
            </a:r>
            <a:r>
              <a:rPr lang="en-US" sz="2400" dirty="0" smtClean="0">
                <a:solidFill>
                  <a:schemeClr val="tx1"/>
                </a:solidFill>
              </a:rPr>
              <a:t>”;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000" dirty="0" err="1" smtClean="0">
                <a:solidFill>
                  <a:schemeClr val="tx1"/>
                </a:solidFill>
              </a:rPr>
              <a:t>eivät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pysty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näkemään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tilannetta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uusista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näkökulmista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      </a:t>
            </a:r>
            <a:r>
              <a:rPr lang="en-US" sz="2000" dirty="0" err="1" smtClean="0">
                <a:solidFill>
                  <a:schemeClr val="tx1"/>
                </a:solidFill>
              </a:rPr>
              <a:t>siten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uskovat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että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tilanne</a:t>
            </a:r>
            <a:r>
              <a:rPr lang="en-US" sz="2000" dirty="0" smtClean="0">
                <a:solidFill>
                  <a:schemeClr val="tx1"/>
                </a:solidFill>
              </a:rPr>
              <a:t> on </a:t>
            </a:r>
            <a:r>
              <a:rPr lang="en-US" sz="2000" dirty="0" err="1" smtClean="0">
                <a:solidFill>
                  <a:schemeClr val="tx1"/>
                </a:solidFill>
              </a:rPr>
              <a:t>toivoton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2229728" y="24650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/>
              <a:t>Hope-filled engagement (HFE); </a:t>
            </a:r>
            <a:r>
              <a:rPr lang="en-US" sz="3200" dirty="0" err="1"/>
              <a:t>Taustaa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372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1371" y="260648"/>
            <a:ext cx="11425269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dirty="0"/>
              <a:t> </a:t>
            </a:r>
            <a:r>
              <a:rPr lang="fi-FI" sz="2800" b="1" dirty="0" smtClean="0"/>
              <a:t>                 Miten luovuus  auttaa ihmisiä uramatkalla? </a:t>
            </a:r>
          </a:p>
          <a:p>
            <a:pPr marL="0" lvl="0" indent="0">
              <a:buNone/>
            </a:pPr>
            <a:endParaRPr lang="fi-FI" sz="2000" dirty="0" smtClean="0"/>
          </a:p>
          <a:p>
            <a:pPr marL="0" lvl="0" indent="0">
              <a:buNone/>
            </a:pPr>
            <a:r>
              <a:rPr lang="fi-FI" sz="2000" b="1" dirty="0" smtClean="0"/>
              <a:t>		</a:t>
            </a:r>
            <a:r>
              <a:rPr lang="fi-FI" sz="2400" b="1" dirty="0" smtClean="0"/>
              <a:t>1.  </a:t>
            </a:r>
            <a:r>
              <a:rPr lang="fi-FI" sz="2400" b="1" dirty="0" err="1" smtClean="0"/>
              <a:t>Engage</a:t>
            </a:r>
            <a:r>
              <a:rPr lang="fi-FI" sz="2400" b="1" dirty="0" smtClean="0"/>
              <a:t>: </a:t>
            </a:r>
          </a:p>
          <a:p>
            <a:pPr marL="0" lvl="0" indent="0">
              <a:buNone/>
            </a:pPr>
            <a:endParaRPr lang="en-US" sz="2400" b="1" dirty="0"/>
          </a:p>
          <a:p>
            <a:r>
              <a:rPr lang="fi-FI" sz="2000" dirty="0" smtClean="0"/>
              <a:t>Auttaa </a:t>
            </a:r>
            <a:r>
              <a:rPr lang="fi-FI" sz="2000" dirty="0"/>
              <a:t>kytkeytymään kokonaisvaltaisemmin elämän/uraprosessiin. </a:t>
            </a:r>
            <a:endParaRPr lang="fi-FI" sz="2000" dirty="0" smtClean="0"/>
          </a:p>
          <a:p>
            <a:r>
              <a:rPr lang="fi-FI" sz="2000" dirty="0" smtClean="0"/>
              <a:t>”</a:t>
            </a:r>
            <a:r>
              <a:rPr lang="fi-FI" sz="2000" dirty="0"/>
              <a:t>Aktiivinen kytkeytyminen” tuottaa ohjaussuhteen, jossa molemmat osapuolet työskentelevät täysillä.</a:t>
            </a:r>
            <a:endParaRPr lang="en-US" sz="2000" dirty="0"/>
          </a:p>
          <a:p>
            <a:r>
              <a:rPr lang="fi-FI" sz="2000" dirty="0" err="1"/>
              <a:t>Moni-rajoitteisten</a:t>
            </a:r>
            <a:r>
              <a:rPr lang="fi-FI" sz="2000" dirty="0"/>
              <a:t> asiakkaiden kanssa </a:t>
            </a:r>
            <a:r>
              <a:rPr lang="fi-FI" sz="2000" dirty="0" smtClean="0"/>
              <a:t>työskentely on </a:t>
            </a:r>
            <a:r>
              <a:rPr lang="fi-FI" sz="2000" dirty="0"/>
              <a:t>tehokasta kun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b="1" dirty="0" smtClean="0"/>
              <a:t>ohjaaja </a:t>
            </a:r>
            <a:r>
              <a:rPr lang="fi-FI" sz="2000" b="1" dirty="0"/>
              <a:t>löytää keinoja motivoida asiakkaita ottamaan uusia askeleita, </a:t>
            </a:r>
            <a:r>
              <a:rPr lang="fi-FI" sz="2000" b="1" dirty="0" smtClean="0"/>
              <a:t>huomaa </a:t>
            </a:r>
            <a:r>
              <a:rPr lang="fi-FI" sz="2000" b="1" dirty="0"/>
              <a:t>jumit </a:t>
            </a:r>
            <a:r>
              <a:rPr lang="fi-FI" sz="2000" b="1" dirty="0" smtClean="0"/>
              <a:t>    </a:t>
            </a:r>
            <a:br>
              <a:rPr lang="fi-FI" sz="2000" b="1" dirty="0" smtClean="0"/>
            </a:br>
            <a:r>
              <a:rPr lang="fi-FI" sz="2000" b="1" dirty="0" smtClean="0"/>
              <a:t>     (</a:t>
            </a:r>
            <a:r>
              <a:rPr lang="fi-FI" sz="2000" b="1" dirty="0"/>
              <a:t>myös ohjaussuhteessa) ja </a:t>
            </a:r>
            <a:r>
              <a:rPr lang="fi-FI" sz="2000" b="1" dirty="0" smtClean="0"/>
              <a:t>on luova </a:t>
            </a:r>
            <a:r>
              <a:rPr lang="fi-FI" sz="2000" b="1" dirty="0"/>
              <a:t>asenteiden, </a:t>
            </a:r>
            <a:r>
              <a:rPr lang="fi-FI" sz="2000" b="1" dirty="0" smtClean="0"/>
              <a:t>	välineiden </a:t>
            </a:r>
            <a:r>
              <a:rPr lang="fi-FI" sz="2000" b="1" dirty="0"/>
              <a:t>ja prosessien osalta.</a:t>
            </a:r>
            <a:endParaRPr lang="en-US" sz="2000" dirty="0"/>
          </a:p>
          <a:p>
            <a:r>
              <a:rPr lang="fi-FI" sz="2000" dirty="0"/>
              <a:t>On vaikea saada ihmisiä kytkeytymään </a:t>
            </a:r>
            <a:r>
              <a:rPr lang="fi-FI" sz="2000" dirty="0" smtClean="0"/>
              <a:t>alueisiin</a:t>
            </a:r>
            <a:r>
              <a:rPr lang="fi-FI" sz="2000" dirty="0"/>
              <a:t>, </a:t>
            </a:r>
            <a:r>
              <a:rPr lang="fi-FI" sz="2000" dirty="0" smtClean="0"/>
              <a:t> joita </a:t>
            </a:r>
            <a:r>
              <a:rPr lang="fi-FI" sz="2000" dirty="0"/>
              <a:t>he eivät ymmärrä, joihin ei ole intressiä tai eivät tiedä kuinka toimia</a:t>
            </a:r>
            <a:r>
              <a:rPr lang="fi-FI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27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3392" y="476673"/>
            <a:ext cx="11334146" cy="600853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sz="2000" b="1" dirty="0" smtClean="0"/>
              <a:t>		</a:t>
            </a:r>
            <a:r>
              <a:rPr lang="fi-FI" sz="2900" b="1" dirty="0" smtClean="0"/>
              <a:t>2. </a:t>
            </a:r>
            <a:r>
              <a:rPr lang="fi-FI" sz="2900" b="1" dirty="0" err="1" smtClean="0"/>
              <a:t>Energize</a:t>
            </a:r>
            <a:endParaRPr lang="fi-FI" sz="2900" b="1" dirty="0"/>
          </a:p>
          <a:p>
            <a:pPr marL="0" lvl="0" indent="0">
              <a:buNone/>
            </a:pPr>
            <a:endParaRPr lang="en-US" sz="2000" b="1" dirty="0" smtClean="0"/>
          </a:p>
          <a:p>
            <a:r>
              <a:rPr lang="fi-FI" sz="2000" dirty="0" smtClean="0"/>
              <a:t>Kun ihmiset ovat aktiivisesti osallistuvia/sitoutuneita, he ovat myös täynnä energiaa  vs. toivottomuus </a:t>
            </a:r>
            <a:r>
              <a:rPr lang="fi-FI" sz="2000" dirty="0" smtClean="0">
                <a:sym typeface="Wingdings" panose="05000000000000000000" pitchFamily="2" charset="2"/>
              </a:rPr>
              <a:t></a:t>
            </a:r>
            <a:r>
              <a:rPr lang="fi-FI" sz="2000" dirty="0" smtClean="0"/>
              <a:t> passiivisuus ajatuksissa, asenteissa, toiminnassa, reagointi frustraatiolla, katkeruudella, syyllisyydellä</a:t>
            </a:r>
            <a:endParaRPr lang="en-US" sz="2000" dirty="0" smtClean="0"/>
          </a:p>
          <a:p>
            <a:r>
              <a:rPr lang="fi-FI" sz="2000" b="1" dirty="0" smtClean="0"/>
              <a:t>Ratkaisukeskeisyys</a:t>
            </a:r>
            <a:r>
              <a:rPr lang="fi-FI" sz="2000" dirty="0" smtClean="0"/>
              <a:t> auttaa löytämään energian ja suuntaamaan sen uudelleen</a:t>
            </a:r>
            <a:endParaRPr lang="en-US" sz="2000" dirty="0" smtClean="0"/>
          </a:p>
          <a:p>
            <a:r>
              <a:rPr lang="fi-FI" sz="2000" dirty="0" smtClean="0"/>
              <a:t>Aina jännite: </a:t>
            </a:r>
            <a:r>
              <a:rPr lang="fi-FI" sz="2000" dirty="0" err="1" smtClean="0"/>
              <a:t>relialiteetti</a:t>
            </a:r>
            <a:r>
              <a:rPr lang="fi-FI" sz="2000" dirty="0" smtClean="0"/>
              <a:t>  vs. missä toivoisi olevan </a:t>
            </a:r>
            <a:r>
              <a:rPr lang="fi-FI" sz="2000" dirty="0" smtClean="0">
                <a:sym typeface="Wingdings"/>
              </a:rPr>
              <a:t></a:t>
            </a:r>
            <a:r>
              <a:rPr lang="fi-FI" sz="2000" dirty="0" smtClean="0"/>
              <a:t> </a:t>
            </a:r>
            <a:r>
              <a:rPr lang="fi-FI" sz="2000" dirty="0" err="1" smtClean="0"/>
              <a:t>energisoi</a:t>
            </a:r>
            <a:r>
              <a:rPr lang="fi-FI" sz="2000" dirty="0" smtClean="0"/>
              <a:t> ,  auttaa energian suuntaamisessa vs. ”uhrina” reagointi väsyttää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fi-FI" sz="2900" b="1" dirty="0" smtClean="0"/>
              <a:t>		3. </a:t>
            </a:r>
            <a:r>
              <a:rPr lang="fi-FI" sz="2900" b="1" dirty="0" err="1" smtClean="0"/>
              <a:t>Empower</a:t>
            </a:r>
            <a:endParaRPr lang="en-US" sz="2900" b="1" dirty="0"/>
          </a:p>
          <a:p>
            <a:r>
              <a:rPr lang="fi-FI" sz="2000" dirty="0"/>
              <a:t>luovuus vapauttaa mielen blokeista ja tavoista avaamalla uusia perspektiivejä, uusia kytkeytymiä, uusia mahdollisuuksia ja siten uusia valintoja</a:t>
            </a:r>
            <a:endParaRPr lang="en-US" sz="2000" dirty="0"/>
          </a:p>
          <a:p>
            <a:r>
              <a:rPr lang="fi-FI" sz="2000" dirty="0"/>
              <a:t>usein ei tunnisteta omia blokkeja, </a:t>
            </a:r>
            <a:r>
              <a:rPr lang="fi-FI" sz="2000" dirty="0" smtClean="0"/>
              <a:t>  ne on integroitu </a:t>
            </a:r>
            <a:r>
              <a:rPr lang="fi-FI" sz="2000" dirty="0"/>
              <a:t>oman ajatteluun ja toimintaan </a:t>
            </a:r>
            <a:r>
              <a:rPr lang="fi-FI" sz="2000" dirty="0">
                <a:sym typeface="Wingdings"/>
              </a:rPr>
              <a:t></a:t>
            </a:r>
            <a:r>
              <a:rPr lang="fi-FI" sz="2000" dirty="0"/>
              <a:t> ohjaa </a:t>
            </a:r>
            <a:r>
              <a:rPr lang="fi-FI" sz="2000" dirty="0" smtClean="0"/>
              <a:t>toimintaamme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fi-FI" sz="2000" b="1" dirty="0"/>
              <a:t>luovuus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uudet perspektiivit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uudet yhteydet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uudet mahdollisuudet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uudet valinnat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uusi toivo </a:t>
            </a:r>
            <a:r>
              <a:rPr lang="fi-FI" sz="2000" b="1" dirty="0">
                <a:sym typeface="Wingdings"/>
              </a:rPr>
              <a:t></a:t>
            </a:r>
            <a:r>
              <a:rPr lang="fi-FI" sz="2000" b="1" dirty="0"/>
              <a:t> uusien polkujen kokeilu</a:t>
            </a:r>
            <a:endParaRPr lang="en-US" sz="2000" b="1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621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87382" y="134252"/>
            <a:ext cx="8911687" cy="725719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sz="3200" dirty="0" err="1" smtClean="0"/>
              <a:t>Mielikuvitus</a:t>
            </a:r>
            <a:r>
              <a:rPr lang="en-US" sz="3200" dirty="0" smtClean="0"/>
              <a:t> ja </a:t>
            </a:r>
            <a:r>
              <a:rPr lang="en-US" sz="3200" dirty="0" err="1" smtClean="0"/>
              <a:t>voimaannuttaminen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03412" y="1066800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Ihmiset</a:t>
            </a:r>
            <a:r>
              <a:rPr lang="en-US" dirty="0" smtClean="0"/>
              <a:t> </a:t>
            </a:r>
            <a:r>
              <a:rPr lang="en-US" dirty="0" err="1" smtClean="0"/>
              <a:t>voivat</a:t>
            </a:r>
            <a:r>
              <a:rPr lang="en-US" dirty="0" smtClean="0"/>
              <a:t> </a:t>
            </a:r>
            <a:r>
              <a:rPr lang="en-US" dirty="0" err="1" smtClean="0"/>
              <a:t>oppia</a:t>
            </a:r>
            <a:r>
              <a:rPr lang="en-US" dirty="0" smtClean="0"/>
              <a:t> </a:t>
            </a:r>
            <a:r>
              <a:rPr lang="en-US" dirty="0" err="1" smtClean="0"/>
              <a:t>käyttämään</a:t>
            </a:r>
            <a:r>
              <a:rPr lang="en-US" dirty="0" smtClean="0"/>
              <a:t> </a:t>
            </a:r>
            <a:r>
              <a:rPr lang="en-US" dirty="0" err="1" smtClean="0"/>
              <a:t>mielikuvitusta</a:t>
            </a:r>
            <a:r>
              <a:rPr lang="en-US" dirty="0" smtClean="0"/>
              <a:t> </a:t>
            </a:r>
            <a:r>
              <a:rPr lang="en-US" dirty="0" err="1" smtClean="0"/>
              <a:t>voittaakseen</a:t>
            </a:r>
            <a:r>
              <a:rPr lang="en-US" dirty="0" smtClean="0"/>
              <a:t> </a:t>
            </a:r>
            <a:r>
              <a:rPr lang="en-US" dirty="0" err="1" smtClean="0"/>
              <a:t>tehokkaammin</a:t>
            </a:r>
            <a:r>
              <a:rPr lang="en-US" dirty="0" smtClean="0"/>
              <a:t> </a:t>
            </a:r>
            <a:r>
              <a:rPr lang="en-US" dirty="0" err="1" smtClean="0"/>
              <a:t>erilaiset</a:t>
            </a:r>
            <a:r>
              <a:rPr lang="en-US" dirty="0" smtClean="0"/>
              <a:t> </a:t>
            </a:r>
            <a:r>
              <a:rPr lang="en-US" dirty="0" err="1" smtClean="0"/>
              <a:t>haasteensa</a:t>
            </a:r>
            <a:r>
              <a:rPr lang="en-US" dirty="0" smtClean="0"/>
              <a:t>:. </a:t>
            </a:r>
          </a:p>
          <a:p>
            <a:pPr lvl="0"/>
            <a:r>
              <a:rPr lang="en-US" b="1" dirty="0" err="1" smtClean="0"/>
              <a:t>Itsensä</a:t>
            </a:r>
            <a:r>
              <a:rPr lang="en-US" b="1" dirty="0" smtClean="0"/>
              <a:t> ja </a:t>
            </a:r>
            <a:r>
              <a:rPr lang="en-US" b="1" dirty="0" err="1" smtClean="0"/>
              <a:t>ja</a:t>
            </a:r>
            <a:r>
              <a:rPr lang="en-US" b="1" dirty="0" smtClean="0"/>
              <a:t> </a:t>
            </a:r>
            <a:r>
              <a:rPr lang="en-US" b="1" dirty="0" err="1" smtClean="0"/>
              <a:t>suhteidensa</a:t>
            </a:r>
            <a:r>
              <a:rPr lang="en-US" b="1" dirty="0" smtClean="0"/>
              <a:t> </a:t>
            </a:r>
            <a:r>
              <a:rPr lang="en-US" b="1" dirty="0" err="1" smtClean="0"/>
              <a:t>tutkimisessa</a:t>
            </a:r>
            <a:endParaRPr lang="en-US" dirty="0"/>
          </a:p>
          <a:p>
            <a:r>
              <a:rPr lang="en-US" b="1" dirty="0" err="1" smtClean="0"/>
              <a:t>Tulevaisuuden</a:t>
            </a:r>
            <a:r>
              <a:rPr lang="en-US" b="1" dirty="0" smtClean="0"/>
              <a:t> </a:t>
            </a:r>
            <a:r>
              <a:rPr lang="en-US" b="1" dirty="0" err="1" smtClean="0"/>
              <a:t>mielikuvien</a:t>
            </a:r>
            <a:r>
              <a:rPr lang="en-US" b="1" dirty="0" smtClean="0"/>
              <a:t> </a:t>
            </a:r>
            <a:r>
              <a:rPr lang="en-US" b="1" dirty="0" err="1" smtClean="0"/>
              <a:t>luomisessa</a:t>
            </a:r>
            <a:r>
              <a:rPr lang="en-US" b="1" dirty="0" smtClean="0"/>
              <a:t> ja </a:t>
            </a:r>
            <a:r>
              <a:rPr lang="en-US" b="1" dirty="0" err="1" smtClean="0"/>
              <a:t>vaihtoehtojen</a:t>
            </a:r>
            <a:r>
              <a:rPr lang="en-US" b="1" dirty="0" smtClean="0"/>
              <a:t> </a:t>
            </a:r>
            <a:r>
              <a:rPr lang="en-US" b="1" dirty="0" err="1" smtClean="0"/>
              <a:t>tunnistamisessa</a:t>
            </a:r>
            <a:r>
              <a:rPr lang="en-US" b="1" dirty="0" smtClean="0"/>
              <a:t>  </a:t>
            </a:r>
            <a:endParaRPr lang="en-US" dirty="0"/>
          </a:p>
          <a:p>
            <a:pPr lvl="0"/>
            <a:r>
              <a:rPr lang="en-US" b="1" dirty="0" err="1" smtClean="0"/>
              <a:t>Mahdollisuuksien</a:t>
            </a:r>
            <a:r>
              <a:rPr lang="en-US" b="1" dirty="0" smtClean="0"/>
              <a:t> </a:t>
            </a:r>
            <a:r>
              <a:rPr lang="en-US" b="1" dirty="0" err="1" smtClean="0"/>
              <a:t>muovaamisessa</a:t>
            </a:r>
            <a:r>
              <a:rPr lang="en-US" b="1" dirty="0" smtClean="0"/>
              <a:t> </a:t>
            </a:r>
            <a:r>
              <a:rPr lang="en-US" b="1" dirty="0" err="1" smtClean="0"/>
              <a:t>todellisuudeksi</a:t>
            </a:r>
            <a:r>
              <a:rPr lang="en-US" b="1" dirty="0" smtClean="0"/>
              <a:t>  - </a:t>
            </a:r>
            <a:r>
              <a:rPr lang="en-US" b="1" dirty="0" err="1" smtClean="0"/>
              <a:t>positiivisen</a:t>
            </a:r>
            <a:r>
              <a:rPr lang="en-US" b="1" dirty="0" smtClean="0"/>
              <a:t> </a:t>
            </a:r>
            <a:r>
              <a:rPr lang="en-US" b="1" dirty="0" err="1" smtClean="0"/>
              <a:t>muutoksen</a:t>
            </a:r>
            <a:r>
              <a:rPr lang="en-US" b="1" dirty="0" smtClean="0"/>
              <a:t> </a:t>
            </a:r>
            <a:r>
              <a:rPr lang="en-US" b="1" dirty="0" err="1" smtClean="0"/>
              <a:t>mentaalisen</a:t>
            </a:r>
            <a:r>
              <a:rPr lang="en-US" b="1" dirty="0" smtClean="0"/>
              <a:t> </a:t>
            </a:r>
            <a:r>
              <a:rPr lang="en-US" b="1" dirty="0" err="1" smtClean="0"/>
              <a:t>harjoittelun</a:t>
            </a:r>
            <a:r>
              <a:rPr lang="en-US" b="1" dirty="0" smtClean="0"/>
              <a:t> </a:t>
            </a:r>
            <a:r>
              <a:rPr lang="en-US" b="1" dirty="0" err="1" smtClean="0"/>
              <a:t>avulla</a:t>
            </a:r>
            <a:r>
              <a:rPr lang="en-US" b="1" dirty="0" smtClean="0"/>
              <a:t>  </a:t>
            </a:r>
            <a:endParaRPr lang="en-US" dirty="0"/>
          </a:p>
          <a:p>
            <a:r>
              <a:rPr lang="en-US" dirty="0" err="1" smtClean="0"/>
              <a:t>Mielikuvitus</a:t>
            </a:r>
            <a:r>
              <a:rPr lang="en-US" dirty="0" smtClean="0"/>
              <a:t> </a:t>
            </a:r>
            <a:r>
              <a:rPr lang="en-US" dirty="0" err="1" smtClean="0"/>
              <a:t>auttaa</a:t>
            </a:r>
            <a:r>
              <a:rPr lang="en-US" dirty="0" smtClean="0"/>
              <a:t> </a:t>
            </a:r>
            <a:r>
              <a:rPr lang="en-US" dirty="0" err="1" smtClean="0"/>
              <a:t>näkemään</a:t>
            </a:r>
            <a:r>
              <a:rPr lang="en-US" dirty="0" smtClean="0"/>
              <a:t> </a:t>
            </a:r>
            <a:r>
              <a:rPr lang="en-US" dirty="0" err="1" smtClean="0"/>
              <a:t>uusista</a:t>
            </a:r>
            <a:r>
              <a:rPr lang="en-US" dirty="0" smtClean="0"/>
              <a:t> </a:t>
            </a:r>
            <a:r>
              <a:rPr lang="en-US" dirty="0" err="1" smtClean="0"/>
              <a:t>näkökulmista</a:t>
            </a:r>
            <a:r>
              <a:rPr lang="en-US" dirty="0" smtClean="0"/>
              <a:t>  (</a:t>
            </a:r>
            <a:r>
              <a:rPr lang="en-US" dirty="0" err="1" smtClean="0"/>
              <a:t>sekä</a:t>
            </a:r>
            <a:r>
              <a:rPr lang="en-US" dirty="0" smtClean="0"/>
              <a:t> </a:t>
            </a:r>
            <a:r>
              <a:rPr lang="en-US" dirty="0" err="1" smtClean="0"/>
              <a:t>haasteet</a:t>
            </a:r>
            <a:r>
              <a:rPr lang="en-US" dirty="0" smtClean="0"/>
              <a:t>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mahdollisuudet</a:t>
            </a:r>
            <a:r>
              <a:rPr lang="en-US" dirty="0" smtClean="0"/>
              <a:t>) ,  </a:t>
            </a:r>
            <a:r>
              <a:rPr lang="en-US" dirty="0" err="1" smtClean="0"/>
              <a:t>luomaan</a:t>
            </a:r>
            <a:r>
              <a:rPr lang="en-US" dirty="0" smtClean="0"/>
              <a:t> </a:t>
            </a:r>
            <a:r>
              <a:rPr lang="en-US" dirty="0" err="1" smtClean="0"/>
              <a:t>siltoja</a:t>
            </a:r>
            <a:r>
              <a:rPr lang="en-US" dirty="0" smtClean="0"/>
              <a:t> </a:t>
            </a:r>
            <a:r>
              <a:rPr lang="en-US" dirty="0" err="1" smtClean="0"/>
              <a:t>positiivisempaan</a:t>
            </a:r>
            <a:r>
              <a:rPr lang="en-US" dirty="0" smtClean="0"/>
              <a:t> </a:t>
            </a:r>
            <a:r>
              <a:rPr lang="en-US" dirty="0" err="1" smtClean="0"/>
              <a:t>tulevaisuuteen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nykyisyys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täyttyy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toivolla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Toivo</a:t>
            </a:r>
            <a:r>
              <a:rPr lang="en-US" dirty="0" smtClean="0"/>
              <a:t> </a:t>
            </a:r>
            <a:r>
              <a:rPr lang="en-US" dirty="0" err="1" smtClean="0"/>
              <a:t>alkaa</a:t>
            </a:r>
            <a:r>
              <a:rPr lang="en-US" dirty="0" smtClean="0"/>
              <a:t> </a:t>
            </a:r>
            <a:r>
              <a:rPr lang="en-US" dirty="0" err="1" smtClean="0"/>
              <a:t>luoda</a:t>
            </a:r>
            <a:r>
              <a:rPr lang="en-US" dirty="0" smtClean="0"/>
              <a:t> </a:t>
            </a:r>
            <a:r>
              <a:rPr lang="en-US" dirty="0" err="1" smtClean="0"/>
              <a:t>parempaa</a:t>
            </a:r>
            <a:r>
              <a:rPr lang="en-US" dirty="0" smtClean="0"/>
              <a:t> </a:t>
            </a:r>
            <a:r>
              <a:rPr lang="en-US" dirty="0" err="1" smtClean="0"/>
              <a:t>ympäristöä</a:t>
            </a:r>
            <a:r>
              <a:rPr lang="en-US" dirty="0" smtClean="0"/>
              <a:t> </a:t>
            </a:r>
            <a:r>
              <a:rPr lang="en-US" dirty="0" err="1" smtClean="0"/>
              <a:t>uusien</a:t>
            </a:r>
            <a:r>
              <a:rPr lang="en-US" dirty="0" smtClean="0"/>
              <a:t> </a:t>
            </a:r>
            <a:r>
              <a:rPr lang="en-US" dirty="0" err="1" smtClean="0"/>
              <a:t>näkökulmien</a:t>
            </a:r>
            <a:r>
              <a:rPr lang="en-US" dirty="0" smtClean="0"/>
              <a:t>, </a:t>
            </a:r>
            <a:r>
              <a:rPr lang="en-US" dirty="0" err="1" smtClean="0"/>
              <a:t>mahdollisuuksien</a:t>
            </a:r>
            <a:r>
              <a:rPr lang="en-US" dirty="0" smtClean="0"/>
              <a:t> ja </a:t>
            </a:r>
            <a:r>
              <a:rPr lang="en-US" dirty="0" err="1" smtClean="0"/>
              <a:t>uusien</a:t>
            </a:r>
            <a:r>
              <a:rPr lang="en-US" dirty="0" smtClean="0"/>
              <a:t> </a:t>
            </a:r>
            <a:r>
              <a:rPr lang="en-US" dirty="0" err="1" smtClean="0"/>
              <a:t>siltojen</a:t>
            </a:r>
            <a:r>
              <a:rPr lang="en-US" dirty="0" smtClean="0"/>
              <a:t> </a:t>
            </a:r>
            <a:r>
              <a:rPr lang="en-US" dirty="0" err="1" smtClean="0"/>
              <a:t>kuvittelemiselle</a:t>
            </a:r>
            <a:r>
              <a:rPr lang="en-US" dirty="0" smtClean="0"/>
              <a:t>   = </a:t>
            </a:r>
            <a:r>
              <a:rPr lang="en-US" dirty="0" err="1" smtClean="0"/>
              <a:t>positiivinen</a:t>
            </a:r>
            <a:r>
              <a:rPr lang="en-US" dirty="0" smtClean="0"/>
              <a:t> </a:t>
            </a:r>
            <a:r>
              <a:rPr lang="en-US" dirty="0" err="1" smtClean="0"/>
              <a:t>kierre</a:t>
            </a:r>
            <a:r>
              <a:rPr lang="en-US" dirty="0" smtClean="0"/>
              <a:t> . 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lisääntynyt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motivaatio</a:t>
            </a:r>
            <a:r>
              <a:rPr lang="en-US" dirty="0" smtClean="0">
                <a:sym typeface="Wingdings" panose="05000000000000000000" pitchFamily="2" charset="2"/>
              </a:rPr>
              <a:t> ja </a:t>
            </a:r>
            <a:r>
              <a:rPr lang="en-US" dirty="0" err="1" smtClean="0">
                <a:sym typeface="Wingdings" panose="05000000000000000000" pitchFamily="2" charset="2"/>
              </a:rPr>
              <a:t>toiminta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76633" y="-156976"/>
            <a:ext cx="10363200" cy="9239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			</a:t>
            </a:r>
            <a:r>
              <a:rPr lang="en-US" sz="3200" dirty="0" smtClean="0"/>
              <a:t>Career Flow Competencies</a:t>
            </a:r>
            <a:endParaRPr lang="en-US" sz="3200" dirty="0"/>
          </a:p>
        </p:txBody>
      </p:sp>
      <p:sp>
        <p:nvSpPr>
          <p:cNvPr id="4" name="Puolisuunnikas 3"/>
          <p:cNvSpPr/>
          <p:nvPr/>
        </p:nvSpPr>
        <p:spPr>
          <a:xfrm rot="13269096">
            <a:off x="6908067" y="1116942"/>
            <a:ext cx="2019557" cy="2472047"/>
          </a:xfrm>
          <a:prstGeom prst="trapezoid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uolisuunnikas 6"/>
          <p:cNvSpPr/>
          <p:nvPr/>
        </p:nvSpPr>
        <p:spPr>
          <a:xfrm rot="17006133">
            <a:off x="7906799" y="2507228"/>
            <a:ext cx="1514668" cy="3296063"/>
          </a:xfrm>
          <a:prstGeom prst="trapezoi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uolisuunnikas 7"/>
          <p:cNvSpPr/>
          <p:nvPr/>
        </p:nvSpPr>
        <p:spPr>
          <a:xfrm>
            <a:off x="5519936" y="4181448"/>
            <a:ext cx="2019557" cy="2472047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uolisuunnikas 8"/>
          <p:cNvSpPr/>
          <p:nvPr/>
        </p:nvSpPr>
        <p:spPr>
          <a:xfrm rot="4769588">
            <a:off x="3533091" y="2453457"/>
            <a:ext cx="1514668" cy="3296063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uolisuunnikas 9"/>
          <p:cNvSpPr/>
          <p:nvPr/>
        </p:nvSpPr>
        <p:spPr>
          <a:xfrm rot="7909562">
            <a:off x="4167786" y="782271"/>
            <a:ext cx="1514668" cy="3296063"/>
          </a:xfrm>
          <a:prstGeom prst="trapezoi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kstiruutu 10"/>
          <p:cNvSpPr txBox="1"/>
          <p:nvPr/>
        </p:nvSpPr>
        <p:spPr>
          <a:xfrm>
            <a:off x="3734106" y="1599305"/>
            <a:ext cx="16626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Self-</a:t>
            </a:r>
          </a:p>
          <a:p>
            <a:r>
              <a:rPr lang="en-US" sz="2400" b="1" dirty="0" smtClean="0"/>
              <a:t>Reflection</a:t>
            </a:r>
            <a:endParaRPr lang="en-US" sz="2400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7312909" y="1937466"/>
            <a:ext cx="11448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Self-</a:t>
            </a:r>
          </a:p>
          <a:p>
            <a:r>
              <a:rPr lang="en-US" sz="2400" b="1" dirty="0" smtClean="0"/>
              <a:t>Clarity</a:t>
            </a:r>
            <a:endParaRPr lang="en-US" sz="2400" b="1" dirty="0"/>
          </a:p>
        </p:txBody>
      </p:sp>
      <p:sp>
        <p:nvSpPr>
          <p:cNvPr id="13" name="Tekstiruutu 12"/>
          <p:cNvSpPr txBox="1"/>
          <p:nvPr/>
        </p:nvSpPr>
        <p:spPr>
          <a:xfrm>
            <a:off x="7988520" y="3814069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Visioning</a:t>
            </a:r>
            <a:endParaRPr lang="en-US" sz="2400" b="1" dirty="0"/>
          </a:p>
        </p:txBody>
      </p:sp>
      <p:sp>
        <p:nvSpPr>
          <p:cNvPr id="14" name="Tekstiruutu 13"/>
          <p:cNvSpPr txBox="1"/>
          <p:nvPr/>
        </p:nvSpPr>
        <p:spPr>
          <a:xfrm>
            <a:off x="5752039" y="5161546"/>
            <a:ext cx="14654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smtClean="0"/>
              <a:t>    Goal</a:t>
            </a:r>
          </a:p>
          <a:p>
            <a:pPr algn="just"/>
            <a:r>
              <a:rPr lang="en-US" sz="2400" b="1" dirty="0" smtClean="0"/>
              <a:t>  Setting</a:t>
            </a:r>
          </a:p>
          <a:p>
            <a:pPr algn="just"/>
            <a:r>
              <a:rPr lang="en-US" sz="2400" b="1" dirty="0" smtClean="0"/>
              <a:t>      &amp; </a:t>
            </a:r>
          </a:p>
          <a:p>
            <a:pPr algn="just"/>
            <a:r>
              <a:rPr lang="en-US" sz="2400" b="1" dirty="0" smtClean="0"/>
              <a:t>Planning</a:t>
            </a:r>
            <a:endParaRPr lang="en-US" sz="2400" b="1" dirty="0"/>
          </a:p>
        </p:txBody>
      </p:sp>
      <p:sp>
        <p:nvSpPr>
          <p:cNvPr id="15" name="Tekstiruutu 14"/>
          <p:cNvSpPr txBox="1"/>
          <p:nvPr/>
        </p:nvSpPr>
        <p:spPr>
          <a:xfrm>
            <a:off x="2888019" y="3629403"/>
            <a:ext cx="2258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Implementing</a:t>
            </a:r>
          </a:p>
          <a:p>
            <a:r>
              <a:rPr lang="en-US" sz="2400" b="1" dirty="0" smtClean="0"/>
              <a:t>&amp; Adapting</a:t>
            </a:r>
            <a:endParaRPr lang="en-US" sz="2400" b="1" dirty="0"/>
          </a:p>
        </p:txBody>
      </p:sp>
      <p:sp>
        <p:nvSpPr>
          <p:cNvPr id="16" name="Ellipsi 15"/>
          <p:cNvSpPr/>
          <p:nvPr/>
        </p:nvSpPr>
        <p:spPr>
          <a:xfrm>
            <a:off x="5592484" y="2996952"/>
            <a:ext cx="1784573" cy="121696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kstiruutu 16"/>
          <p:cNvSpPr txBox="1"/>
          <p:nvPr/>
        </p:nvSpPr>
        <p:spPr>
          <a:xfrm>
            <a:off x="5883965" y="3374601"/>
            <a:ext cx="986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HOPE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333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5611" y="32048"/>
            <a:ext cx="10972800" cy="778098"/>
          </a:xfrm>
        </p:spPr>
        <p:txBody>
          <a:bodyPr>
            <a:normAutofit/>
          </a:bodyPr>
          <a:lstStyle/>
          <a:p>
            <a:r>
              <a:rPr lang="en-US" b="1" dirty="0" smtClean="0"/>
              <a:t>	Hope Centered Model </a:t>
            </a:r>
            <a:r>
              <a:rPr lang="en-US" b="1" dirty="0"/>
              <a:t>of Career Development </a:t>
            </a:r>
          </a:p>
        </p:txBody>
      </p:sp>
      <p:sp>
        <p:nvSpPr>
          <p:cNvPr id="4" name="Ellipsi 3"/>
          <p:cNvSpPr/>
          <p:nvPr/>
        </p:nvSpPr>
        <p:spPr>
          <a:xfrm>
            <a:off x="612717" y="1270402"/>
            <a:ext cx="11137237" cy="525658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i 4"/>
          <p:cNvSpPr/>
          <p:nvPr/>
        </p:nvSpPr>
        <p:spPr>
          <a:xfrm>
            <a:off x="5107703" y="3144554"/>
            <a:ext cx="1784573" cy="121696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kstiruutu 5"/>
          <p:cNvSpPr txBox="1"/>
          <p:nvPr/>
        </p:nvSpPr>
        <p:spPr>
          <a:xfrm>
            <a:off x="5399183" y="3522202"/>
            <a:ext cx="986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HOPE</a:t>
            </a:r>
            <a:endParaRPr lang="en-US" sz="2400" b="1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4836630" y="1394711"/>
            <a:ext cx="2326716" cy="8309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yöristetty suorakulmio 7"/>
          <p:cNvSpPr/>
          <p:nvPr/>
        </p:nvSpPr>
        <p:spPr>
          <a:xfrm>
            <a:off x="1850255" y="2922037"/>
            <a:ext cx="2631917" cy="8309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yöristetty suorakulmio 8"/>
          <p:cNvSpPr/>
          <p:nvPr/>
        </p:nvSpPr>
        <p:spPr>
          <a:xfrm>
            <a:off x="3037764" y="4653136"/>
            <a:ext cx="2361419" cy="7920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yöristetty suorakulmio 9"/>
          <p:cNvSpPr/>
          <p:nvPr/>
        </p:nvSpPr>
        <p:spPr>
          <a:xfrm>
            <a:off x="6892277" y="4653136"/>
            <a:ext cx="2304255" cy="7920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yöristetty suorakulmio 10"/>
          <p:cNvSpPr/>
          <p:nvPr/>
        </p:nvSpPr>
        <p:spPr>
          <a:xfrm>
            <a:off x="7536161" y="2846228"/>
            <a:ext cx="2664369" cy="7701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kstiruutu 11"/>
          <p:cNvSpPr txBox="1"/>
          <p:nvPr/>
        </p:nvSpPr>
        <p:spPr>
          <a:xfrm>
            <a:off x="5123057" y="1421525"/>
            <a:ext cx="16626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Self-</a:t>
            </a:r>
          </a:p>
          <a:p>
            <a:r>
              <a:rPr lang="en-US" sz="2400" b="1" dirty="0" smtClean="0"/>
              <a:t>Reflection</a:t>
            </a:r>
            <a:endParaRPr lang="en-US" sz="2400" b="1" dirty="0"/>
          </a:p>
        </p:txBody>
      </p:sp>
      <p:sp>
        <p:nvSpPr>
          <p:cNvPr id="13" name="Tekstiruutu 12"/>
          <p:cNvSpPr txBox="1"/>
          <p:nvPr/>
        </p:nvSpPr>
        <p:spPr>
          <a:xfrm>
            <a:off x="8353417" y="2785371"/>
            <a:ext cx="11448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Self-</a:t>
            </a:r>
          </a:p>
          <a:p>
            <a:r>
              <a:rPr lang="en-US" sz="2400" b="1" dirty="0" smtClean="0"/>
              <a:t>Clarity</a:t>
            </a:r>
            <a:endParaRPr lang="en-US" sz="2400" b="1" dirty="0"/>
          </a:p>
        </p:txBody>
      </p:sp>
      <p:sp>
        <p:nvSpPr>
          <p:cNvPr id="15" name="Tekstiruutu 14"/>
          <p:cNvSpPr txBox="1"/>
          <p:nvPr/>
        </p:nvSpPr>
        <p:spPr>
          <a:xfrm>
            <a:off x="7230491" y="4722912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Visioning</a:t>
            </a:r>
            <a:endParaRPr lang="en-US" sz="2400" b="1" dirty="0"/>
          </a:p>
        </p:txBody>
      </p:sp>
      <p:sp>
        <p:nvSpPr>
          <p:cNvPr id="16" name="Tekstiruutu 15"/>
          <p:cNvSpPr txBox="1"/>
          <p:nvPr/>
        </p:nvSpPr>
        <p:spPr>
          <a:xfrm>
            <a:off x="2789451" y="4614228"/>
            <a:ext cx="2441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smtClean="0"/>
              <a:t>    Goal  Setting</a:t>
            </a:r>
          </a:p>
          <a:p>
            <a:pPr algn="just"/>
            <a:r>
              <a:rPr lang="en-US" sz="2400" b="1" dirty="0" smtClean="0"/>
              <a:t>      &amp; Planning</a:t>
            </a:r>
            <a:endParaRPr lang="en-US" sz="2400" b="1" dirty="0"/>
          </a:p>
        </p:txBody>
      </p:sp>
      <p:sp>
        <p:nvSpPr>
          <p:cNvPr id="17" name="Tekstiruutu 16"/>
          <p:cNvSpPr txBox="1"/>
          <p:nvPr/>
        </p:nvSpPr>
        <p:spPr>
          <a:xfrm>
            <a:off x="1850255" y="2846228"/>
            <a:ext cx="2258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Implementing</a:t>
            </a:r>
          </a:p>
          <a:p>
            <a:r>
              <a:rPr lang="en-US" sz="2400" b="1" dirty="0" smtClean="0"/>
              <a:t>&amp; Adapting</a:t>
            </a:r>
            <a:endParaRPr lang="en-US" sz="2400" b="1" dirty="0"/>
          </a:p>
        </p:txBody>
      </p:sp>
      <p:sp>
        <p:nvSpPr>
          <p:cNvPr id="18" name="Kaareutuva nuoli 17"/>
          <p:cNvSpPr/>
          <p:nvPr/>
        </p:nvSpPr>
        <p:spPr>
          <a:xfrm rot="3050118">
            <a:off x="7813356" y="1888738"/>
            <a:ext cx="1080120" cy="52805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Kaareutuva nuoli 18"/>
          <p:cNvSpPr/>
          <p:nvPr/>
        </p:nvSpPr>
        <p:spPr>
          <a:xfrm rot="20615167">
            <a:off x="2979052" y="1954745"/>
            <a:ext cx="1440160" cy="3960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Kaareutuva nuoli 19"/>
          <p:cNvSpPr/>
          <p:nvPr/>
        </p:nvSpPr>
        <p:spPr>
          <a:xfrm rot="15845071">
            <a:off x="1863866" y="4426938"/>
            <a:ext cx="886164" cy="45239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Kaareutuva nuoli 20"/>
          <p:cNvSpPr/>
          <p:nvPr/>
        </p:nvSpPr>
        <p:spPr>
          <a:xfrm rot="10800000">
            <a:off x="5461257" y="5648749"/>
            <a:ext cx="1440160" cy="3960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Kaareutuva nuoli 21"/>
          <p:cNvSpPr/>
          <p:nvPr/>
        </p:nvSpPr>
        <p:spPr>
          <a:xfrm rot="8353839">
            <a:off x="9141972" y="4035328"/>
            <a:ext cx="1440160" cy="39604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670060" y="3697220"/>
            <a:ext cx="2871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Monitoring &amp; Evaluating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Using Personal Flexibility</a:t>
            </a:r>
            <a:endParaRPr lang="en-US" sz="1600" b="1" dirty="0"/>
          </a:p>
        </p:txBody>
      </p:sp>
      <p:sp>
        <p:nvSpPr>
          <p:cNvPr id="24" name="Tekstiruutu 23"/>
          <p:cNvSpPr txBox="1"/>
          <p:nvPr/>
        </p:nvSpPr>
        <p:spPr>
          <a:xfrm>
            <a:off x="4622709" y="2316848"/>
            <a:ext cx="19591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Self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Circumstances</a:t>
            </a:r>
            <a:endParaRPr lang="en-US" sz="1600" b="1" dirty="0"/>
          </a:p>
        </p:txBody>
      </p:sp>
      <p:sp>
        <p:nvSpPr>
          <p:cNvPr id="25" name="Tekstiruutu 24"/>
          <p:cNvSpPr txBox="1"/>
          <p:nvPr/>
        </p:nvSpPr>
        <p:spPr>
          <a:xfrm>
            <a:off x="3037765" y="5358046"/>
            <a:ext cx="21371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Long-term Goals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Short-term Goals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Planning</a:t>
            </a:r>
            <a:endParaRPr lang="en-US" sz="1600" b="1" dirty="0"/>
          </a:p>
        </p:txBody>
      </p:sp>
      <p:sp>
        <p:nvSpPr>
          <p:cNvPr id="26" name="Tekstiruutu 25"/>
          <p:cNvSpPr txBox="1"/>
          <p:nvPr/>
        </p:nvSpPr>
        <p:spPr>
          <a:xfrm>
            <a:off x="7302530" y="3677224"/>
            <a:ext cx="2212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Objective Clarity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Subjective Clarity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Life Role Clarity</a:t>
            </a:r>
            <a:endParaRPr lang="en-US" sz="1600" b="1" dirty="0"/>
          </a:p>
        </p:txBody>
      </p:sp>
      <p:sp>
        <p:nvSpPr>
          <p:cNvPr id="27" name="Tekstiruutu 26"/>
          <p:cNvSpPr txBox="1"/>
          <p:nvPr/>
        </p:nvSpPr>
        <p:spPr>
          <a:xfrm>
            <a:off x="6909248" y="5449768"/>
            <a:ext cx="21691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Brainstorming</a:t>
            </a:r>
          </a:p>
          <a:p>
            <a:r>
              <a:rPr lang="en-US" sz="1600" b="1" dirty="0" smtClean="0"/>
              <a:t>    Future Possibilities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dirty="0" smtClean="0"/>
              <a:t>Identifying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Desired Futures</a:t>
            </a:r>
            <a:endParaRPr lang="en-US" sz="1600" b="1" dirty="0"/>
          </a:p>
        </p:txBody>
      </p:sp>
      <p:sp>
        <p:nvSpPr>
          <p:cNvPr id="28" name="Tekstiruutu 27"/>
          <p:cNvSpPr txBox="1"/>
          <p:nvPr/>
        </p:nvSpPr>
        <p:spPr>
          <a:xfrm>
            <a:off x="844927" y="980237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Environment</a:t>
            </a:r>
            <a:endParaRPr lang="en-US" sz="2400" b="1" dirty="0"/>
          </a:p>
        </p:txBody>
      </p:sp>
      <p:sp>
        <p:nvSpPr>
          <p:cNvPr id="29" name="Tekstiruutu 28"/>
          <p:cNvSpPr txBox="1"/>
          <p:nvPr/>
        </p:nvSpPr>
        <p:spPr>
          <a:xfrm>
            <a:off x="9445861" y="1163879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Environment</a:t>
            </a:r>
            <a:endParaRPr lang="en-US" sz="24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25544" y="6074663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Environment</a:t>
            </a:r>
            <a:endParaRPr lang="en-US" sz="24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9629999" y="5988378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Environment</a:t>
            </a:r>
            <a:endParaRPr lang="en-US" sz="2400" b="1" dirty="0"/>
          </a:p>
        </p:txBody>
      </p:sp>
      <p:sp>
        <p:nvSpPr>
          <p:cNvPr id="34" name="Nuoli oikealle 33"/>
          <p:cNvSpPr/>
          <p:nvPr/>
        </p:nvSpPr>
        <p:spPr>
          <a:xfrm rot="6939954">
            <a:off x="10483693" y="1656026"/>
            <a:ext cx="535956" cy="258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uoli oikealle 35"/>
          <p:cNvSpPr/>
          <p:nvPr/>
        </p:nvSpPr>
        <p:spPr>
          <a:xfrm rot="14235612">
            <a:off x="10549758" y="5720573"/>
            <a:ext cx="535956" cy="2523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uoli oikealle 36"/>
          <p:cNvSpPr/>
          <p:nvPr/>
        </p:nvSpPr>
        <p:spPr>
          <a:xfrm rot="18076051">
            <a:off x="1286462" y="5712519"/>
            <a:ext cx="535956" cy="258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uoli oikealle 37"/>
          <p:cNvSpPr/>
          <p:nvPr/>
        </p:nvSpPr>
        <p:spPr>
          <a:xfrm rot="3566158">
            <a:off x="1582278" y="1545582"/>
            <a:ext cx="535956" cy="258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uora nuoliyhdysviiva 13"/>
          <p:cNvCxnSpPr>
            <a:stCxn id="5" idx="0"/>
          </p:cNvCxnSpPr>
          <p:nvPr/>
        </p:nvCxnSpPr>
        <p:spPr>
          <a:xfrm flipV="1">
            <a:off x="5999990" y="2316848"/>
            <a:ext cx="0" cy="82770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>
            <a:endCxn id="8" idx="3"/>
          </p:cNvCxnSpPr>
          <p:nvPr/>
        </p:nvCxnSpPr>
        <p:spPr>
          <a:xfrm flipH="1" flipV="1">
            <a:off x="4482172" y="3337536"/>
            <a:ext cx="692717" cy="18466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nuoliyhdysviiva 39"/>
          <p:cNvCxnSpPr>
            <a:endCxn id="5" idx="3"/>
          </p:cNvCxnSpPr>
          <p:nvPr/>
        </p:nvCxnSpPr>
        <p:spPr>
          <a:xfrm flipV="1">
            <a:off x="4710142" y="4183297"/>
            <a:ext cx="658906" cy="43093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/>
          <p:nvPr/>
        </p:nvCxnSpPr>
        <p:spPr>
          <a:xfrm flipV="1">
            <a:off x="6787653" y="3144554"/>
            <a:ext cx="748508" cy="357615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uora nuoliyhdysviiva 41"/>
          <p:cNvCxnSpPr/>
          <p:nvPr/>
        </p:nvCxnSpPr>
        <p:spPr>
          <a:xfrm flipH="1" flipV="1">
            <a:off x="6698076" y="4120752"/>
            <a:ext cx="532415" cy="539615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05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0215" y="-140890"/>
            <a:ext cx="10972800" cy="86409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The PIE; </a:t>
            </a:r>
            <a:r>
              <a:rPr lang="en-US" sz="3200" b="1" dirty="0" err="1" smtClean="0">
                <a:solidFill>
                  <a:srgbClr val="C00000"/>
                </a:solidFill>
              </a:rPr>
              <a:t>Toimintatavan</a:t>
            </a:r>
            <a:r>
              <a:rPr lang="en-US" sz="3200" b="1" dirty="0" smtClean="0">
                <a:solidFill>
                  <a:srgbClr val="C00000"/>
                </a:solidFill>
              </a:rPr>
              <a:t>/</a:t>
            </a:r>
            <a:r>
              <a:rPr lang="en-US" sz="3200" b="1" dirty="0" err="1" smtClean="0">
                <a:solidFill>
                  <a:srgbClr val="C00000"/>
                </a:solidFill>
              </a:rPr>
              <a:t>kaavan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tunnistaminen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Pyöristetty suorakulmio 4"/>
          <p:cNvSpPr/>
          <p:nvPr/>
        </p:nvSpPr>
        <p:spPr>
          <a:xfrm>
            <a:off x="2334058" y="548680"/>
            <a:ext cx="7296811" cy="13225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1.</a:t>
            </a:r>
          </a:p>
          <a:p>
            <a:r>
              <a:rPr lang="en-US" sz="1600" i="1" dirty="0" err="1" smtClean="0">
                <a:solidFill>
                  <a:schemeClr val="tx1"/>
                </a:solidFill>
              </a:rPr>
              <a:t>Valitse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jokin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asia</a:t>
            </a:r>
            <a:r>
              <a:rPr lang="en-US" sz="1600" i="1" dirty="0" smtClean="0">
                <a:solidFill>
                  <a:schemeClr val="tx1"/>
                </a:solidFill>
              </a:rPr>
              <a:t>, </a:t>
            </a:r>
            <a:r>
              <a:rPr lang="en-US" sz="1600" i="1" dirty="0" err="1" smtClean="0">
                <a:solidFill>
                  <a:schemeClr val="tx1"/>
                </a:solidFill>
              </a:rPr>
              <a:t>jonka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tekemisestä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kovasti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nautit</a:t>
            </a:r>
            <a:r>
              <a:rPr lang="en-US" sz="1600" i="1" dirty="0" smtClean="0">
                <a:solidFill>
                  <a:schemeClr val="tx1"/>
                </a:solidFill>
              </a:rPr>
              <a:t>. Se </a:t>
            </a:r>
            <a:r>
              <a:rPr lang="en-US" sz="1600" i="1" dirty="0" err="1" smtClean="0">
                <a:solidFill>
                  <a:schemeClr val="tx1"/>
                </a:solidFill>
              </a:rPr>
              <a:t>voi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liittyä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vapaa-aikaan</a:t>
            </a:r>
            <a:r>
              <a:rPr lang="en-US" sz="1600" i="1" dirty="0" smtClean="0">
                <a:solidFill>
                  <a:schemeClr val="tx1"/>
                </a:solidFill>
              </a:rPr>
              <a:t>, </a:t>
            </a:r>
            <a:r>
              <a:rPr lang="en-US" sz="1600" i="1" dirty="0" err="1" smtClean="0">
                <a:solidFill>
                  <a:schemeClr val="tx1"/>
                </a:solidFill>
              </a:rPr>
              <a:t>opiskeluun</a:t>
            </a:r>
            <a:r>
              <a:rPr lang="en-US" sz="1600" i="1" dirty="0" smtClean="0">
                <a:solidFill>
                  <a:schemeClr val="tx1"/>
                </a:solidFill>
              </a:rPr>
              <a:t> tai </a:t>
            </a:r>
            <a:r>
              <a:rPr lang="en-US" sz="1600" i="1" dirty="0" err="1" smtClean="0">
                <a:solidFill>
                  <a:schemeClr val="tx1"/>
                </a:solidFill>
              </a:rPr>
              <a:t>työhön</a:t>
            </a:r>
            <a:r>
              <a:rPr lang="en-US" sz="1600" i="1" dirty="0" smtClean="0">
                <a:solidFill>
                  <a:schemeClr val="tx1"/>
                </a:solidFill>
              </a:rPr>
              <a:t>. </a:t>
            </a:r>
            <a:r>
              <a:rPr lang="en-US" sz="1600" i="1" dirty="0" err="1" smtClean="0">
                <a:solidFill>
                  <a:schemeClr val="tx1"/>
                </a:solidFill>
              </a:rPr>
              <a:t>Mieti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jotakin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kertaa</a:t>
            </a:r>
            <a:r>
              <a:rPr lang="en-US" sz="1600" i="1" dirty="0" smtClean="0">
                <a:solidFill>
                  <a:schemeClr val="tx1"/>
                </a:solidFill>
              </a:rPr>
              <a:t> kun </a:t>
            </a:r>
            <a:r>
              <a:rPr lang="en-US" sz="1600" i="1" dirty="0" err="1" smtClean="0">
                <a:solidFill>
                  <a:schemeClr val="tx1"/>
                </a:solidFill>
              </a:rPr>
              <a:t>kokemus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oli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oikein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myönteinen</a:t>
            </a:r>
            <a:r>
              <a:rPr lang="en-US" sz="1600" i="1" dirty="0" smtClean="0">
                <a:solidFill>
                  <a:schemeClr val="tx1"/>
                </a:solidFill>
              </a:rPr>
              <a:t> ja </a:t>
            </a:r>
            <a:r>
              <a:rPr lang="en-US" sz="1600" i="1" dirty="0" err="1" smtClean="0">
                <a:solidFill>
                  <a:schemeClr val="tx1"/>
                </a:solidFill>
              </a:rPr>
              <a:t>toista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kertaa</a:t>
            </a:r>
            <a:r>
              <a:rPr lang="en-US" sz="1600" i="1" dirty="0" smtClean="0">
                <a:solidFill>
                  <a:schemeClr val="tx1"/>
                </a:solidFill>
              </a:rPr>
              <a:t> kun se </a:t>
            </a:r>
            <a:r>
              <a:rPr lang="en-US" sz="1600" i="1" dirty="0" err="1" smtClean="0">
                <a:solidFill>
                  <a:schemeClr val="tx1"/>
                </a:solidFill>
              </a:rPr>
              <a:t>oli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hyvin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kielteinen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	</a:t>
            </a:r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en-US" sz="1600" dirty="0" err="1" smtClean="0">
                <a:solidFill>
                  <a:schemeClr val="tx1"/>
                </a:solidFill>
              </a:rPr>
              <a:t>Kirjoita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tämä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paperin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yläosaan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911424" y="2132856"/>
            <a:ext cx="2880320" cy="23692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1600" i="1" dirty="0" err="1" smtClean="0">
                <a:solidFill>
                  <a:schemeClr val="tx1"/>
                </a:solidFill>
              </a:rPr>
              <a:t>Kuvaa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vaihe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vaiheelta</a:t>
            </a:r>
            <a:r>
              <a:rPr lang="en-US" sz="1600" i="1" dirty="0" smtClean="0">
                <a:solidFill>
                  <a:schemeClr val="tx1"/>
                </a:solidFill>
              </a:rPr>
              <a:t> ja </a:t>
            </a:r>
            <a:r>
              <a:rPr lang="en-US" sz="1600" i="1" dirty="0" err="1" smtClean="0">
                <a:solidFill>
                  <a:schemeClr val="tx1"/>
                </a:solidFill>
              </a:rPr>
              <a:t>mahdollisimman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tarkasti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myönteistä</a:t>
            </a:r>
            <a:r>
              <a:rPr lang="en-US" sz="1600" i="1" dirty="0" smtClean="0">
                <a:solidFill>
                  <a:schemeClr val="tx1"/>
                </a:solidFill>
              </a:rPr>
              <a:t> ja </a:t>
            </a:r>
            <a:r>
              <a:rPr lang="en-US" sz="1600" i="1" dirty="0" err="1" smtClean="0">
                <a:solidFill>
                  <a:schemeClr val="tx1"/>
                </a:solidFill>
              </a:rPr>
              <a:t>kielteistä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kokemusta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Kirjoita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kuvaukset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rinnakkaisille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palstoille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toiminnan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nimen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vasemmalle</a:t>
            </a:r>
            <a:r>
              <a:rPr lang="en-US" sz="1600" dirty="0" smtClean="0">
                <a:solidFill>
                  <a:schemeClr val="tx1"/>
                </a:solidFill>
              </a:rPr>
              <a:t> ja </a:t>
            </a:r>
            <a:r>
              <a:rPr lang="en-US" sz="1600" dirty="0" err="1" smtClean="0">
                <a:solidFill>
                  <a:schemeClr val="tx1"/>
                </a:solidFill>
              </a:rPr>
              <a:t>oikealle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puolelle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 smtClean="0"/>
          </a:p>
        </p:txBody>
      </p:sp>
      <p:sp>
        <p:nvSpPr>
          <p:cNvPr id="10" name="Pyöristetty suorakulmio 9"/>
          <p:cNvSpPr/>
          <p:nvPr/>
        </p:nvSpPr>
        <p:spPr>
          <a:xfrm>
            <a:off x="8208235" y="2276872"/>
            <a:ext cx="2880320" cy="23692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.(cont’d) 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Käytä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apunasi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kysy-myksiä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jotta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tapahtu</a:t>
            </a:r>
            <a:r>
              <a:rPr lang="en-US" sz="1600" dirty="0" smtClean="0">
                <a:solidFill>
                  <a:schemeClr val="tx1"/>
                </a:solidFill>
              </a:rPr>
              <a:t>-mat ja </a:t>
            </a:r>
            <a:r>
              <a:rPr lang="en-US" sz="1600" dirty="0" err="1" smtClean="0">
                <a:solidFill>
                  <a:schemeClr val="tx1"/>
                </a:solidFill>
              </a:rPr>
              <a:t>niihin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liittyvät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ihmiset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tunteet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ajatukset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haasteet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onnistumiset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loppu-tulokset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motivaatiot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dynamiikka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yms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</a:t>
            </a:r>
            <a:r>
              <a:rPr lang="en-US" sz="1600" dirty="0" err="1" smtClean="0">
                <a:solidFill>
                  <a:schemeClr val="tx1"/>
                </a:solidFill>
              </a:rPr>
              <a:t>aadaan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hyvin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esiin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1600" dirty="0" smtClean="0"/>
          </a:p>
        </p:txBody>
      </p:sp>
      <p:sp>
        <p:nvSpPr>
          <p:cNvPr id="11" name="Pyöristetty suorakulmio 10"/>
          <p:cNvSpPr/>
          <p:nvPr/>
        </p:nvSpPr>
        <p:spPr>
          <a:xfrm>
            <a:off x="4428768" y="2724953"/>
            <a:ext cx="3107392" cy="27324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3.</a:t>
            </a:r>
          </a:p>
          <a:p>
            <a:pPr algn="ctr"/>
            <a:r>
              <a:rPr lang="en-US" sz="1600" i="1" dirty="0" err="1" smtClean="0">
                <a:solidFill>
                  <a:schemeClr val="tx1"/>
                </a:solidFill>
              </a:rPr>
              <a:t>Mitä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tämä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kaikki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kertoo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sinusta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ihmisenä</a:t>
            </a:r>
            <a:r>
              <a:rPr lang="en-US" sz="1600" i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US" sz="1400" dirty="0" err="1" smtClean="0">
                <a:solidFill>
                  <a:schemeClr val="tx1"/>
                </a:solidFill>
              </a:rPr>
              <a:t>Pyri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tavoittamaan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asiakkaan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tavoitteet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arvot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taidot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tyyli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</a:rPr>
              <a:t>kiinnostukset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yms</a:t>
            </a:r>
            <a:r>
              <a:rPr lang="en-US" sz="1400" dirty="0" smtClean="0">
                <a:solidFill>
                  <a:schemeClr val="tx1"/>
                </a:solidFill>
              </a:rPr>
              <a:t>. </a:t>
            </a:r>
            <a:r>
              <a:rPr lang="en-US" sz="1400" dirty="0" err="1" smtClean="0">
                <a:solidFill>
                  <a:schemeClr val="tx1"/>
                </a:solidFill>
              </a:rPr>
              <a:t>Etsi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saman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laisena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toistuvia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toiminta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tapoja</a:t>
            </a:r>
            <a:r>
              <a:rPr lang="en-US" sz="1400" dirty="0" smtClean="0">
                <a:solidFill>
                  <a:schemeClr val="tx1"/>
                </a:solidFill>
              </a:rPr>
              <a:t>. Tee </a:t>
            </a:r>
            <a:r>
              <a:rPr lang="en-US" sz="1400" dirty="0" err="1" smtClean="0">
                <a:solidFill>
                  <a:schemeClr val="tx1"/>
                </a:solidFill>
              </a:rPr>
              <a:t>näistä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lista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keskimmäiselle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palstalle</a:t>
            </a:r>
            <a:r>
              <a:rPr lang="en-US" sz="1400" dirty="0" smtClean="0">
                <a:solidFill>
                  <a:schemeClr val="tx1"/>
                </a:solidFill>
              </a:rPr>
              <a:t> (</a:t>
            </a:r>
            <a:r>
              <a:rPr lang="en-US" sz="1400" dirty="0" err="1" smtClean="0">
                <a:solidFill>
                  <a:schemeClr val="tx1"/>
                </a:solidFill>
              </a:rPr>
              <a:t>kahden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kokemuksen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kuvauksen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väliin</a:t>
            </a:r>
            <a:r>
              <a:rPr lang="en-US" sz="1600" dirty="0" smtClean="0">
                <a:solidFill>
                  <a:schemeClr val="tx1"/>
                </a:solidFill>
              </a:rPr>
              <a:t>).</a:t>
            </a:r>
          </a:p>
          <a:p>
            <a:pPr algn="ctr"/>
            <a:endParaRPr lang="en-US" sz="1600" dirty="0" smtClean="0"/>
          </a:p>
        </p:txBody>
      </p:sp>
      <p:sp>
        <p:nvSpPr>
          <p:cNvPr id="12" name="Pyöristetty suorakulmio 11"/>
          <p:cNvSpPr/>
          <p:nvPr/>
        </p:nvSpPr>
        <p:spPr>
          <a:xfrm>
            <a:off x="3983765" y="5824540"/>
            <a:ext cx="4320480" cy="10334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4.</a:t>
            </a:r>
          </a:p>
          <a:p>
            <a:pPr algn="ctr"/>
            <a:r>
              <a:rPr lang="en-US" sz="1600" i="1" dirty="0" err="1" smtClean="0">
                <a:solidFill>
                  <a:schemeClr val="tx1"/>
                </a:solidFill>
              </a:rPr>
              <a:t>Mitä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johtopäätöksiä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tästä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voisi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tehdä</a:t>
            </a:r>
            <a:r>
              <a:rPr lang="en-US" sz="1600" i="1" dirty="0" smtClean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suhteessa</a:t>
            </a:r>
            <a:r>
              <a:rPr lang="en-US" sz="1600" i="1" dirty="0">
                <a:solidFill>
                  <a:schemeClr val="tx1"/>
                </a:solidFill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</a:rPr>
              <a:t>urasuunnitteluun</a:t>
            </a:r>
            <a:r>
              <a:rPr lang="en-US" sz="1600" i="1" dirty="0" smtClean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Kirjoita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nämä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ajatukset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asiakkaan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luonnehdinnan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alapuolelle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1600" dirty="0" smtClean="0"/>
          </a:p>
        </p:txBody>
      </p:sp>
      <p:sp>
        <p:nvSpPr>
          <p:cNvPr id="13" name="Tekstiruutu 12"/>
          <p:cNvSpPr txBox="1"/>
          <p:nvPr/>
        </p:nvSpPr>
        <p:spPr>
          <a:xfrm>
            <a:off x="1865981" y="1609636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+</a:t>
            </a:r>
            <a:endParaRPr lang="en-US" sz="2800" b="1" dirty="0"/>
          </a:p>
        </p:txBody>
      </p:sp>
      <p:sp>
        <p:nvSpPr>
          <p:cNvPr id="14" name="Tekstiruutu 13"/>
          <p:cNvSpPr txBox="1"/>
          <p:nvPr/>
        </p:nvSpPr>
        <p:spPr>
          <a:xfrm>
            <a:off x="9612807" y="1701384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-</a:t>
            </a:r>
            <a:endParaRPr lang="en-US" sz="2800" b="1" dirty="0"/>
          </a:p>
        </p:txBody>
      </p:sp>
      <p:cxnSp>
        <p:nvCxnSpPr>
          <p:cNvPr id="16" name="Suora nuoliyhdysviiva 15"/>
          <p:cNvCxnSpPr/>
          <p:nvPr/>
        </p:nvCxnSpPr>
        <p:spPr>
          <a:xfrm>
            <a:off x="3023659" y="4502068"/>
            <a:ext cx="1152128" cy="439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/>
          <p:cNvCxnSpPr/>
          <p:nvPr/>
        </p:nvCxnSpPr>
        <p:spPr>
          <a:xfrm flipH="1">
            <a:off x="7824192" y="4646084"/>
            <a:ext cx="1248139" cy="439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>
            <a:stCxn id="11" idx="2"/>
          </p:cNvCxnSpPr>
          <p:nvPr/>
        </p:nvCxnSpPr>
        <p:spPr>
          <a:xfrm>
            <a:off x="5982464" y="5457417"/>
            <a:ext cx="0" cy="3417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/>
          <p:cNvSpPr txBox="1"/>
          <p:nvPr/>
        </p:nvSpPr>
        <p:spPr>
          <a:xfrm rot="16200000">
            <a:off x="-2807774" y="3230646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</a:t>
            </a:r>
            <a:r>
              <a:rPr lang="en-US" sz="2000" b="1" dirty="0" err="1" smtClean="0"/>
              <a:t>oveltaminen</a:t>
            </a:r>
            <a:r>
              <a:rPr lang="en-US" sz="2000" b="1" dirty="0" smtClean="0"/>
              <a:t> </a:t>
            </a:r>
            <a:r>
              <a:rPr lang="en-US" sz="2400" b="1" dirty="0" smtClean="0"/>
              <a:t>          </a:t>
            </a:r>
            <a:r>
              <a:rPr lang="en-US" sz="2400" b="1" dirty="0" err="1" smtClean="0"/>
              <a:t>T</a:t>
            </a:r>
            <a:r>
              <a:rPr lang="en-US" sz="2000" b="1" dirty="0" err="1" smtClean="0"/>
              <a:t>oimintatapa</a:t>
            </a:r>
            <a:r>
              <a:rPr lang="en-US" sz="2400" b="1" dirty="0" smtClean="0"/>
              <a:t>             </a:t>
            </a:r>
            <a:r>
              <a:rPr lang="en-US" sz="2400" b="1" dirty="0" err="1" smtClean="0"/>
              <a:t>K</a:t>
            </a:r>
            <a:r>
              <a:rPr lang="en-US" sz="2000" b="1" dirty="0" err="1" smtClean="0"/>
              <a:t>uvaus</a:t>
            </a:r>
            <a:endParaRPr lang="en-US" sz="2000" b="1" dirty="0"/>
          </a:p>
        </p:txBody>
      </p:sp>
      <p:cxnSp>
        <p:nvCxnSpPr>
          <p:cNvPr id="23" name="Suora nuoliyhdysviiva 22"/>
          <p:cNvCxnSpPr/>
          <p:nvPr/>
        </p:nvCxnSpPr>
        <p:spPr>
          <a:xfrm>
            <a:off x="546900" y="1450288"/>
            <a:ext cx="0" cy="61747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>
            <a:off x="529037" y="4248160"/>
            <a:ext cx="0" cy="61747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51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71410"/>
          </a:xfrm>
        </p:spPr>
        <p:txBody>
          <a:bodyPr>
            <a:normAutofit/>
          </a:bodyPr>
          <a:lstStyle/>
          <a:p>
            <a:r>
              <a:rPr lang="fi-FI" sz="4800" dirty="0"/>
              <a:t>Action-</a:t>
            </a:r>
            <a:r>
              <a:rPr lang="fi-FI" sz="4800" dirty="0" err="1"/>
              <a:t>oriented</a:t>
            </a:r>
            <a:r>
              <a:rPr lang="fi-FI" sz="4800" dirty="0"/>
              <a:t> </a:t>
            </a:r>
            <a:r>
              <a:rPr lang="fi-FI" sz="4800" dirty="0" err="1"/>
              <a:t>hope</a:t>
            </a:r>
            <a:r>
              <a:rPr lang="fi-FI" sz="4800" dirty="0"/>
              <a:t> – </a:t>
            </a:r>
            <a:r>
              <a:rPr lang="fi-FI" sz="4800" dirty="0" err="1"/>
              <a:t>effectiveness</a:t>
            </a:r>
            <a:r>
              <a:rPr lang="fi-FI" sz="4800" dirty="0"/>
              <a:t>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804984"/>
            <a:ext cx="9144000" cy="2452816"/>
          </a:xfrm>
        </p:spPr>
        <p:txBody>
          <a:bodyPr/>
          <a:lstStyle/>
          <a:p>
            <a:r>
              <a:rPr lang="fi-FI" i="1" dirty="0"/>
              <a:t>Clarke, A., </a:t>
            </a:r>
            <a:r>
              <a:rPr lang="fi-FI" i="1" dirty="0" err="1"/>
              <a:t>Amundson</a:t>
            </a:r>
            <a:r>
              <a:rPr lang="fi-FI" i="1" dirty="0"/>
              <a:t>, N., </a:t>
            </a:r>
            <a:r>
              <a:rPr lang="fi-FI" i="1" dirty="0" err="1"/>
              <a:t>Niles</a:t>
            </a:r>
            <a:r>
              <a:rPr lang="fi-FI" i="1" dirty="0"/>
              <a:t>. S., </a:t>
            </a:r>
            <a:r>
              <a:rPr lang="fi-FI" i="1" dirty="0" err="1"/>
              <a:t>Joon</a:t>
            </a:r>
            <a:r>
              <a:rPr lang="fi-FI" i="1" dirty="0"/>
              <a:t> </a:t>
            </a:r>
            <a:r>
              <a:rPr lang="fi-FI" i="1" dirty="0" err="1"/>
              <a:t>Yoon</a:t>
            </a:r>
            <a:r>
              <a:rPr lang="fi-FI" i="1" dirty="0"/>
              <a:t>, H. (2018). Action-</a:t>
            </a:r>
            <a:r>
              <a:rPr lang="fi-FI" i="1" dirty="0" err="1"/>
              <a:t>Oriented</a:t>
            </a:r>
            <a:r>
              <a:rPr lang="fi-FI" i="1" dirty="0"/>
              <a:t> Hope: An </a:t>
            </a:r>
            <a:r>
              <a:rPr lang="fi-FI" i="1" dirty="0" err="1"/>
              <a:t>Agent</a:t>
            </a:r>
            <a:r>
              <a:rPr lang="fi-FI" i="1" dirty="0"/>
              <a:t> of </a:t>
            </a:r>
            <a:r>
              <a:rPr lang="fi-FI" i="1" dirty="0" err="1"/>
              <a:t>Change</a:t>
            </a:r>
            <a:r>
              <a:rPr lang="fi-FI" i="1" dirty="0"/>
              <a:t> for </a:t>
            </a:r>
            <a:r>
              <a:rPr lang="fi-FI" i="1" dirty="0" err="1"/>
              <a:t>internationally</a:t>
            </a:r>
            <a:r>
              <a:rPr lang="fi-FI" i="1" dirty="0"/>
              <a:t> </a:t>
            </a:r>
            <a:r>
              <a:rPr lang="fi-FI" i="1" dirty="0" err="1"/>
              <a:t>Educated</a:t>
            </a:r>
            <a:r>
              <a:rPr lang="fi-FI" i="1" dirty="0"/>
              <a:t> </a:t>
            </a:r>
            <a:r>
              <a:rPr lang="fi-FI" i="1" dirty="0" err="1"/>
              <a:t>Professionals</a:t>
            </a:r>
            <a:r>
              <a:rPr lang="fi-FI" i="1" dirty="0"/>
              <a:t>. To </a:t>
            </a:r>
            <a:r>
              <a:rPr lang="fi-FI" i="1" dirty="0" err="1"/>
              <a:t>be</a:t>
            </a:r>
            <a:r>
              <a:rPr lang="fi-FI" i="1" dirty="0"/>
              <a:t> </a:t>
            </a:r>
            <a:r>
              <a:rPr lang="fi-FI" i="1" dirty="0" err="1"/>
              <a:t>published</a:t>
            </a:r>
            <a:r>
              <a:rPr lang="fi-FI" i="1" dirty="0"/>
              <a:t> in Journal of </a:t>
            </a:r>
            <a:r>
              <a:rPr lang="fi-FI" i="1" dirty="0" err="1"/>
              <a:t>Employment</a:t>
            </a:r>
            <a:r>
              <a:rPr lang="fi-FI" i="1" dirty="0"/>
              <a:t> </a:t>
            </a:r>
            <a:r>
              <a:rPr lang="fi-FI" i="1" dirty="0" err="1"/>
              <a:t>Counseling</a:t>
            </a:r>
            <a:r>
              <a:rPr lang="fi-FI" i="1" dirty="0"/>
              <a:t>, </a:t>
            </a:r>
            <a:r>
              <a:rPr lang="fi-FI" i="1" dirty="0" err="1"/>
              <a:t>September</a:t>
            </a:r>
            <a:r>
              <a:rPr lang="fi-FI" i="1" dirty="0"/>
              <a:t> 2018. </a:t>
            </a:r>
          </a:p>
        </p:txBody>
      </p:sp>
    </p:spTree>
    <p:extLst>
      <p:ext uri="{BB962C8B-B14F-4D97-AF65-F5344CB8AC3E}">
        <p14:creationId xmlns:p14="http://schemas.microsoft.com/office/powerpoint/2010/main" val="117207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TUTKIMUKSET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804086"/>
            <a:ext cx="8915400" cy="4107136"/>
          </a:xfrm>
        </p:spPr>
        <p:txBody>
          <a:bodyPr/>
          <a:lstStyle/>
          <a:p>
            <a:r>
              <a:rPr lang="fi-FI" dirty="0"/>
              <a:t>- </a:t>
            </a:r>
            <a:r>
              <a:rPr lang="fi-FI" b="1" dirty="0" smtClean="0"/>
              <a:t>I </a:t>
            </a:r>
            <a:r>
              <a:rPr lang="fi-FI" b="1" dirty="0"/>
              <a:t>tutkimus</a:t>
            </a:r>
            <a:endParaRPr lang="en-US" dirty="0"/>
          </a:p>
          <a:p>
            <a:pPr lvl="0"/>
            <a:r>
              <a:rPr lang="fi-FI" dirty="0" err="1"/>
              <a:t>Secondary</a:t>
            </a:r>
            <a:r>
              <a:rPr lang="fi-FI" dirty="0"/>
              <a:t> Schoolin jälkeen</a:t>
            </a:r>
            <a:endParaRPr lang="en-US" dirty="0"/>
          </a:p>
          <a:p>
            <a:pPr lvl="0"/>
            <a:r>
              <a:rPr lang="fi-FI" dirty="0"/>
              <a:t>Maahanmuuttajat, joilla omassa </a:t>
            </a:r>
            <a:r>
              <a:rPr lang="fi-FI" dirty="0" smtClean="0"/>
              <a:t>maassaan </a:t>
            </a:r>
            <a:r>
              <a:rPr lang="fi-FI" dirty="0"/>
              <a:t>suoritettu terveydenhuollon tutkinto ja jotka olivat työttöminä tai alityöllistettyinä (ei omaa koukutusta vastaavissa töissä)</a:t>
            </a:r>
            <a:endParaRPr lang="en-US" dirty="0"/>
          </a:p>
          <a:p>
            <a:pPr marL="0" indent="0">
              <a:buNone/>
            </a:pPr>
            <a:r>
              <a:rPr lang="fi-FI" dirty="0"/>
              <a:t> </a:t>
            </a:r>
            <a:endParaRPr lang="en-US" dirty="0"/>
          </a:p>
          <a:p>
            <a:r>
              <a:rPr lang="fi-FI" b="1" dirty="0"/>
              <a:t>II tutkimus</a:t>
            </a:r>
            <a:endParaRPr lang="en-US" dirty="0"/>
          </a:p>
          <a:p>
            <a:pPr lvl="0"/>
            <a:r>
              <a:rPr lang="fi-FI" dirty="0"/>
              <a:t>Työttömät työnhakijat, jotka asiakkaina työvoimatoimistossa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 tutkimus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Tutkimukseen valikoitiin ne, joilla alhaiset pisteet The </a:t>
            </a:r>
            <a:r>
              <a:rPr lang="fi-FI" dirty="0" err="1"/>
              <a:t>Hope-Centered</a:t>
            </a:r>
            <a:r>
              <a:rPr lang="fi-FI" dirty="0"/>
              <a:t> </a:t>
            </a:r>
            <a:r>
              <a:rPr lang="fi-FI" dirty="0" err="1"/>
              <a:t>Career</a:t>
            </a:r>
            <a:r>
              <a:rPr lang="fi-FI" dirty="0"/>
              <a:t> Inventory (HCCI) –mittarissa. Lisäksi haastatteluin kartoitettiin toivottomuutta ja siihen liittyviä tekijöitä:</a:t>
            </a:r>
            <a:endParaRPr lang="en-US" dirty="0"/>
          </a:p>
          <a:p>
            <a:r>
              <a:rPr lang="fi-FI" dirty="0"/>
              <a:t>Toivon menettäminen </a:t>
            </a:r>
            <a:r>
              <a:rPr lang="fi-FI" dirty="0" smtClean="0"/>
              <a:t>- </a:t>
            </a:r>
            <a:r>
              <a:rPr lang="fi-FI" dirty="0"/>
              <a:t>itseluottamuksen, motivaation, tavoitteen saavuttamisen ja yleisen kytkeytymisen </a:t>
            </a:r>
            <a:r>
              <a:rPr lang="fi-FI" dirty="0" smtClean="0"/>
              <a:t>väheneminen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9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94953" y="0"/>
            <a:ext cx="8911687" cy="794657"/>
          </a:xfrm>
        </p:spPr>
        <p:txBody>
          <a:bodyPr>
            <a:normAutofit/>
          </a:bodyPr>
          <a:lstStyle/>
          <a:p>
            <a:r>
              <a:rPr lang="fi-FI" sz="3200" dirty="0"/>
              <a:t>T</a:t>
            </a:r>
            <a:r>
              <a:rPr lang="fi-FI" sz="3200" dirty="0" smtClean="0"/>
              <a:t>oivo </a:t>
            </a:r>
            <a:r>
              <a:rPr lang="fi-FI" sz="3200" dirty="0"/>
              <a:t>–</a:t>
            </a:r>
            <a:r>
              <a:rPr lang="fi-FI" sz="3200" dirty="0" smtClean="0"/>
              <a:t>painotteiset interventiot 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86440" y="892629"/>
            <a:ext cx="9080273" cy="5257800"/>
          </a:xfrm>
        </p:spPr>
        <p:txBody>
          <a:bodyPr>
            <a:normAutofit lnSpcReduction="10000"/>
          </a:bodyPr>
          <a:lstStyle/>
          <a:p>
            <a:r>
              <a:rPr lang="fi-FI" b="1" i="1" dirty="0" err="1"/>
              <a:t>Circle</a:t>
            </a:r>
            <a:r>
              <a:rPr lang="fi-FI" b="1" i="1" dirty="0"/>
              <a:t> of </a:t>
            </a:r>
            <a:r>
              <a:rPr lang="fi-FI" b="1" i="1" dirty="0" err="1"/>
              <a:t>Strengths</a:t>
            </a:r>
            <a:r>
              <a:rPr lang="fi-FI" b="1" i="1" dirty="0"/>
              <a:t> (Vahvuusympyrä)</a:t>
            </a:r>
            <a:r>
              <a:rPr lang="fi-FI" dirty="0"/>
              <a:t> Kun asiakas kertoo tarinaansa, ohjaaja tekee muistiinpanoja vahvuuksista/positiivisista ominaisuuksista ja keskustelee niiden siirrettävyydestä </a:t>
            </a:r>
            <a:r>
              <a:rPr lang="fi-FI" dirty="0" smtClean="0"/>
              <a:t> nykytilanteeseen</a:t>
            </a:r>
            <a:endParaRPr lang="en-US" dirty="0"/>
          </a:p>
          <a:p>
            <a:r>
              <a:rPr lang="en-US" b="1" i="1" dirty="0"/>
              <a:t>Walking the problem (”</a:t>
            </a:r>
            <a:r>
              <a:rPr lang="en-US" b="1" i="1" dirty="0" err="1"/>
              <a:t>Ongelman</a:t>
            </a:r>
            <a:r>
              <a:rPr lang="en-US" b="1" i="1" dirty="0"/>
              <a:t> </a:t>
            </a:r>
            <a:r>
              <a:rPr lang="en-US" b="1" i="1" dirty="0" err="1"/>
              <a:t>ratkaisukävely</a:t>
            </a:r>
            <a:r>
              <a:rPr lang="en-US" b="1" i="1" dirty="0"/>
              <a:t>”).</a:t>
            </a:r>
            <a:r>
              <a:rPr lang="en-US" dirty="0"/>
              <a:t>  </a:t>
            </a:r>
            <a:r>
              <a:rPr lang="fi-FI" dirty="0"/>
              <a:t>Toiminnallinen </a:t>
            </a:r>
            <a:r>
              <a:rPr lang="fi-FI" dirty="0" smtClean="0"/>
              <a:t>ongelmanratkaisumenetelmä</a:t>
            </a:r>
            <a:r>
              <a:rPr lang="fi-FI" dirty="0"/>
              <a:t>, </a:t>
            </a:r>
            <a:r>
              <a:rPr lang="fi-FI" dirty="0" smtClean="0"/>
              <a:t>jossa käytetään fyysistä </a:t>
            </a:r>
            <a:r>
              <a:rPr lang="fi-FI" dirty="0"/>
              <a:t>tilaa esittämään </a:t>
            </a:r>
            <a:r>
              <a:rPr lang="fi-FI" dirty="0" smtClean="0"/>
              <a:t>asiakkaan matkaa  kohti </a:t>
            </a:r>
            <a:r>
              <a:rPr lang="fi-FI" dirty="0"/>
              <a:t>haluttua tulevaisuutta/ ratkaisua. </a:t>
            </a:r>
            <a:endParaRPr lang="en-US" dirty="0"/>
          </a:p>
          <a:p>
            <a:r>
              <a:rPr lang="fi-FI" b="1" i="1" dirty="0" err="1"/>
              <a:t>Visioning</a:t>
            </a:r>
            <a:r>
              <a:rPr lang="fi-FI" b="1" i="1" dirty="0"/>
              <a:t> (Visualisointi).</a:t>
            </a:r>
            <a:r>
              <a:rPr lang="fi-FI" dirty="0"/>
              <a:t> Yksityiskohtaisten tarinoiden/mielikuvien luominen halutusta tulevaisuudesta.</a:t>
            </a:r>
            <a:endParaRPr lang="en-US" dirty="0"/>
          </a:p>
          <a:p>
            <a:r>
              <a:rPr lang="fi-FI" b="1" i="1" dirty="0" err="1"/>
              <a:t>Goal</a:t>
            </a:r>
            <a:r>
              <a:rPr lang="fi-FI" b="1" i="1" dirty="0"/>
              <a:t> </a:t>
            </a:r>
            <a:r>
              <a:rPr lang="fi-FI" b="1" i="1" dirty="0" err="1"/>
              <a:t>setting/time</a:t>
            </a:r>
            <a:r>
              <a:rPr lang="fi-FI" b="1" i="1" dirty="0"/>
              <a:t> management </a:t>
            </a:r>
            <a:r>
              <a:rPr lang="fi-FI" b="1" i="1" dirty="0" err="1"/>
              <a:t>techniques</a:t>
            </a:r>
            <a:r>
              <a:rPr lang="fi-FI" b="1" i="1" dirty="0"/>
              <a:t> (</a:t>
            </a:r>
            <a:r>
              <a:rPr lang="fi-FI" b="1" i="1" dirty="0" err="1"/>
              <a:t>Tavoiteenasettelu/ajan</a:t>
            </a:r>
            <a:r>
              <a:rPr lang="fi-FI" b="1" i="1" dirty="0"/>
              <a:t> hallintatekniikat).</a:t>
            </a:r>
            <a:r>
              <a:rPr lang="fi-FI" dirty="0"/>
              <a:t> Pienryhmätyöskentely koskien ajan hallintaa ja  </a:t>
            </a:r>
            <a:r>
              <a:rPr lang="fi-FI" dirty="0" smtClean="0"/>
              <a:t>tavoitteiden </a:t>
            </a:r>
            <a:r>
              <a:rPr lang="fi-FI" dirty="0"/>
              <a:t>asettamisstrategioita.</a:t>
            </a:r>
            <a:endParaRPr lang="en-US" dirty="0"/>
          </a:p>
          <a:p>
            <a:r>
              <a:rPr lang="fi-FI" b="1" i="1" dirty="0" err="1"/>
              <a:t>Thought</a:t>
            </a:r>
            <a:r>
              <a:rPr lang="fi-FI" b="1" i="1" dirty="0"/>
              <a:t> </a:t>
            </a:r>
            <a:r>
              <a:rPr lang="fi-FI" b="1" i="1" dirty="0" err="1"/>
              <a:t>awareness</a:t>
            </a:r>
            <a:r>
              <a:rPr lang="fi-FI" b="1" i="1" dirty="0"/>
              <a:t>. (Tietoisuus ajatuksista).</a:t>
            </a:r>
            <a:r>
              <a:rPr lang="fi-FI" dirty="0"/>
              <a:t> </a:t>
            </a:r>
            <a:r>
              <a:rPr lang="fi-FI" dirty="0" smtClean="0"/>
              <a:t>Tietoisuuden lisääminen omista </a:t>
            </a:r>
            <a:r>
              <a:rPr lang="fi-FI" dirty="0"/>
              <a:t>ajatuksista, </a:t>
            </a:r>
            <a:r>
              <a:rPr lang="fi-FI" dirty="0" smtClean="0"/>
              <a:t> fokus </a:t>
            </a:r>
            <a:r>
              <a:rPr lang="fi-FI" dirty="0"/>
              <a:t>siinä kuinka haastaa ja uudelleen määritellä negatiivista </a:t>
            </a:r>
            <a:r>
              <a:rPr lang="fi-FI" dirty="0" smtClean="0"/>
              <a:t>ajatuksia positiiviseksi</a:t>
            </a:r>
            <a:r>
              <a:rPr lang="fi-FI" dirty="0"/>
              <a:t>.</a:t>
            </a:r>
            <a:endParaRPr lang="en-US" dirty="0"/>
          </a:p>
          <a:p>
            <a:r>
              <a:rPr lang="fi-FI" b="1" i="1" dirty="0" err="1"/>
              <a:t>Journaling</a:t>
            </a:r>
            <a:r>
              <a:rPr lang="fi-FI" b="1" i="1" dirty="0"/>
              <a:t> (Päiväkirjan pitäminen).</a:t>
            </a:r>
            <a:r>
              <a:rPr lang="fi-FI" dirty="0"/>
              <a:t> Omien kokemusten kirjoittaminen ja reflektointi.</a:t>
            </a:r>
            <a:endParaRPr lang="en-US" dirty="0"/>
          </a:p>
          <a:p>
            <a:r>
              <a:rPr lang="en-US" b="1" i="1" dirty="0" err="1" smtClean="0"/>
              <a:t>Kieliopiskelun</a:t>
            </a:r>
            <a:r>
              <a:rPr lang="en-US" b="1" i="1" dirty="0" smtClean="0"/>
              <a:t> </a:t>
            </a:r>
            <a:r>
              <a:rPr lang="en-US" b="1" i="1" dirty="0" err="1" smtClean="0"/>
              <a:t>tukeminen</a:t>
            </a:r>
            <a:r>
              <a:rPr lang="en-US" b="1" i="1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1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01437" y="0"/>
            <a:ext cx="10363200" cy="1270208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       </a:t>
            </a:r>
            <a:br>
              <a:rPr lang="en-US" sz="2800" b="1" dirty="0" smtClean="0"/>
            </a:br>
            <a:r>
              <a:rPr lang="en-US" sz="2800" b="1" dirty="0" smtClean="0"/>
              <a:t> </a:t>
            </a:r>
            <a:r>
              <a:rPr lang="en-US" sz="3200" b="1" dirty="0" smtClean="0"/>
              <a:t>Hope-filled engagement (HFE)</a:t>
            </a:r>
            <a:br>
              <a:rPr lang="en-US" sz="3200" b="1" dirty="0" smtClean="0"/>
            </a:br>
            <a:endParaRPr lang="en-US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19403" y="1052736"/>
            <a:ext cx="11041227" cy="5688632"/>
          </a:xfrm>
        </p:spPr>
        <p:txBody>
          <a:bodyPr>
            <a:normAutofit fontScale="47500" lnSpcReduction="20000"/>
          </a:bodyPr>
          <a:lstStyle/>
          <a:p>
            <a:pPr algn="l"/>
            <a:endParaRPr lang="fi-FI" sz="2400" dirty="0" smtClean="0">
              <a:solidFill>
                <a:schemeClr val="tx1"/>
              </a:solidFill>
            </a:endParaRP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¤  </a:t>
            </a:r>
            <a:r>
              <a:rPr lang="en-US" sz="5900" dirty="0">
                <a:solidFill>
                  <a:schemeClr val="tx1"/>
                </a:solidFill>
              </a:rPr>
              <a:t>Amundson  </a:t>
            </a:r>
            <a:r>
              <a:rPr lang="en-US" sz="5900" dirty="0" err="1">
                <a:solidFill>
                  <a:schemeClr val="tx1"/>
                </a:solidFill>
              </a:rPr>
              <a:t>arvioi</a:t>
            </a:r>
            <a:r>
              <a:rPr lang="en-US" sz="5900" dirty="0">
                <a:solidFill>
                  <a:schemeClr val="tx1"/>
                </a:solidFill>
              </a:rPr>
              <a:t> </a:t>
            </a:r>
            <a:r>
              <a:rPr lang="en-US" sz="5900" dirty="0" err="1">
                <a:solidFill>
                  <a:schemeClr val="tx1"/>
                </a:solidFill>
              </a:rPr>
              <a:t>kriittisesti</a:t>
            </a:r>
            <a:r>
              <a:rPr lang="en-US" sz="5900" dirty="0">
                <a:solidFill>
                  <a:schemeClr val="tx1"/>
                </a:solidFill>
              </a:rPr>
              <a:t>  </a:t>
            </a:r>
            <a:r>
              <a:rPr lang="en-US" sz="5900" dirty="0" err="1">
                <a:solidFill>
                  <a:schemeClr val="tx1"/>
                </a:solidFill>
              </a:rPr>
              <a:t>ohjauksen</a:t>
            </a:r>
            <a:r>
              <a:rPr lang="en-US" sz="5900" dirty="0">
                <a:solidFill>
                  <a:schemeClr val="tx1"/>
                </a:solidFill>
              </a:rPr>
              <a:t> </a:t>
            </a:r>
            <a:r>
              <a:rPr lang="en-US" sz="5900" dirty="0" err="1">
                <a:solidFill>
                  <a:schemeClr val="tx1"/>
                </a:solidFill>
              </a:rPr>
              <a:t>perinteisiä</a:t>
            </a:r>
            <a:r>
              <a:rPr lang="en-US" sz="5900" dirty="0">
                <a:solidFill>
                  <a:schemeClr val="tx1"/>
                </a:solidFill>
              </a:rPr>
              <a:t> “</a:t>
            </a:r>
            <a:r>
              <a:rPr lang="en-US" sz="5900" dirty="0" err="1">
                <a:solidFill>
                  <a:schemeClr val="tx1"/>
                </a:solidFill>
              </a:rPr>
              <a:t>valtavirta</a:t>
            </a:r>
            <a:r>
              <a:rPr lang="en-US" sz="5900" dirty="0">
                <a:solidFill>
                  <a:schemeClr val="tx1"/>
                </a:solidFill>
              </a:rPr>
              <a:t>-   </a:t>
            </a:r>
            <a:endParaRPr lang="en-US" sz="5900" dirty="0" smtClean="0">
              <a:solidFill>
                <a:schemeClr val="tx1"/>
              </a:solidFill>
            </a:endParaRPr>
          </a:p>
          <a:p>
            <a:r>
              <a:rPr lang="en-US" sz="5900" dirty="0">
                <a:solidFill>
                  <a:schemeClr val="tx1"/>
                </a:solidFill>
              </a:rPr>
              <a:t> </a:t>
            </a:r>
            <a:r>
              <a:rPr lang="en-US" sz="5900" dirty="0" smtClean="0">
                <a:solidFill>
                  <a:schemeClr val="tx1"/>
                </a:solidFill>
              </a:rPr>
              <a:t>   </a:t>
            </a:r>
            <a:r>
              <a:rPr lang="en-US" sz="5900" dirty="0" err="1" smtClean="0">
                <a:solidFill>
                  <a:schemeClr val="tx1"/>
                </a:solidFill>
              </a:rPr>
              <a:t>konsepteja</a:t>
            </a:r>
            <a:r>
              <a:rPr lang="en-US" sz="5900" dirty="0">
                <a:solidFill>
                  <a:schemeClr val="tx1"/>
                </a:solidFill>
              </a:rPr>
              <a:t>” </a:t>
            </a:r>
            <a:r>
              <a:rPr lang="en-US" sz="5900" dirty="0" smtClean="0">
                <a:solidFill>
                  <a:schemeClr val="tx1"/>
                </a:solidFill>
              </a:rPr>
              <a:t>: </a:t>
            </a:r>
            <a:endParaRPr lang="en-US" sz="5900" dirty="0">
              <a:solidFill>
                <a:schemeClr val="tx1"/>
              </a:solidFill>
            </a:endParaRPr>
          </a:p>
          <a:p>
            <a:endParaRPr lang="en-US" sz="3400" dirty="0">
              <a:solidFill>
                <a:schemeClr val="tx1"/>
              </a:solidFill>
            </a:endParaRPr>
          </a:p>
          <a:p>
            <a:r>
              <a:rPr lang="en-US" sz="3400" dirty="0">
                <a:solidFill>
                  <a:schemeClr val="tx1"/>
                </a:solidFill>
              </a:rPr>
              <a:t>		</a:t>
            </a:r>
            <a:r>
              <a:rPr lang="en-US" sz="3600" dirty="0">
                <a:solidFill>
                  <a:schemeClr val="tx1"/>
                </a:solidFill>
              </a:rPr>
              <a:t>¤ </a:t>
            </a:r>
            <a:r>
              <a:rPr lang="en-US" sz="4400" dirty="0" err="1">
                <a:solidFill>
                  <a:schemeClr val="tx1"/>
                </a:solidFill>
              </a:rPr>
              <a:t>Perinteinen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ohjaus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toimi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hyvin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kaikkien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asiakkaiden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kanssa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en-US" sz="4400" dirty="0" err="1">
                <a:solidFill>
                  <a:schemeClr val="tx1"/>
                </a:solidFill>
              </a:rPr>
              <a:t>erityisesti</a:t>
            </a:r>
            <a:r>
              <a:rPr lang="en-US" sz="4400" dirty="0">
                <a:solidFill>
                  <a:schemeClr val="tx1"/>
                </a:solidFill>
              </a:rPr>
              <a:t>  ne, </a:t>
            </a:r>
            <a:r>
              <a:rPr lang="en-US" sz="4400" dirty="0" smtClean="0">
                <a:solidFill>
                  <a:schemeClr val="tx1"/>
                </a:solidFill>
              </a:rPr>
              <a:t>		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smtClean="0">
                <a:solidFill>
                  <a:schemeClr val="tx1"/>
                </a:solidFill>
              </a:rPr>
              <a:t>  </a:t>
            </a:r>
            <a:r>
              <a:rPr lang="en-US" sz="4400" dirty="0" err="1" smtClean="0">
                <a:solidFill>
                  <a:schemeClr val="tx1"/>
                </a:solidFill>
              </a:rPr>
              <a:t>jotka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ovat</a:t>
            </a:r>
            <a:r>
              <a:rPr lang="en-US" sz="4400" dirty="0">
                <a:solidFill>
                  <a:schemeClr val="tx1"/>
                </a:solidFill>
              </a:rPr>
              <a:t>  “out </a:t>
            </a:r>
            <a:r>
              <a:rPr lang="en-US" sz="4400" dirty="0" smtClean="0">
                <a:solidFill>
                  <a:schemeClr val="tx1"/>
                </a:solidFill>
              </a:rPr>
              <a:t>of </a:t>
            </a:r>
            <a:r>
              <a:rPr lang="en-US" sz="4400" dirty="0">
                <a:solidFill>
                  <a:schemeClr val="tx1"/>
                </a:solidFill>
              </a:rPr>
              <a:t>the track”, </a:t>
            </a:r>
            <a:r>
              <a:rPr lang="en-US" sz="4400" dirty="0" err="1">
                <a:solidFill>
                  <a:schemeClr val="tx1"/>
                </a:solidFill>
              </a:rPr>
              <a:t>jotka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ovat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menettäneet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toivonsa</a:t>
            </a:r>
            <a:r>
              <a:rPr lang="en-US" sz="4400" dirty="0">
                <a:solidFill>
                  <a:schemeClr val="tx1"/>
                </a:solidFill>
              </a:rPr>
              <a:t>. </a:t>
            </a:r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 </a:t>
            </a:r>
            <a:endParaRPr lang="en-US" sz="4400" dirty="0">
              <a:solidFill>
                <a:schemeClr val="tx1"/>
              </a:solidFill>
            </a:endParaRPr>
          </a:p>
          <a:p>
            <a:r>
              <a:rPr lang="en-US" sz="4400" dirty="0">
                <a:solidFill>
                  <a:schemeClr val="tx1"/>
                </a:solidFill>
              </a:rPr>
              <a:t>		¤ </a:t>
            </a:r>
            <a:r>
              <a:rPr lang="en-US" sz="4400" dirty="0" err="1">
                <a:solidFill>
                  <a:schemeClr val="tx1"/>
                </a:solidFill>
              </a:rPr>
              <a:t>O</a:t>
            </a:r>
            <a:r>
              <a:rPr lang="en-US" sz="4400" dirty="0" err="1" smtClean="0">
                <a:solidFill>
                  <a:schemeClr val="tx1"/>
                </a:solidFill>
              </a:rPr>
              <a:t>hjaus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voi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lisätä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hämmennystä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rohkeuden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vähenemistä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              </a:t>
            </a:r>
            <a:r>
              <a:rPr lang="en-US" sz="4400" dirty="0" err="1" smtClean="0">
                <a:solidFill>
                  <a:schemeClr val="tx1"/>
                </a:solidFill>
              </a:rPr>
              <a:t>motivaation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laskua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tehottomia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elämään</a:t>
            </a:r>
            <a:r>
              <a:rPr lang="en-US" sz="4400" dirty="0">
                <a:solidFill>
                  <a:schemeClr val="tx1"/>
                </a:solidFill>
              </a:rPr>
              <a:t>/</a:t>
            </a:r>
            <a:r>
              <a:rPr lang="en-US" sz="4400" dirty="0" err="1">
                <a:solidFill>
                  <a:schemeClr val="tx1"/>
                </a:solidFill>
              </a:rPr>
              <a:t>uraan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liittyviä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valintoja</a:t>
            </a:r>
            <a:r>
              <a:rPr lang="en-US" sz="4400" dirty="0">
                <a:solidFill>
                  <a:schemeClr val="tx1"/>
                </a:solidFill>
              </a:rPr>
              <a:t>,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             </a:t>
            </a:r>
            <a:r>
              <a:rPr lang="en-US" sz="4400" dirty="0" err="1" smtClean="0">
                <a:solidFill>
                  <a:schemeClr val="tx1"/>
                </a:solidFill>
              </a:rPr>
              <a:t>nostaa</a:t>
            </a:r>
            <a:r>
              <a:rPr lang="en-US" sz="4400" dirty="0" smtClean="0">
                <a:solidFill>
                  <a:schemeClr val="tx1"/>
                </a:solidFill>
              </a:rPr>
              <a:t>  </a:t>
            </a:r>
            <a:r>
              <a:rPr lang="en-US" sz="4400" dirty="0" err="1" smtClean="0">
                <a:solidFill>
                  <a:schemeClr val="tx1"/>
                </a:solidFill>
              </a:rPr>
              <a:t>esteitä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entisestään</a:t>
            </a:r>
            <a:endParaRPr lang="en-US" sz="4400" dirty="0">
              <a:solidFill>
                <a:schemeClr val="tx1"/>
              </a:solidFill>
            </a:endParaRPr>
          </a:p>
          <a:p>
            <a:endParaRPr lang="fi-FI" sz="3600" dirty="0"/>
          </a:p>
          <a:p>
            <a:pPr algn="l"/>
            <a:endParaRPr lang="fi-FI" sz="2600" dirty="0" smtClean="0">
              <a:solidFill>
                <a:schemeClr val="tx1"/>
              </a:solidFill>
            </a:endParaRPr>
          </a:p>
          <a:p>
            <a:pPr algn="l"/>
            <a:endParaRPr lang="fi-FI" sz="2600" dirty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fi-FI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23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Autofit/>
          </a:bodyPr>
          <a:lstStyle/>
          <a:p>
            <a:r>
              <a:rPr lang="en-US" sz="2800" b="1" dirty="0"/>
              <a:t>	</a:t>
            </a:r>
            <a:r>
              <a:rPr lang="en-US" sz="2800" b="1" dirty="0" smtClean="0"/>
              <a:t>				Sample </a:t>
            </a:r>
            <a:r>
              <a:rPr lang="en-US" sz="2800" b="1" dirty="0"/>
              <a:t>Circle of Strengths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Ellipsi 2"/>
          <p:cNvSpPr/>
          <p:nvPr/>
        </p:nvSpPr>
        <p:spPr>
          <a:xfrm>
            <a:off x="4188555" y="2778040"/>
            <a:ext cx="2400267" cy="15521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" name="Tekstiruutu 3"/>
          <p:cNvSpPr txBox="1"/>
          <p:nvPr/>
        </p:nvSpPr>
        <p:spPr>
          <a:xfrm>
            <a:off x="4852972" y="2760548"/>
            <a:ext cx="7680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</a:rPr>
              <a:t>S</a:t>
            </a:r>
            <a:endParaRPr lang="en-US" sz="9600" dirty="0">
              <a:solidFill>
                <a:schemeClr val="accent2"/>
              </a:solidFill>
            </a:endParaRPr>
          </a:p>
        </p:txBody>
      </p:sp>
      <p:sp>
        <p:nvSpPr>
          <p:cNvPr id="5" name="Tekstiruutu 4"/>
          <p:cNvSpPr txBox="1"/>
          <p:nvPr/>
        </p:nvSpPr>
        <p:spPr>
          <a:xfrm rot="16200000">
            <a:off x="5114348" y="1421004"/>
            <a:ext cx="1013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Creativity</a:t>
            </a:r>
            <a:endParaRPr lang="en-US" sz="1400" dirty="0"/>
          </a:p>
        </p:txBody>
      </p:sp>
      <p:sp>
        <p:nvSpPr>
          <p:cNvPr id="6" name="Tekstiruutu 5"/>
          <p:cNvSpPr txBox="1"/>
          <p:nvPr/>
        </p:nvSpPr>
        <p:spPr>
          <a:xfrm rot="17992196">
            <a:off x="5734882" y="1515224"/>
            <a:ext cx="1087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Thoughtful</a:t>
            </a:r>
            <a:endParaRPr lang="en-US" sz="1400" dirty="0"/>
          </a:p>
        </p:txBody>
      </p:sp>
      <p:sp>
        <p:nvSpPr>
          <p:cNvPr id="7" name="Tekstiruutu 6"/>
          <p:cNvSpPr txBox="1"/>
          <p:nvPr/>
        </p:nvSpPr>
        <p:spPr>
          <a:xfrm rot="18803396">
            <a:off x="6110863" y="1344232"/>
            <a:ext cx="2241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Seeing the “Big Picture”</a:t>
            </a:r>
            <a:endParaRPr lang="en-US" sz="1400" dirty="0"/>
          </a:p>
        </p:txBody>
      </p:sp>
      <p:sp>
        <p:nvSpPr>
          <p:cNvPr id="8" name="Tekstiruutu 7"/>
          <p:cNvSpPr txBox="1"/>
          <p:nvPr/>
        </p:nvSpPr>
        <p:spPr>
          <a:xfrm rot="19775272">
            <a:off x="6705538" y="1720804"/>
            <a:ext cx="21387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Financial Responsibility</a:t>
            </a:r>
            <a:endParaRPr lang="en-US" sz="1400" dirty="0"/>
          </a:p>
        </p:txBody>
      </p:sp>
      <p:sp>
        <p:nvSpPr>
          <p:cNvPr id="9" name="Tekstiruutu 8"/>
          <p:cNvSpPr txBox="1"/>
          <p:nvPr/>
        </p:nvSpPr>
        <p:spPr>
          <a:xfrm rot="19889361">
            <a:off x="6997713" y="2043922"/>
            <a:ext cx="1888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Attention  to Details</a:t>
            </a:r>
            <a:endParaRPr lang="en-US" sz="1400" dirty="0"/>
          </a:p>
        </p:txBody>
      </p:sp>
      <p:sp>
        <p:nvSpPr>
          <p:cNvPr id="10" name="Tekstiruutu 9"/>
          <p:cNvSpPr txBox="1"/>
          <p:nvPr/>
        </p:nvSpPr>
        <p:spPr>
          <a:xfrm rot="20914374">
            <a:off x="7261706" y="2579522"/>
            <a:ext cx="11705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Networking</a:t>
            </a:r>
            <a:endParaRPr lang="en-US" sz="1400" dirty="0"/>
          </a:p>
        </p:txBody>
      </p:sp>
      <p:sp>
        <p:nvSpPr>
          <p:cNvPr id="11" name="Tekstiruutu 10"/>
          <p:cNvSpPr txBox="1"/>
          <p:nvPr/>
        </p:nvSpPr>
        <p:spPr>
          <a:xfrm rot="397370">
            <a:off x="7490632" y="3351360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Gracious</a:t>
            </a:r>
            <a:endParaRPr lang="en-US" sz="1400" dirty="0"/>
          </a:p>
        </p:txBody>
      </p:sp>
      <p:sp>
        <p:nvSpPr>
          <p:cNvPr id="12" name="Tekstiruutu 11"/>
          <p:cNvSpPr txBox="1"/>
          <p:nvPr/>
        </p:nvSpPr>
        <p:spPr>
          <a:xfrm rot="846374">
            <a:off x="7454978" y="3736314"/>
            <a:ext cx="1572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Meeting People</a:t>
            </a:r>
            <a:endParaRPr lang="en-US" sz="1400" dirty="0"/>
          </a:p>
        </p:txBody>
      </p:sp>
      <p:sp>
        <p:nvSpPr>
          <p:cNvPr id="13" name="Tekstiruutu 12"/>
          <p:cNvSpPr txBox="1"/>
          <p:nvPr/>
        </p:nvSpPr>
        <p:spPr>
          <a:xfrm rot="1271819">
            <a:off x="7216424" y="4304276"/>
            <a:ext cx="2130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Public Speaking Ability</a:t>
            </a:r>
            <a:endParaRPr lang="en-US" sz="1400" dirty="0"/>
          </a:p>
        </p:txBody>
      </p:sp>
      <p:sp>
        <p:nvSpPr>
          <p:cNvPr id="14" name="Tekstiruutu 13"/>
          <p:cNvSpPr txBox="1"/>
          <p:nvPr/>
        </p:nvSpPr>
        <p:spPr>
          <a:xfrm rot="2848978">
            <a:off x="6631805" y="5007315"/>
            <a:ext cx="1883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Careful with Money</a:t>
            </a:r>
            <a:endParaRPr lang="en-US" sz="1400" dirty="0"/>
          </a:p>
        </p:txBody>
      </p:sp>
      <p:sp>
        <p:nvSpPr>
          <p:cNvPr id="15" name="Tekstiruutu 14"/>
          <p:cNvSpPr txBox="1"/>
          <p:nvPr/>
        </p:nvSpPr>
        <p:spPr>
          <a:xfrm rot="3564795">
            <a:off x="5913671" y="5275642"/>
            <a:ext cx="17427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Able  to Delegate</a:t>
            </a:r>
            <a:endParaRPr lang="en-US" sz="1400" dirty="0"/>
          </a:p>
        </p:txBody>
      </p:sp>
      <p:sp>
        <p:nvSpPr>
          <p:cNvPr id="16" name="Tekstiruutu 15"/>
          <p:cNvSpPr txBox="1"/>
          <p:nvPr/>
        </p:nvSpPr>
        <p:spPr>
          <a:xfrm rot="21208703">
            <a:off x="7449419" y="2942546"/>
            <a:ext cx="1138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Leadership</a:t>
            </a:r>
            <a:endParaRPr lang="en-US" sz="1400" dirty="0"/>
          </a:p>
        </p:txBody>
      </p:sp>
      <p:sp>
        <p:nvSpPr>
          <p:cNvPr id="17" name="Tekstiruutu 16"/>
          <p:cNvSpPr txBox="1"/>
          <p:nvPr/>
        </p:nvSpPr>
        <p:spPr>
          <a:xfrm rot="3299299">
            <a:off x="4396906" y="1534221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Planning</a:t>
            </a:r>
            <a:endParaRPr lang="en-US" sz="1400" dirty="0"/>
          </a:p>
        </p:txBody>
      </p:sp>
      <p:sp>
        <p:nvSpPr>
          <p:cNvPr id="18" name="Tekstiruutu 17"/>
          <p:cNvSpPr txBox="1"/>
          <p:nvPr/>
        </p:nvSpPr>
        <p:spPr>
          <a:xfrm rot="2647664">
            <a:off x="2923129" y="1458313"/>
            <a:ext cx="18453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Time Management</a:t>
            </a:r>
            <a:endParaRPr lang="en-US" sz="1400" dirty="0"/>
          </a:p>
        </p:txBody>
      </p:sp>
      <p:sp>
        <p:nvSpPr>
          <p:cNvPr id="19" name="Tekstiruutu 18"/>
          <p:cNvSpPr txBox="1"/>
          <p:nvPr/>
        </p:nvSpPr>
        <p:spPr>
          <a:xfrm rot="1783404">
            <a:off x="1325150" y="1689864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Collaborative Problem Solving</a:t>
            </a:r>
            <a:endParaRPr lang="en-US" sz="1400" dirty="0"/>
          </a:p>
        </p:txBody>
      </p:sp>
      <p:sp>
        <p:nvSpPr>
          <p:cNvPr id="20" name="Tekstiruutu 19"/>
          <p:cNvSpPr txBox="1"/>
          <p:nvPr/>
        </p:nvSpPr>
        <p:spPr>
          <a:xfrm rot="1309584">
            <a:off x="1787937" y="2326014"/>
            <a:ext cx="1787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Conflict Resolution</a:t>
            </a:r>
            <a:endParaRPr lang="en-US" sz="1400" dirty="0"/>
          </a:p>
        </p:txBody>
      </p:sp>
      <p:sp>
        <p:nvSpPr>
          <p:cNvPr id="21" name="Tekstiruutu 20"/>
          <p:cNvSpPr txBox="1"/>
          <p:nvPr/>
        </p:nvSpPr>
        <p:spPr>
          <a:xfrm rot="1145412">
            <a:off x="1857579" y="2852699"/>
            <a:ext cx="14029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Research Skills</a:t>
            </a:r>
            <a:endParaRPr lang="en-US" sz="1400" dirty="0"/>
          </a:p>
        </p:txBody>
      </p:sp>
      <p:sp>
        <p:nvSpPr>
          <p:cNvPr id="22" name="Tekstiruutu 21"/>
          <p:cNvSpPr txBox="1"/>
          <p:nvPr/>
        </p:nvSpPr>
        <p:spPr>
          <a:xfrm rot="179004">
            <a:off x="2348343" y="3376622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Planning</a:t>
            </a:r>
            <a:endParaRPr lang="en-US" sz="1400" dirty="0"/>
          </a:p>
        </p:txBody>
      </p:sp>
      <p:sp>
        <p:nvSpPr>
          <p:cNvPr id="23" name="Tekstiruutu 22"/>
          <p:cNvSpPr txBox="1"/>
          <p:nvPr/>
        </p:nvSpPr>
        <p:spPr>
          <a:xfrm rot="20687483">
            <a:off x="2354888" y="3907325"/>
            <a:ext cx="10999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Organized</a:t>
            </a:r>
            <a:endParaRPr lang="en-US" sz="1400" dirty="0"/>
          </a:p>
        </p:txBody>
      </p:sp>
      <p:sp>
        <p:nvSpPr>
          <p:cNvPr id="24" name="Tekstiruutu 23"/>
          <p:cNvSpPr txBox="1"/>
          <p:nvPr/>
        </p:nvSpPr>
        <p:spPr>
          <a:xfrm rot="20295232">
            <a:off x="1850936" y="4407176"/>
            <a:ext cx="1744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Likes to Keep Busy</a:t>
            </a:r>
            <a:endParaRPr lang="en-US" sz="1400" dirty="0"/>
          </a:p>
        </p:txBody>
      </p:sp>
      <p:sp>
        <p:nvSpPr>
          <p:cNvPr id="25" name="Tekstiruutu 24"/>
          <p:cNvSpPr txBox="1"/>
          <p:nvPr/>
        </p:nvSpPr>
        <p:spPr>
          <a:xfrm rot="15945027">
            <a:off x="5400983" y="5275642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Likes Fun</a:t>
            </a:r>
            <a:endParaRPr lang="en-US" sz="1400" dirty="0"/>
          </a:p>
        </p:txBody>
      </p:sp>
      <p:sp>
        <p:nvSpPr>
          <p:cNvPr id="26" name="Tekstiruutu 25"/>
          <p:cNvSpPr txBox="1"/>
          <p:nvPr/>
        </p:nvSpPr>
        <p:spPr>
          <a:xfrm rot="17289409">
            <a:off x="4690125" y="5211536"/>
            <a:ext cx="9220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Focused</a:t>
            </a:r>
            <a:endParaRPr lang="en-US" sz="1400" dirty="0"/>
          </a:p>
        </p:txBody>
      </p:sp>
      <p:sp>
        <p:nvSpPr>
          <p:cNvPr id="28" name="Tekstiruutu 27"/>
          <p:cNvSpPr txBox="1"/>
          <p:nvPr/>
        </p:nvSpPr>
        <p:spPr>
          <a:xfrm rot="19444950">
            <a:off x="2704641" y="4841441"/>
            <a:ext cx="1462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Helping Others</a:t>
            </a:r>
            <a:endParaRPr lang="en-US" sz="1400" dirty="0"/>
          </a:p>
        </p:txBody>
      </p:sp>
      <p:sp>
        <p:nvSpPr>
          <p:cNvPr id="29" name="Tekstiruutu 28"/>
          <p:cNvSpPr txBox="1"/>
          <p:nvPr/>
        </p:nvSpPr>
        <p:spPr>
          <a:xfrm rot="18123140">
            <a:off x="4006030" y="5113417"/>
            <a:ext cx="821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Initiator</a:t>
            </a:r>
            <a:endParaRPr lang="en-US" sz="1400" dirty="0"/>
          </a:p>
        </p:txBody>
      </p:sp>
      <p:cxnSp>
        <p:nvCxnSpPr>
          <p:cNvPr id="32" name="Suora yhdysviiva 31"/>
          <p:cNvCxnSpPr/>
          <p:nvPr/>
        </p:nvCxnSpPr>
        <p:spPr>
          <a:xfrm flipH="1">
            <a:off x="5508857" y="2017064"/>
            <a:ext cx="112201" cy="709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yhdysviiva 33"/>
          <p:cNvCxnSpPr>
            <a:stCxn id="6" idx="1"/>
          </p:cNvCxnSpPr>
          <p:nvPr/>
        </p:nvCxnSpPr>
        <p:spPr>
          <a:xfrm flipH="1">
            <a:off x="5773124" y="2140481"/>
            <a:ext cx="234617" cy="602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yhdysviiva 35"/>
          <p:cNvCxnSpPr>
            <a:stCxn id="7" idx="1"/>
          </p:cNvCxnSpPr>
          <p:nvPr/>
        </p:nvCxnSpPr>
        <p:spPr>
          <a:xfrm flipH="1">
            <a:off x="5951054" y="2312499"/>
            <a:ext cx="510621" cy="465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/>
          <p:cNvCxnSpPr/>
          <p:nvPr/>
        </p:nvCxnSpPr>
        <p:spPr>
          <a:xfrm flipV="1">
            <a:off x="6114177" y="2419645"/>
            <a:ext cx="575987" cy="468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yhdysviiva 48"/>
          <p:cNvCxnSpPr>
            <a:stCxn id="3" idx="7"/>
            <a:endCxn id="9" idx="1"/>
          </p:cNvCxnSpPr>
          <p:nvPr/>
        </p:nvCxnSpPr>
        <p:spPr>
          <a:xfrm flipV="1">
            <a:off x="6237311" y="2648560"/>
            <a:ext cx="874923" cy="356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yhdysviiva 52"/>
          <p:cNvCxnSpPr>
            <a:endCxn id="10" idx="1"/>
          </p:cNvCxnSpPr>
          <p:nvPr/>
        </p:nvCxnSpPr>
        <p:spPr>
          <a:xfrm flipV="1">
            <a:off x="6402172" y="2849363"/>
            <a:ext cx="871135" cy="247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yhdysviiva 54"/>
          <p:cNvCxnSpPr>
            <a:endCxn id="16" idx="1"/>
          </p:cNvCxnSpPr>
          <p:nvPr/>
        </p:nvCxnSpPr>
        <p:spPr>
          <a:xfrm flipV="1">
            <a:off x="6588821" y="3161087"/>
            <a:ext cx="864281" cy="143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uora yhdysviiva 56"/>
          <p:cNvCxnSpPr>
            <a:stCxn id="3" idx="6"/>
            <a:endCxn id="11" idx="1"/>
          </p:cNvCxnSpPr>
          <p:nvPr/>
        </p:nvCxnSpPr>
        <p:spPr>
          <a:xfrm flipV="1">
            <a:off x="6588822" y="3449582"/>
            <a:ext cx="905031" cy="104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uora yhdysviiva 58"/>
          <p:cNvCxnSpPr>
            <a:endCxn id="12" idx="1"/>
          </p:cNvCxnSpPr>
          <p:nvPr/>
        </p:nvCxnSpPr>
        <p:spPr>
          <a:xfrm flipV="1">
            <a:off x="6588821" y="3698533"/>
            <a:ext cx="889871" cy="6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uora yhdysviiva 60"/>
          <p:cNvCxnSpPr>
            <a:endCxn id="13" idx="1"/>
          </p:cNvCxnSpPr>
          <p:nvPr/>
        </p:nvCxnSpPr>
        <p:spPr>
          <a:xfrm>
            <a:off x="6402171" y="3890202"/>
            <a:ext cx="886332" cy="182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/>
          <p:cNvCxnSpPr>
            <a:stCxn id="3" idx="5"/>
            <a:endCxn id="14" idx="1"/>
          </p:cNvCxnSpPr>
          <p:nvPr/>
        </p:nvCxnSpPr>
        <p:spPr>
          <a:xfrm>
            <a:off x="6237311" y="4102898"/>
            <a:ext cx="699857" cy="364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/>
          <p:cNvCxnSpPr>
            <a:endCxn id="15" idx="1"/>
          </p:cNvCxnSpPr>
          <p:nvPr/>
        </p:nvCxnSpPr>
        <p:spPr>
          <a:xfrm>
            <a:off x="5951053" y="4202631"/>
            <a:ext cx="390609" cy="476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yhdysviiva 66"/>
          <p:cNvCxnSpPr>
            <a:endCxn id="25" idx="3"/>
          </p:cNvCxnSpPr>
          <p:nvPr/>
        </p:nvCxnSpPr>
        <p:spPr>
          <a:xfrm>
            <a:off x="5621058" y="4296167"/>
            <a:ext cx="211982" cy="66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uora yhdysviiva 68"/>
          <p:cNvCxnSpPr>
            <a:stCxn id="3" idx="4"/>
            <a:endCxn id="26" idx="3"/>
          </p:cNvCxnSpPr>
          <p:nvPr/>
        </p:nvCxnSpPr>
        <p:spPr>
          <a:xfrm flipH="1">
            <a:off x="5294813" y="4330208"/>
            <a:ext cx="93876" cy="5971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uora yhdysviiva 70"/>
          <p:cNvCxnSpPr>
            <a:endCxn id="29" idx="3"/>
          </p:cNvCxnSpPr>
          <p:nvPr/>
        </p:nvCxnSpPr>
        <p:spPr>
          <a:xfrm flipH="1">
            <a:off x="4634425" y="4296167"/>
            <a:ext cx="465109" cy="623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uora yhdysviiva 72"/>
          <p:cNvCxnSpPr/>
          <p:nvPr/>
        </p:nvCxnSpPr>
        <p:spPr>
          <a:xfrm flipH="1">
            <a:off x="4188555" y="4137080"/>
            <a:ext cx="500275" cy="481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uora yhdysviiva 74"/>
          <p:cNvCxnSpPr>
            <a:endCxn id="24" idx="3"/>
          </p:cNvCxnSpPr>
          <p:nvPr/>
        </p:nvCxnSpPr>
        <p:spPr>
          <a:xfrm flipH="1">
            <a:off x="3533254" y="3984252"/>
            <a:ext cx="849220" cy="253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uora yhdysviiva 76"/>
          <p:cNvCxnSpPr>
            <a:endCxn id="23" idx="3"/>
          </p:cNvCxnSpPr>
          <p:nvPr/>
        </p:nvCxnSpPr>
        <p:spPr>
          <a:xfrm flipH="1">
            <a:off x="3435607" y="3727022"/>
            <a:ext cx="760007" cy="189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uora yhdysviiva 78"/>
          <p:cNvCxnSpPr>
            <a:endCxn id="3" idx="2"/>
          </p:cNvCxnSpPr>
          <p:nvPr/>
        </p:nvCxnSpPr>
        <p:spPr>
          <a:xfrm>
            <a:off x="3383702" y="3515982"/>
            <a:ext cx="804853" cy="38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uora yhdysviiva 80"/>
          <p:cNvCxnSpPr/>
          <p:nvPr/>
        </p:nvCxnSpPr>
        <p:spPr>
          <a:xfrm>
            <a:off x="3410447" y="3152173"/>
            <a:ext cx="778108" cy="20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uora yhdysviiva 82"/>
          <p:cNvCxnSpPr>
            <a:stCxn id="20" idx="3"/>
          </p:cNvCxnSpPr>
          <p:nvPr/>
        </p:nvCxnSpPr>
        <p:spPr>
          <a:xfrm>
            <a:off x="3511531" y="2812227"/>
            <a:ext cx="870941" cy="2842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uora yhdysviiva 84"/>
          <p:cNvCxnSpPr>
            <a:stCxn id="19" idx="3"/>
          </p:cNvCxnSpPr>
          <p:nvPr/>
        </p:nvCxnSpPr>
        <p:spPr>
          <a:xfrm>
            <a:off x="3937174" y="2536890"/>
            <a:ext cx="751656" cy="396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uora yhdysviiva 86"/>
          <p:cNvCxnSpPr/>
          <p:nvPr/>
        </p:nvCxnSpPr>
        <p:spPr>
          <a:xfrm>
            <a:off x="4438692" y="2195730"/>
            <a:ext cx="455488" cy="574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uora yhdysviiva 88"/>
          <p:cNvCxnSpPr>
            <a:stCxn id="17" idx="3"/>
          </p:cNvCxnSpPr>
          <p:nvPr/>
        </p:nvCxnSpPr>
        <p:spPr>
          <a:xfrm>
            <a:off x="5130006" y="2069643"/>
            <a:ext cx="21144" cy="700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kstiruutu 93"/>
          <p:cNvSpPr txBox="1"/>
          <p:nvPr/>
        </p:nvSpPr>
        <p:spPr>
          <a:xfrm>
            <a:off x="4414277" y="3294386"/>
            <a:ext cx="1728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ORGANISING </a:t>
            </a:r>
          </a:p>
          <a:p>
            <a:r>
              <a:rPr lang="en-US" b="1" dirty="0" smtClean="0"/>
              <a:t>        PARTY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46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73182" y="330196"/>
            <a:ext cx="8911687" cy="551547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Tulokset</a:t>
            </a:r>
            <a:r>
              <a:rPr lang="en-US" sz="3200" dirty="0" smtClean="0"/>
              <a:t> ja </a:t>
            </a:r>
            <a:r>
              <a:rPr lang="en-US" sz="3200" dirty="0" err="1" smtClean="0"/>
              <a:t>johtopäätökset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0571" y="1186544"/>
            <a:ext cx="9927772" cy="52904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/>
              <a:t>Tuloksia tutkittiin heti interventioiden jälkeen, 3 kk päästä ja tullaan tekemään vielä vuoden päästä (tutkimus tältä osin kesken); haastattelut, toiminnan seuraaminen</a:t>
            </a:r>
            <a:r>
              <a:rPr lang="fi-FI" dirty="0" smtClean="0"/>
              <a:t>	</a:t>
            </a:r>
          </a:p>
          <a:p>
            <a:pPr marL="0" lvl="0" indent="0">
              <a:buNone/>
            </a:pPr>
            <a:endParaRPr lang="fi-FI" dirty="0" smtClean="0"/>
          </a:p>
          <a:p>
            <a:pPr marL="0" lvl="0" indent="0">
              <a:buNone/>
            </a:pPr>
            <a:r>
              <a:rPr lang="fi-FI" b="1" dirty="0" smtClean="0"/>
              <a:t>Tulokset:</a:t>
            </a:r>
            <a:endParaRPr lang="en-US" b="1" dirty="0"/>
          </a:p>
          <a:p>
            <a:pPr lvl="0"/>
            <a:r>
              <a:rPr lang="fi-FI" dirty="0"/>
              <a:t>Toivo-painotteiset </a:t>
            </a:r>
            <a:r>
              <a:rPr lang="fi-FI" b="1" dirty="0"/>
              <a:t>urakompetenssit paranivat huomattavasti </a:t>
            </a:r>
            <a:r>
              <a:rPr lang="fi-FI" dirty="0"/>
              <a:t>interventioiden jälkeen, </a:t>
            </a:r>
            <a:endParaRPr lang="en-US" dirty="0"/>
          </a:p>
          <a:p>
            <a:pPr lvl="0"/>
            <a:r>
              <a:rPr lang="fi-FI" dirty="0" smtClean="0"/>
              <a:t>Asiakkaat </a:t>
            </a:r>
            <a:r>
              <a:rPr lang="fi-FI" b="1" dirty="0" smtClean="0"/>
              <a:t>alkoivat </a:t>
            </a:r>
            <a:r>
              <a:rPr lang="fi-FI" b="1" dirty="0"/>
              <a:t>edetä </a:t>
            </a:r>
            <a:r>
              <a:rPr lang="fi-FI" dirty="0"/>
              <a:t>omalla polullaan; askelten suunnittelu ja </a:t>
            </a:r>
            <a:r>
              <a:rPr lang="fi-FI" dirty="0" smtClean="0"/>
              <a:t>toteuttaminen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fi-FI" b="1" dirty="0"/>
              <a:t>Johtopäätös</a:t>
            </a:r>
            <a:r>
              <a:rPr lang="fi-FI" dirty="0"/>
              <a:t>: </a:t>
            </a:r>
            <a:endParaRPr lang="fi-FI" dirty="0" smtClean="0"/>
          </a:p>
          <a:p>
            <a:pPr lvl="0"/>
            <a:r>
              <a:rPr lang="fi-FI" dirty="0" smtClean="0"/>
              <a:t>Toivo </a:t>
            </a:r>
            <a:r>
              <a:rPr lang="fi-FI" dirty="0"/>
              <a:t>-painotteiset interventiot </a:t>
            </a:r>
            <a:r>
              <a:rPr lang="fi-FI" dirty="0" smtClean="0"/>
              <a:t>voimistivat asiakkaiden kykyä </a:t>
            </a:r>
            <a:r>
              <a:rPr lang="fi-FI" dirty="0"/>
              <a:t>edetä </a:t>
            </a:r>
            <a:r>
              <a:rPr lang="fi-FI" dirty="0" smtClean="0"/>
              <a:t>polullaan;  </a:t>
            </a:r>
            <a:r>
              <a:rPr lang="fi-FI" dirty="0" err="1"/>
              <a:t>toimijuus</a:t>
            </a:r>
            <a:r>
              <a:rPr lang="fi-FI" dirty="0"/>
              <a:t>  ja tavoitesuuntautunut ajattelu  vahvistuivat, </a:t>
            </a:r>
            <a:endParaRPr lang="fi-FI" dirty="0" smtClean="0"/>
          </a:p>
          <a:p>
            <a:pPr lvl="0"/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 auttoi reflektoimaan</a:t>
            </a:r>
            <a:r>
              <a:rPr lang="fi-FI" dirty="0"/>
              <a:t>, luomaan strategioita ja jatkamaan sinnikkäästi polullaan.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5839" y="417282"/>
            <a:ext cx="8911687" cy="5842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	II </a:t>
            </a:r>
            <a:r>
              <a:rPr lang="en-US" dirty="0" err="1" smtClean="0"/>
              <a:t>tutkimus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92086" y="1142999"/>
            <a:ext cx="9350828" cy="4604657"/>
          </a:xfrm>
        </p:spPr>
        <p:txBody>
          <a:bodyPr>
            <a:normAutofit/>
          </a:bodyPr>
          <a:lstStyle/>
          <a:p>
            <a:r>
              <a:rPr lang="fi-FI" dirty="0"/>
              <a:t>Työttömät työnhakijat, jotka asiakkaina työvoimatoimistossa ja joilla moniongelmaisuutta ja toivottomuutta. Havainto, että toivo vaikuttaa siihen, onko näköaloja, </a:t>
            </a:r>
            <a:r>
              <a:rPr lang="fi-FI" dirty="0" err="1" smtClean="0"/>
              <a:t>resilienssiin</a:t>
            </a:r>
            <a:r>
              <a:rPr lang="fi-FI" dirty="0" smtClean="0"/>
              <a:t>, </a:t>
            </a:r>
            <a:r>
              <a:rPr lang="fi-FI" dirty="0"/>
              <a:t>ja toimintaan </a:t>
            </a:r>
            <a:r>
              <a:rPr lang="fi-FI" dirty="0">
                <a:sym typeface="Wingdings"/>
              </a:rPr>
              <a:t></a:t>
            </a:r>
            <a:r>
              <a:rPr lang="fi-FI" dirty="0"/>
              <a:t> </a:t>
            </a:r>
            <a:endParaRPr lang="en-US" dirty="0"/>
          </a:p>
          <a:p>
            <a:pPr lvl="0"/>
            <a:r>
              <a:rPr lang="fi-FI" b="1" dirty="0" smtClean="0"/>
              <a:t>1. tavoitteena</a:t>
            </a:r>
            <a:r>
              <a:rPr lang="fi-FI" dirty="0" smtClean="0"/>
              <a:t> </a:t>
            </a:r>
            <a:r>
              <a:rPr lang="fi-FI" dirty="0"/>
              <a:t>ymmärtää miten työttömien aikuisten toivoa voitaisiin lisätä .</a:t>
            </a:r>
            <a:endParaRPr lang="en-US" dirty="0"/>
          </a:p>
          <a:p>
            <a:pPr lvl="0"/>
            <a:r>
              <a:rPr lang="fi-FI" b="1" dirty="0" smtClean="0"/>
              <a:t>2. tavoitteena </a:t>
            </a:r>
            <a:r>
              <a:rPr lang="fi-FI" dirty="0"/>
              <a:t>oli saada ohjaajat mukaan laatimaan ja testaamaan interventioita ja tarjota heille uusia ja relevantteja työkaluja, lisäämään ohjauksen tehokkuutta. </a:t>
            </a:r>
            <a:endParaRPr lang="fi-FI" dirty="0" smtClean="0"/>
          </a:p>
          <a:p>
            <a:pPr lvl="0"/>
            <a:r>
              <a:rPr lang="fi-FI" dirty="0" smtClean="0"/>
              <a:t>Interventioiden </a:t>
            </a:r>
            <a:r>
              <a:rPr lang="fi-FI" dirty="0"/>
              <a:t>tavoitteena oli lisätä ”toivo/toiveikkuus kompetensseja” </a:t>
            </a:r>
            <a:endParaRPr lang="en-US" dirty="0"/>
          </a:p>
          <a:p>
            <a:r>
              <a:rPr lang="fi-FI" dirty="0"/>
              <a:t>Tarkoitus </a:t>
            </a:r>
            <a:r>
              <a:rPr lang="fi-FI" dirty="0" smtClean="0"/>
              <a:t>oli, että työttömyyden alkuvaiheessa </a:t>
            </a:r>
            <a:r>
              <a:rPr lang="fi-FI" dirty="0"/>
              <a:t>tehdyt interventiot voisivat lisätä työnhakijoiden toiveikkuutta ja lisätä heidän valmiuttaan siirtyä eteenpäin.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fi-FI" dirty="0"/>
              <a:t>Tutkimuksessa testattiin sekä </a:t>
            </a:r>
            <a:r>
              <a:rPr lang="fi-FI" dirty="0" err="1"/>
              <a:t>face</a:t>
            </a:r>
            <a:r>
              <a:rPr lang="fi-FI" dirty="0"/>
              <a:t> to </a:t>
            </a:r>
            <a:r>
              <a:rPr lang="fi-FI" dirty="0" err="1"/>
              <a:t>face</a:t>
            </a:r>
            <a:r>
              <a:rPr lang="fi-FI" dirty="0"/>
              <a:t> interventioita että netin avulla tehtyjä interventioita, joita ohjaajat tukivat.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6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4833"/>
          </a:xfrm>
        </p:spPr>
        <p:txBody>
          <a:bodyPr/>
          <a:lstStyle/>
          <a:p>
            <a:r>
              <a:rPr lang="en-US" dirty="0" err="1" smtClean="0"/>
              <a:t>Interventiot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97326" y="1480457"/>
            <a:ext cx="8915400" cy="3777622"/>
          </a:xfrm>
        </p:spPr>
        <p:txBody>
          <a:bodyPr/>
          <a:lstStyle/>
          <a:p>
            <a:r>
              <a:rPr lang="en-US" b="1" i="1" dirty="0">
                <a:solidFill>
                  <a:schemeClr val="tx1"/>
                </a:solidFill>
              </a:rPr>
              <a:t>Career </a:t>
            </a:r>
            <a:r>
              <a:rPr lang="en-US" b="1" i="1" dirty="0" smtClean="0">
                <a:solidFill>
                  <a:schemeClr val="tx1"/>
                </a:solidFill>
              </a:rPr>
              <a:t>Flow</a:t>
            </a:r>
            <a:r>
              <a:rPr lang="en-US" dirty="0" smtClean="0"/>
              <a:t>;  </a:t>
            </a:r>
            <a:r>
              <a:rPr lang="en-US" dirty="0" err="1" smtClean="0"/>
              <a:t>metaforatyöskentely</a:t>
            </a:r>
            <a:r>
              <a:rPr lang="en-US" dirty="0" smtClean="0"/>
              <a:t> 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kehittää</a:t>
            </a:r>
            <a:r>
              <a:rPr lang="en-US" dirty="0" smtClean="0"/>
              <a:t> </a:t>
            </a:r>
            <a:r>
              <a:rPr lang="en-US" dirty="0" err="1" smtClean="0"/>
              <a:t>itsereflektiota</a:t>
            </a:r>
            <a:r>
              <a:rPr lang="en-US" dirty="0" smtClean="0"/>
              <a:t>; </a:t>
            </a:r>
            <a:r>
              <a:rPr lang="en-US" dirty="0" err="1" smtClean="0"/>
              <a:t>auttaa</a:t>
            </a:r>
            <a:r>
              <a:rPr lang="en-US" dirty="0" smtClean="0"/>
              <a:t> </a:t>
            </a:r>
            <a:r>
              <a:rPr lang="en-US" dirty="0" err="1" smtClean="0"/>
              <a:t>asiakasta</a:t>
            </a:r>
            <a:r>
              <a:rPr lang="en-US" dirty="0" smtClean="0"/>
              <a:t> </a:t>
            </a:r>
            <a:r>
              <a:rPr lang="en-US" dirty="0" err="1"/>
              <a:t>ajattelemaan</a:t>
            </a:r>
            <a:r>
              <a:rPr lang="en-US" dirty="0"/>
              <a:t> </a:t>
            </a:r>
            <a:r>
              <a:rPr lang="en-US" dirty="0" err="1"/>
              <a:t>uudella</a:t>
            </a:r>
            <a:r>
              <a:rPr lang="en-US" dirty="0"/>
              <a:t> </a:t>
            </a:r>
            <a:r>
              <a:rPr lang="en-US" dirty="0" err="1"/>
              <a:t>tavalla</a:t>
            </a:r>
            <a:r>
              <a:rPr lang="en-US" dirty="0"/>
              <a:t> </a:t>
            </a:r>
            <a:r>
              <a:rPr lang="en-US" dirty="0" err="1" smtClean="0"/>
              <a:t>haasteita</a:t>
            </a:r>
            <a:r>
              <a:rPr lang="en-US" dirty="0" smtClean="0"/>
              <a:t>, </a:t>
            </a:r>
            <a:r>
              <a:rPr lang="en-US" dirty="0" err="1"/>
              <a:t>joita</a:t>
            </a:r>
            <a:r>
              <a:rPr lang="en-US" dirty="0"/>
              <a:t> </a:t>
            </a:r>
            <a:r>
              <a:rPr lang="en-US" dirty="0" err="1" smtClean="0"/>
              <a:t>hän</a:t>
            </a:r>
            <a:r>
              <a:rPr lang="en-US" dirty="0" smtClean="0"/>
              <a:t> </a:t>
            </a:r>
            <a:r>
              <a:rPr lang="en-US" dirty="0" err="1" smtClean="0"/>
              <a:t>kohtaa</a:t>
            </a:r>
            <a:r>
              <a:rPr lang="en-US" dirty="0" smtClean="0"/>
              <a:t> </a:t>
            </a:r>
            <a:r>
              <a:rPr lang="en-US" dirty="0" err="1" smtClean="0"/>
              <a:t>työssään</a:t>
            </a:r>
            <a:r>
              <a:rPr lang="en-US" dirty="0" smtClean="0"/>
              <a:t> ja </a:t>
            </a:r>
            <a:r>
              <a:rPr lang="en-US" dirty="0" err="1" smtClean="0"/>
              <a:t>strategioita</a:t>
            </a:r>
            <a:r>
              <a:rPr lang="en-US" dirty="0" smtClean="0"/>
              <a:t> </a:t>
            </a:r>
            <a:r>
              <a:rPr lang="en-US" dirty="0" err="1"/>
              <a:t>joita</a:t>
            </a:r>
            <a:r>
              <a:rPr lang="en-US" dirty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/>
              <a:t>käyttää</a:t>
            </a:r>
            <a:r>
              <a:rPr lang="en-US" dirty="0"/>
              <a:t> </a:t>
            </a:r>
            <a:r>
              <a:rPr lang="en-US" dirty="0" err="1"/>
              <a:t>vastataksesi</a:t>
            </a:r>
            <a:r>
              <a:rPr lang="en-US" dirty="0"/>
              <a:t> </a:t>
            </a:r>
            <a:r>
              <a:rPr lang="en-US" dirty="0" err="1"/>
              <a:t>noihin</a:t>
            </a:r>
            <a:r>
              <a:rPr lang="en-US" dirty="0"/>
              <a:t> </a:t>
            </a:r>
            <a:r>
              <a:rPr lang="en-US" dirty="0" err="1" smtClean="0"/>
              <a:t>haasteisiin</a:t>
            </a:r>
            <a:endParaRPr lang="en-US" dirty="0"/>
          </a:p>
          <a:p>
            <a:pPr lvl="0"/>
            <a:r>
              <a:rPr lang="en-US" b="1" i="1" dirty="0">
                <a:solidFill>
                  <a:schemeClr val="tx1"/>
                </a:solidFill>
              </a:rPr>
              <a:t>Circle of Strength</a:t>
            </a:r>
          </a:p>
          <a:p>
            <a:pPr lvl="0"/>
            <a:r>
              <a:rPr lang="en-US" b="1" i="1" dirty="0">
                <a:solidFill>
                  <a:schemeClr val="tx1"/>
                </a:solidFill>
              </a:rPr>
              <a:t>Walking the Problem</a:t>
            </a:r>
          </a:p>
          <a:p>
            <a:pPr lvl="0"/>
            <a:r>
              <a:rPr lang="en-US" b="1" i="1" dirty="0">
                <a:solidFill>
                  <a:schemeClr val="tx1"/>
                </a:solidFill>
              </a:rPr>
              <a:t>Two or Three Chairs </a:t>
            </a:r>
            <a:r>
              <a:rPr lang="en-US" dirty="0" err="1" smtClean="0"/>
              <a:t>kehittää</a:t>
            </a:r>
            <a:r>
              <a:rPr lang="en-US" dirty="0" smtClean="0"/>
              <a:t> </a:t>
            </a:r>
            <a:r>
              <a:rPr lang="en-US" dirty="0" err="1" smtClean="0"/>
              <a:t>tavoitteiden</a:t>
            </a:r>
            <a:r>
              <a:rPr lang="en-US" dirty="0" smtClean="0"/>
              <a:t> </a:t>
            </a:r>
            <a:r>
              <a:rPr lang="en-US" dirty="0" err="1" smtClean="0"/>
              <a:t>asettamisen</a:t>
            </a:r>
            <a:r>
              <a:rPr lang="en-US" dirty="0" smtClean="0"/>
              <a:t> ja </a:t>
            </a:r>
            <a:r>
              <a:rPr lang="en-US" dirty="0" err="1" smtClean="0"/>
              <a:t>suunnittelun</a:t>
            </a:r>
            <a:r>
              <a:rPr lang="en-US" dirty="0" smtClean="0"/>
              <a:t> </a:t>
            </a:r>
            <a:r>
              <a:rPr lang="en-US" dirty="0" err="1" smtClean="0"/>
              <a:t>kompetenssia</a:t>
            </a:r>
            <a:r>
              <a:rPr lang="en-US" dirty="0" smtClean="0"/>
              <a:t>; </a:t>
            </a:r>
            <a:r>
              <a:rPr lang="en-US" dirty="0" err="1" smtClean="0"/>
              <a:t>roolileikin</a:t>
            </a:r>
            <a:r>
              <a:rPr lang="en-US" dirty="0" smtClean="0"/>
              <a:t> </a:t>
            </a:r>
            <a:r>
              <a:rPr lang="en-US" dirty="0" err="1" smtClean="0"/>
              <a:t>avulla</a:t>
            </a:r>
            <a:r>
              <a:rPr lang="en-US" dirty="0" smtClean="0"/>
              <a:t> </a:t>
            </a:r>
            <a:r>
              <a:rPr lang="en-US" dirty="0" err="1" smtClean="0"/>
              <a:t>käsitellään</a:t>
            </a:r>
            <a:r>
              <a:rPr lang="en-US" dirty="0" smtClean="0"/>
              <a:t> </a:t>
            </a:r>
            <a:r>
              <a:rPr lang="en-US" dirty="0" err="1" smtClean="0"/>
              <a:t>valinnan</a:t>
            </a:r>
            <a:r>
              <a:rPr lang="en-US" dirty="0" smtClean="0"/>
              <a:t> </a:t>
            </a:r>
            <a:r>
              <a:rPr lang="en-US" dirty="0" err="1" smtClean="0"/>
              <a:t>vaikeuksia</a:t>
            </a:r>
            <a:r>
              <a:rPr lang="en-US" dirty="0" smtClean="0"/>
              <a:t> (</a:t>
            </a:r>
            <a:r>
              <a:rPr lang="en-US" dirty="0" err="1" smtClean="0"/>
              <a:t>taustalla</a:t>
            </a:r>
            <a:r>
              <a:rPr lang="en-US" dirty="0" smtClean="0"/>
              <a:t> </a:t>
            </a:r>
            <a:r>
              <a:rPr lang="en-US" dirty="0" err="1" smtClean="0"/>
              <a:t>ehkä</a:t>
            </a:r>
            <a:r>
              <a:rPr lang="en-US" dirty="0" smtClean="0"/>
              <a:t> </a:t>
            </a:r>
            <a:r>
              <a:rPr lang="en-US" dirty="0" err="1" smtClean="0"/>
              <a:t>arvoristiriita</a:t>
            </a:r>
            <a:r>
              <a:rPr lang="en-US" dirty="0" smtClean="0"/>
              <a:t>)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auttaa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tekevään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päätöksiä</a:t>
            </a:r>
            <a:r>
              <a:rPr lang="en-US" dirty="0" smtClean="0">
                <a:sym typeface="Wingdings" panose="05000000000000000000" pitchFamily="2" charset="2"/>
              </a:rPr>
              <a:t> ja </a:t>
            </a:r>
            <a:r>
              <a:rPr lang="en-US" dirty="0" err="1" smtClean="0">
                <a:sym typeface="Wingdings" panose="05000000000000000000" pitchFamily="2" charset="2"/>
              </a:rPr>
              <a:t>valintoja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pPr lvl="0"/>
            <a:r>
              <a:rPr lang="en-US" b="1" i="1" dirty="0">
                <a:solidFill>
                  <a:schemeClr val="tx1"/>
                </a:solidFill>
              </a:rPr>
              <a:t>Staying Afloat </a:t>
            </a:r>
            <a:r>
              <a:rPr lang="en-US" dirty="0" err="1" smtClean="0"/>
              <a:t>metaforatyöskentely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kohdentuu</a:t>
            </a:r>
            <a:r>
              <a:rPr lang="en-US" dirty="0" smtClean="0"/>
              <a:t> </a:t>
            </a:r>
            <a:r>
              <a:rPr lang="en-US" dirty="0" err="1" smtClean="0"/>
              <a:t>toimeenpano</a:t>
            </a:r>
            <a:r>
              <a:rPr lang="en-US" dirty="0" smtClean="0"/>
              <a:t>- ja </a:t>
            </a:r>
            <a:r>
              <a:rPr lang="en-US" dirty="0" err="1" smtClean="0"/>
              <a:t>mukautumiskompetenssin</a:t>
            </a:r>
            <a:r>
              <a:rPr lang="en-US" dirty="0" smtClean="0"/>
              <a:t> </a:t>
            </a:r>
            <a:r>
              <a:rPr lang="en-US" dirty="0" err="1" smtClean="0"/>
              <a:t>kehittämiseen</a:t>
            </a:r>
            <a:r>
              <a:rPr lang="en-US" dirty="0" smtClean="0"/>
              <a:t>; </a:t>
            </a:r>
            <a:r>
              <a:rPr lang="en-US" dirty="0" err="1" smtClean="0"/>
              <a:t>selviytymisstrategioiden</a:t>
            </a:r>
            <a:r>
              <a:rPr lang="en-US" dirty="0" smtClean="0"/>
              <a:t> </a:t>
            </a:r>
            <a:r>
              <a:rPr lang="en-US" dirty="0" err="1" smtClean="0"/>
              <a:t>vahvistaminen</a:t>
            </a:r>
            <a:r>
              <a:rPr lang="en-US" dirty="0" smtClean="0"/>
              <a:t> </a:t>
            </a:r>
            <a:r>
              <a:rPr lang="en-US" dirty="0" err="1" smtClean="0"/>
              <a:t>hankalissa</a:t>
            </a:r>
            <a:r>
              <a:rPr lang="en-US" dirty="0" smtClean="0"/>
              <a:t> </a:t>
            </a:r>
            <a:r>
              <a:rPr lang="en-US" dirty="0" err="1" smtClean="0"/>
              <a:t>tilanteissa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179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319310"/>
            <a:ext cx="8911687" cy="540661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					</a:t>
            </a:r>
            <a:r>
              <a:rPr lang="en-US" sz="3200" b="1" dirty="0" err="1" smtClean="0"/>
              <a:t>Tulokset</a:t>
            </a:r>
            <a:endParaRPr lang="en-US" sz="32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53782" y="1284513"/>
            <a:ext cx="9493931" cy="4996544"/>
          </a:xfrm>
        </p:spPr>
        <p:txBody>
          <a:bodyPr>
            <a:normAutofit/>
          </a:bodyPr>
          <a:lstStyle/>
          <a:p>
            <a:r>
              <a:rPr lang="fi-FI" sz="2000" dirty="0" smtClean="0"/>
              <a:t>70</a:t>
            </a:r>
            <a:r>
              <a:rPr lang="fi-FI" sz="2000" dirty="0"/>
              <a:t>%  asiakkaista raportoi, että </a:t>
            </a:r>
            <a:r>
              <a:rPr lang="fi-FI" sz="2000" b="1" dirty="0"/>
              <a:t>toiveikkuuden tunne lisääntyi</a:t>
            </a:r>
            <a:r>
              <a:rPr lang="fi-FI" sz="2000" dirty="0"/>
              <a:t>,  </a:t>
            </a:r>
            <a:r>
              <a:rPr lang="fi-FI" sz="2000" dirty="0" smtClean="0"/>
              <a:t>pystyivät </a:t>
            </a:r>
            <a:r>
              <a:rPr lang="fi-FI" sz="2000" b="1" dirty="0"/>
              <a:t>kehittämään uusia näkökulmia </a:t>
            </a:r>
            <a:r>
              <a:rPr lang="fi-FI" sz="2000" dirty="0"/>
              <a:t>työn </a:t>
            </a:r>
            <a:r>
              <a:rPr lang="fi-FI" sz="2000" dirty="0" smtClean="0"/>
              <a:t>hakuun  </a:t>
            </a:r>
            <a:r>
              <a:rPr lang="fi-FI" sz="2000" dirty="0"/>
              <a:t>ja urasuunnitelmiin sekä olemaan </a:t>
            </a:r>
            <a:r>
              <a:rPr lang="fi-FI" sz="2000" b="1" dirty="0"/>
              <a:t>itsevarmempia</a:t>
            </a:r>
            <a:r>
              <a:rPr lang="fi-FI" sz="2000" dirty="0"/>
              <a:t> päätösten teossa</a:t>
            </a:r>
            <a:endParaRPr lang="en-US" sz="2000" dirty="0"/>
          </a:p>
          <a:p>
            <a:r>
              <a:rPr lang="fi-FI" sz="2000" dirty="0"/>
              <a:t>Ohjaajat totesivat, että interventiot auttoivat heitä luomaan </a:t>
            </a:r>
            <a:r>
              <a:rPr lang="fi-FI" sz="2000" dirty="0" smtClean="0"/>
              <a:t>asiakas- </a:t>
            </a:r>
            <a:r>
              <a:rPr lang="fi-FI" sz="2000" b="1" dirty="0" smtClean="0"/>
              <a:t>suhteen </a:t>
            </a:r>
            <a:r>
              <a:rPr lang="fi-FI" sz="2000" b="1" dirty="0"/>
              <a:t>nopeammin ja syvällisemmin </a:t>
            </a:r>
            <a:r>
              <a:rPr lang="fi-FI" sz="2000" dirty="0" smtClean="0"/>
              <a:t>sekä </a:t>
            </a:r>
            <a:r>
              <a:rPr lang="fi-FI" sz="2000" dirty="0"/>
              <a:t>luomaan </a:t>
            </a:r>
            <a:r>
              <a:rPr lang="fi-FI" sz="2000" b="1" dirty="0" smtClean="0"/>
              <a:t>mielekkäämmän </a:t>
            </a:r>
            <a:r>
              <a:rPr lang="fi-FI" sz="2000" b="1" dirty="0"/>
              <a:t>keskustelun </a:t>
            </a:r>
            <a:r>
              <a:rPr lang="fi-FI" sz="2000" dirty="0"/>
              <a:t>asiakkaan urahuolista ja </a:t>
            </a:r>
            <a:r>
              <a:rPr lang="fi-FI" sz="2000" dirty="0" smtClean="0"/>
              <a:t>paineista, jotka </a:t>
            </a:r>
            <a:r>
              <a:rPr lang="fi-FI" sz="2000" dirty="0"/>
              <a:t>vaikuttivat toiveikkuuteen</a:t>
            </a:r>
            <a:endParaRPr lang="en-US" sz="2000" dirty="0"/>
          </a:p>
          <a:p>
            <a:r>
              <a:rPr lang="fi-FI" sz="2000" dirty="0"/>
              <a:t>Lisäksi tutkimus haastoi olemassa olevia uskomuksia </a:t>
            </a:r>
            <a:r>
              <a:rPr lang="fi-FI" sz="2000" b="1" dirty="0"/>
              <a:t>verkko-ohjaukse</a:t>
            </a:r>
            <a:r>
              <a:rPr lang="fi-FI" sz="2000" dirty="0"/>
              <a:t>n tehokkuudesta ja sopivuudesta ohjaukseen. </a:t>
            </a:r>
            <a:endParaRPr lang="en-US" sz="2000" dirty="0"/>
          </a:p>
          <a:p>
            <a:r>
              <a:rPr lang="fi-FI" sz="2000" dirty="0" smtClean="0"/>
              <a:t>Kehittivät </a:t>
            </a:r>
            <a:r>
              <a:rPr lang="fi-FI" sz="2000" b="1" dirty="0" smtClean="0"/>
              <a:t>kustannustehokkaita</a:t>
            </a:r>
            <a:r>
              <a:rPr lang="fi-FI" sz="2000" b="1" dirty="0"/>
              <a:t>, oikein ajoitettuja ja vaikuttavia interventioita</a:t>
            </a:r>
            <a:r>
              <a:rPr lang="fi-FI" sz="2000" dirty="0"/>
              <a:t>; </a:t>
            </a:r>
            <a:r>
              <a:rPr lang="fi-FI" sz="2000" dirty="0" smtClean="0"/>
              <a:t>hyvissä </a:t>
            </a:r>
            <a:r>
              <a:rPr lang="fi-FI" sz="2000" dirty="0"/>
              <a:t>ajoin tehdyt interventiot voivat saada työttömän asiakkaan nopeammin palaamaan työelämään.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3897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06769" y="230215"/>
            <a:ext cx="11183815" cy="128089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Hope Centered Career Model of Career Development (HCMCD)</a:t>
            </a:r>
            <a:br>
              <a:rPr lang="en-US" sz="2800" dirty="0" smtClean="0"/>
            </a:br>
            <a:r>
              <a:rPr lang="en-US" sz="2800" dirty="0" smtClean="0"/>
              <a:t>                         </a:t>
            </a:r>
            <a:r>
              <a:rPr lang="en-US" sz="2400" dirty="0" smtClean="0"/>
              <a:t>Amundson, Niles, Goddard, Yoon &amp; Braga</a:t>
            </a:r>
            <a:endParaRPr lang="en-US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62270" y="1645919"/>
            <a:ext cx="9663747" cy="4740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Teoriaa</a:t>
            </a:r>
            <a:r>
              <a:rPr lang="en-US" b="1" dirty="0" smtClean="0"/>
              <a:t> ja </a:t>
            </a:r>
            <a:r>
              <a:rPr lang="en-US" b="1" dirty="0" err="1" smtClean="0"/>
              <a:t>mallia</a:t>
            </a:r>
            <a:r>
              <a:rPr lang="en-US" b="1" dirty="0" smtClean="0"/>
              <a:t> </a:t>
            </a:r>
            <a:r>
              <a:rPr lang="en-US" b="1" dirty="0" err="1" smtClean="0"/>
              <a:t>kehitettiin</a:t>
            </a:r>
            <a:r>
              <a:rPr lang="en-US" b="1" dirty="0" smtClean="0"/>
              <a:t> </a:t>
            </a:r>
            <a:r>
              <a:rPr lang="en-US" b="1" dirty="0" err="1" smtClean="0"/>
              <a:t>edelleen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HCMCD </a:t>
            </a:r>
            <a:r>
              <a:rPr lang="en-US" dirty="0" err="1" smtClean="0"/>
              <a:t>integroi</a:t>
            </a:r>
            <a:r>
              <a:rPr lang="en-US" dirty="0" smtClean="0"/>
              <a:t> </a:t>
            </a:r>
            <a:r>
              <a:rPr lang="en-US" dirty="0" err="1" smtClean="0"/>
              <a:t>seuraavat</a:t>
            </a:r>
            <a:r>
              <a:rPr lang="en-US" dirty="0" smtClean="0"/>
              <a:t> </a:t>
            </a:r>
            <a:r>
              <a:rPr lang="en-US" dirty="0" err="1" smtClean="0"/>
              <a:t>teoriat</a:t>
            </a:r>
            <a:r>
              <a:rPr lang="en-US" dirty="0" smtClean="0"/>
              <a:t>:  Bandura/Human </a:t>
            </a:r>
            <a:r>
              <a:rPr lang="en-US" dirty="0"/>
              <a:t>A</a:t>
            </a:r>
            <a:r>
              <a:rPr lang="en-US" dirty="0" smtClean="0"/>
              <a:t>gency -</a:t>
            </a:r>
            <a:r>
              <a:rPr lang="en-US" dirty="0" err="1" smtClean="0"/>
              <a:t>teoria</a:t>
            </a:r>
            <a:r>
              <a:rPr lang="en-US" dirty="0" smtClean="0"/>
              <a:t>, Hall/ </a:t>
            </a:r>
            <a:r>
              <a:rPr lang="en-US" dirty="0"/>
              <a:t>C</a:t>
            </a:r>
            <a:r>
              <a:rPr lang="en-US" dirty="0" smtClean="0"/>
              <a:t>areer </a:t>
            </a:r>
            <a:r>
              <a:rPr lang="en-US" dirty="0" err="1" smtClean="0"/>
              <a:t>Metacompetencies</a:t>
            </a:r>
            <a:r>
              <a:rPr lang="en-US" dirty="0" smtClean="0"/>
              <a:t> -</a:t>
            </a:r>
            <a:r>
              <a:rPr lang="en-US" dirty="0" err="1" smtClean="0"/>
              <a:t>teoria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dirty="0" smtClean="0"/>
              <a:t>Snyder/Hope </a:t>
            </a:r>
            <a:r>
              <a:rPr lang="en-US" dirty="0"/>
              <a:t>T</a:t>
            </a:r>
            <a:r>
              <a:rPr lang="en-US" dirty="0" smtClean="0"/>
              <a:t>heory 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dirty="0" smtClean="0"/>
              <a:t>‘Action </a:t>
            </a:r>
            <a:r>
              <a:rPr lang="en-US" dirty="0"/>
              <a:t>O</a:t>
            </a:r>
            <a:r>
              <a:rPr lang="en-US" dirty="0" smtClean="0"/>
              <a:t>riented </a:t>
            </a:r>
            <a:r>
              <a:rPr lang="en-US" dirty="0"/>
              <a:t>H</a:t>
            </a:r>
            <a:r>
              <a:rPr lang="en-US" dirty="0" smtClean="0"/>
              <a:t>ope’</a:t>
            </a:r>
            <a:endParaRPr lang="en-US" dirty="0"/>
          </a:p>
          <a:p>
            <a:r>
              <a:rPr lang="en-US" dirty="0" smtClean="0"/>
              <a:t>Hope-Centered </a:t>
            </a:r>
            <a:r>
              <a:rPr lang="en-US" dirty="0"/>
              <a:t>Model of Career Development (HCMCD)</a:t>
            </a:r>
          </a:p>
          <a:p>
            <a:r>
              <a:rPr lang="en-US" dirty="0"/>
              <a:t>Hope Centered Career Development (HCCD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Interventioita</a:t>
            </a:r>
            <a:r>
              <a:rPr lang="en-US" b="1" dirty="0" smtClean="0"/>
              <a:t> </a:t>
            </a:r>
            <a:r>
              <a:rPr lang="en-US" b="1" dirty="0" err="1" smtClean="0"/>
              <a:t>kehitettiin</a:t>
            </a:r>
            <a:r>
              <a:rPr lang="en-US" b="1" dirty="0" smtClean="0"/>
              <a:t> ja </a:t>
            </a:r>
            <a:r>
              <a:rPr lang="en-US" b="1" dirty="0" err="1" smtClean="0"/>
              <a:t>niiden</a:t>
            </a:r>
            <a:r>
              <a:rPr lang="en-US" b="1" dirty="0" smtClean="0"/>
              <a:t> </a:t>
            </a:r>
            <a:r>
              <a:rPr lang="en-US" b="1" dirty="0" err="1" smtClean="0"/>
              <a:t>vaikuttuvuutta</a:t>
            </a:r>
            <a:r>
              <a:rPr lang="en-US" b="1" dirty="0" smtClean="0"/>
              <a:t> </a:t>
            </a:r>
            <a:r>
              <a:rPr lang="en-US" b="1" dirty="0" err="1" smtClean="0"/>
              <a:t>testattiin</a:t>
            </a:r>
            <a:r>
              <a:rPr lang="en-US" b="1" dirty="0"/>
              <a:t>:</a:t>
            </a:r>
          </a:p>
          <a:p>
            <a:r>
              <a:rPr lang="en-US" dirty="0"/>
              <a:t>Hope Centered Career Inventory (HCCI)</a:t>
            </a:r>
          </a:p>
          <a:p>
            <a:r>
              <a:rPr lang="en-US" dirty="0"/>
              <a:t>Hope Centered Career Interventions</a:t>
            </a:r>
          </a:p>
          <a:p>
            <a:r>
              <a:rPr lang="fi-FI" u="sng" dirty="0" smtClean="0">
                <a:hlinkClick r:id="rId2"/>
              </a:rPr>
              <a:t>https</a:t>
            </a:r>
            <a:r>
              <a:rPr lang="fi-FI" u="sng" dirty="0">
                <a:hlinkClick r:id="rId2"/>
              </a:rPr>
              <a:t>://hopecareerinterventions.wordpress.com/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67842" y="159876"/>
            <a:ext cx="8911687" cy="1280890"/>
          </a:xfrm>
        </p:spPr>
        <p:txBody>
          <a:bodyPr/>
          <a:lstStyle/>
          <a:p>
            <a:r>
              <a:rPr lang="en-US" dirty="0" err="1" smtClean="0"/>
              <a:t>C.R.Snyder</a:t>
            </a:r>
            <a:r>
              <a:rPr lang="en-US" dirty="0" smtClean="0"/>
              <a:t> – Hope theory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88123" y="1252025"/>
            <a:ext cx="9509760" cy="4754880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/>
              <a:t>Taustalla</a:t>
            </a:r>
            <a:r>
              <a:rPr lang="en-US" dirty="0" smtClean="0"/>
              <a:t> </a:t>
            </a:r>
            <a:r>
              <a:rPr lang="en-US" dirty="0" err="1" smtClean="0"/>
              <a:t>positiivinen</a:t>
            </a:r>
            <a:r>
              <a:rPr lang="en-US" dirty="0" smtClean="0"/>
              <a:t> </a:t>
            </a:r>
            <a:r>
              <a:rPr lang="en-US" dirty="0" err="1" smtClean="0"/>
              <a:t>psykologia</a:t>
            </a:r>
            <a:endParaRPr lang="en-US" dirty="0" smtClean="0"/>
          </a:p>
          <a:p>
            <a:pPr lvl="0"/>
            <a:r>
              <a:rPr lang="en-US" dirty="0" err="1"/>
              <a:t>T</a:t>
            </a:r>
            <a:r>
              <a:rPr lang="en-US" dirty="0" err="1" smtClean="0"/>
              <a:t>oiveikkuuden</a:t>
            </a:r>
            <a:r>
              <a:rPr lang="en-US" dirty="0" smtClean="0"/>
              <a:t> </a:t>
            </a:r>
            <a:r>
              <a:rPr lang="en-US" dirty="0" err="1" smtClean="0"/>
              <a:t>perusta</a:t>
            </a:r>
            <a:r>
              <a:rPr lang="en-US" dirty="0" smtClean="0"/>
              <a:t> on </a:t>
            </a:r>
            <a:r>
              <a:rPr lang="en-US" dirty="0" err="1" smtClean="0"/>
              <a:t>ajattelumalleissa</a:t>
            </a:r>
            <a:r>
              <a:rPr lang="en-US" dirty="0" smtClean="0"/>
              <a:t>, </a:t>
            </a:r>
            <a:r>
              <a:rPr lang="en-US" dirty="0" err="1" smtClean="0"/>
              <a:t>kognitioissa</a:t>
            </a:r>
            <a:r>
              <a:rPr lang="en-US" dirty="0" smtClean="0"/>
              <a:t>,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niinkään</a:t>
            </a:r>
            <a:r>
              <a:rPr lang="en-US" dirty="0" smtClean="0"/>
              <a:t>  </a:t>
            </a:r>
            <a:r>
              <a:rPr lang="en-US" dirty="0" err="1" smtClean="0"/>
              <a:t>emootioissa</a:t>
            </a:r>
            <a:r>
              <a:rPr lang="en-US" dirty="0" smtClean="0"/>
              <a:t> </a:t>
            </a:r>
          </a:p>
          <a:p>
            <a:pPr lvl="0"/>
            <a:endParaRPr lang="en-US" dirty="0"/>
          </a:p>
          <a:p>
            <a:pPr lvl="0"/>
            <a:r>
              <a:rPr lang="en-US" b="1" dirty="0" err="1" smtClean="0"/>
              <a:t>Toiveekkaan</a:t>
            </a:r>
            <a:r>
              <a:rPr lang="en-US" b="1" dirty="0" smtClean="0"/>
              <a:t> </a:t>
            </a:r>
            <a:r>
              <a:rPr lang="en-US" b="1" dirty="0" err="1" smtClean="0"/>
              <a:t>ajattelun</a:t>
            </a:r>
            <a:r>
              <a:rPr lang="en-US" b="1" dirty="0" smtClean="0"/>
              <a:t>  </a:t>
            </a:r>
            <a:r>
              <a:rPr lang="en-US" b="1" dirty="0" err="1" smtClean="0"/>
              <a:t>elementit</a:t>
            </a:r>
            <a:r>
              <a:rPr lang="en-US" b="1" dirty="0" smtClean="0"/>
              <a:t>:  </a:t>
            </a:r>
          </a:p>
          <a:p>
            <a:pPr lvl="0"/>
            <a:r>
              <a:rPr lang="en-US" dirty="0" smtClean="0"/>
              <a:t>1. </a:t>
            </a:r>
            <a:r>
              <a:rPr lang="en-US" dirty="0" err="1" smtClean="0"/>
              <a:t>Tavoiteajattelu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 </a:t>
            </a:r>
            <a:r>
              <a:rPr lang="en-US" dirty="0" err="1" smtClean="0"/>
              <a:t>Tavoitesuuntautuneisuus</a:t>
            </a:r>
            <a:r>
              <a:rPr lang="en-US" dirty="0" smtClean="0"/>
              <a:t> </a:t>
            </a:r>
            <a:r>
              <a:rPr lang="en-US" dirty="0" err="1" smtClean="0"/>
              <a:t>elämässä</a:t>
            </a:r>
            <a:r>
              <a:rPr lang="en-US" dirty="0" smtClean="0"/>
              <a:t>  </a:t>
            </a:r>
            <a:endParaRPr lang="en-US" dirty="0"/>
          </a:p>
          <a:p>
            <a:pPr lvl="0"/>
            <a:r>
              <a:rPr lang="en-US" dirty="0" smtClean="0"/>
              <a:t>2. </a:t>
            </a:r>
            <a:r>
              <a:rPr lang="en-US" dirty="0" err="1" smtClean="0"/>
              <a:t>Polkuajattelu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Erilaisten</a:t>
            </a:r>
            <a:r>
              <a:rPr lang="en-US" dirty="0" smtClean="0"/>
              <a:t> </a:t>
            </a:r>
            <a:r>
              <a:rPr lang="en-US" dirty="0" err="1" smtClean="0"/>
              <a:t>polkujen</a:t>
            </a:r>
            <a:r>
              <a:rPr lang="en-US" dirty="0" smtClean="0"/>
              <a:t> </a:t>
            </a:r>
            <a:r>
              <a:rPr lang="en-US" dirty="0" err="1" smtClean="0"/>
              <a:t>löytäminen</a:t>
            </a:r>
            <a:r>
              <a:rPr lang="en-US" dirty="0" smtClean="0"/>
              <a:t> </a:t>
            </a:r>
            <a:r>
              <a:rPr lang="en-US" dirty="0" err="1" smtClean="0"/>
              <a:t>tavoitteiden</a:t>
            </a:r>
            <a:r>
              <a:rPr lang="en-US" dirty="0" smtClean="0"/>
              <a:t>  </a:t>
            </a:r>
            <a:r>
              <a:rPr lang="en-US" dirty="0" err="1" smtClean="0"/>
              <a:t>saavuttamiseksi</a:t>
            </a:r>
            <a:r>
              <a:rPr lang="en-US" dirty="0" smtClean="0"/>
              <a:t>  </a:t>
            </a:r>
            <a:endParaRPr lang="en-US" dirty="0"/>
          </a:p>
          <a:p>
            <a:pPr lvl="0"/>
            <a:r>
              <a:rPr lang="en-US" dirty="0" smtClean="0"/>
              <a:t>3. </a:t>
            </a:r>
            <a:r>
              <a:rPr lang="en-US" dirty="0" err="1" smtClean="0"/>
              <a:t>Toimijuusajattelu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Usko</a:t>
            </a:r>
            <a:r>
              <a:rPr lang="en-US" dirty="0" smtClean="0"/>
              <a:t> </a:t>
            </a:r>
            <a:r>
              <a:rPr lang="en-US" dirty="0" err="1" smtClean="0"/>
              <a:t>siihen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voin</a:t>
            </a:r>
            <a:r>
              <a:rPr lang="en-US" dirty="0" smtClean="0"/>
              <a:t> </a:t>
            </a:r>
            <a:r>
              <a:rPr lang="en-US" dirty="0" err="1" smtClean="0"/>
              <a:t>saada</a:t>
            </a:r>
            <a:r>
              <a:rPr lang="en-US" dirty="0" smtClean="0"/>
              <a:t> </a:t>
            </a:r>
            <a:r>
              <a:rPr lang="en-US" dirty="0" err="1" smtClean="0"/>
              <a:t>aikaan</a:t>
            </a:r>
            <a:r>
              <a:rPr lang="en-US" dirty="0" smtClean="0"/>
              <a:t> </a:t>
            </a:r>
            <a:r>
              <a:rPr lang="en-US" dirty="0" err="1" smtClean="0"/>
              <a:t>muutoksia</a:t>
            </a:r>
            <a:r>
              <a:rPr lang="en-US" dirty="0" smtClean="0"/>
              <a:t> ja </a:t>
            </a:r>
            <a:r>
              <a:rPr lang="en-US" dirty="0" err="1" smtClean="0"/>
              <a:t>saavuttaa</a:t>
            </a:r>
            <a:r>
              <a:rPr lang="en-US" dirty="0" smtClean="0"/>
              <a:t> </a:t>
            </a:r>
            <a:r>
              <a:rPr lang="en-US" dirty="0" err="1" smtClean="0"/>
              <a:t>tavoitteeni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>Snyder </a:t>
            </a:r>
            <a:r>
              <a:rPr lang="en-US" dirty="0" err="1" smtClean="0"/>
              <a:t>luonnehtii</a:t>
            </a:r>
            <a:r>
              <a:rPr lang="en-US" dirty="0" smtClean="0"/>
              <a:t> </a:t>
            </a:r>
            <a:r>
              <a:rPr lang="en-US" dirty="0" err="1" smtClean="0"/>
              <a:t>toiveikkaita</a:t>
            </a:r>
            <a:r>
              <a:rPr lang="en-US" dirty="0" smtClean="0"/>
              <a:t> </a:t>
            </a:r>
            <a:r>
              <a:rPr lang="en-US" dirty="0" err="1" smtClean="0"/>
              <a:t>ajattelijoita</a:t>
            </a:r>
            <a:r>
              <a:rPr lang="en-US" dirty="0" smtClean="0"/>
              <a:t>´: </a:t>
            </a:r>
            <a:r>
              <a:rPr lang="en-US" dirty="0" err="1" smtClean="0"/>
              <a:t>osaavat</a:t>
            </a:r>
            <a:r>
              <a:rPr lang="en-US" dirty="0" smtClean="0"/>
              <a:t> </a:t>
            </a:r>
            <a:r>
              <a:rPr lang="en-US" dirty="0" err="1" smtClean="0"/>
              <a:t>luoda</a:t>
            </a:r>
            <a:r>
              <a:rPr lang="en-US" dirty="0" smtClean="0"/>
              <a:t> </a:t>
            </a:r>
            <a:r>
              <a:rPr lang="en-US" dirty="0" err="1" smtClean="0"/>
              <a:t>selkeitä</a:t>
            </a:r>
            <a:r>
              <a:rPr lang="en-US" dirty="0" smtClean="0"/>
              <a:t> </a:t>
            </a:r>
            <a:r>
              <a:rPr lang="en-US" dirty="0" err="1" smtClean="0"/>
              <a:t>tavoitteita</a:t>
            </a:r>
            <a:r>
              <a:rPr lang="en-US" dirty="0" smtClean="0"/>
              <a:t>, </a:t>
            </a:r>
            <a:r>
              <a:rPr lang="en-US" dirty="0" err="1" smtClean="0"/>
              <a:t>kuvittelemaan</a:t>
            </a:r>
            <a:r>
              <a:rPr lang="en-US" dirty="0" smtClean="0"/>
              <a:t> </a:t>
            </a:r>
            <a:r>
              <a:rPr lang="en-US" dirty="0" err="1" smtClean="0"/>
              <a:t>monenlaisia</a:t>
            </a:r>
            <a:r>
              <a:rPr lang="en-US" dirty="0" smtClean="0"/>
              <a:t> </a:t>
            </a:r>
            <a:r>
              <a:rPr lang="en-US" dirty="0" err="1" smtClean="0"/>
              <a:t>toteuttamiskelpoisia</a:t>
            </a:r>
            <a:r>
              <a:rPr lang="en-US" dirty="0" smtClean="0"/>
              <a:t> </a:t>
            </a:r>
            <a:r>
              <a:rPr lang="en-US" dirty="0" err="1" smtClean="0"/>
              <a:t>polkuja</a:t>
            </a:r>
            <a:r>
              <a:rPr lang="en-US" dirty="0" smtClean="0"/>
              <a:t> </a:t>
            </a:r>
            <a:r>
              <a:rPr lang="en-US" dirty="0" err="1" smtClean="0"/>
              <a:t>tavoitteisiin</a:t>
            </a:r>
            <a:r>
              <a:rPr lang="en-US" dirty="0" smtClean="0"/>
              <a:t> ja </a:t>
            </a:r>
            <a:r>
              <a:rPr lang="en-US" dirty="0" err="1" smtClean="0"/>
              <a:t>olemaan</a:t>
            </a:r>
            <a:r>
              <a:rPr lang="en-US" dirty="0" smtClean="0"/>
              <a:t> </a:t>
            </a:r>
            <a:r>
              <a:rPr lang="en-US" dirty="0" err="1" smtClean="0"/>
              <a:t>sinnikkäitä</a:t>
            </a:r>
            <a:r>
              <a:rPr lang="en-US" dirty="0" smtClean="0"/>
              <a:t> </a:t>
            </a:r>
            <a:r>
              <a:rPr lang="en-US" dirty="0" err="1" smtClean="0"/>
              <a:t>vaikeuksien</a:t>
            </a:r>
            <a:r>
              <a:rPr lang="en-US" dirty="0" smtClean="0"/>
              <a:t> </a:t>
            </a:r>
            <a:r>
              <a:rPr lang="en-US" dirty="0" err="1" smtClean="0"/>
              <a:t>ilmaantuessa</a:t>
            </a:r>
            <a:r>
              <a:rPr lang="en-US" dirty="0" smtClean="0"/>
              <a:t>               </a:t>
            </a:r>
          </a:p>
          <a:p>
            <a:r>
              <a:rPr lang="en-US" dirty="0" err="1" smtClean="0"/>
              <a:t>Toivo</a:t>
            </a:r>
            <a:r>
              <a:rPr lang="en-US" dirty="0" smtClean="0"/>
              <a:t> on </a:t>
            </a:r>
            <a:r>
              <a:rPr lang="en-US" dirty="0" err="1" smtClean="0"/>
              <a:t>mielentila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auttaa</a:t>
            </a:r>
            <a:r>
              <a:rPr lang="en-US" dirty="0" smtClean="0"/>
              <a:t>  </a:t>
            </a:r>
            <a:r>
              <a:rPr lang="en-US" dirty="0" err="1" smtClean="0"/>
              <a:t>navigoimaan</a:t>
            </a:r>
            <a:r>
              <a:rPr lang="en-US" dirty="0" smtClean="0"/>
              <a:t> </a:t>
            </a:r>
            <a:r>
              <a:rPr lang="en-US" dirty="0" err="1" smtClean="0"/>
              <a:t>elämän</a:t>
            </a:r>
            <a:r>
              <a:rPr lang="en-US" dirty="0" smtClean="0"/>
              <a:t> 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käänteissä</a:t>
            </a:r>
            <a:r>
              <a:rPr lang="en-US" dirty="0" smtClean="0"/>
              <a:t> ja </a:t>
            </a:r>
            <a:r>
              <a:rPr lang="en-US" dirty="0" err="1" smtClean="0"/>
              <a:t>pitää</a:t>
            </a:r>
            <a:r>
              <a:rPr lang="en-US" dirty="0" smtClean="0"/>
              <a:t> </a:t>
            </a:r>
            <a:r>
              <a:rPr lang="en-US" dirty="0" err="1" smtClean="0"/>
              <a:t>liikkeessä</a:t>
            </a:r>
            <a:r>
              <a:rPr lang="en-US" dirty="0" smtClean="0"/>
              <a:t> </a:t>
            </a:r>
            <a:r>
              <a:rPr lang="en-US" dirty="0" err="1" smtClean="0"/>
              <a:t>vaikeinakin</a:t>
            </a:r>
            <a:r>
              <a:rPr lang="en-US" dirty="0" smtClean="0"/>
              <a:t> </a:t>
            </a:r>
            <a:r>
              <a:rPr lang="en-US" dirty="0" err="1" smtClean="0"/>
              <a:t>aikoina</a:t>
            </a:r>
            <a:r>
              <a:rPr lang="en-US" dirty="0" smtClean="0"/>
              <a:t>  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1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16151" y="469365"/>
            <a:ext cx="8911687" cy="6279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D.T.Hall</a:t>
            </a:r>
            <a:r>
              <a:rPr lang="en-US" dirty="0" smtClean="0"/>
              <a:t> (2002); Career </a:t>
            </a:r>
            <a:r>
              <a:rPr lang="en-US" dirty="0" err="1"/>
              <a:t>M</a:t>
            </a:r>
            <a:r>
              <a:rPr lang="en-US" dirty="0" err="1" smtClean="0"/>
              <a:t>etacompetencies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69477" y="1280160"/>
            <a:ext cx="9070901" cy="4293437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Career adaptability (</a:t>
            </a:r>
            <a:r>
              <a:rPr lang="en-US" sz="2000" dirty="0" err="1" smtClean="0">
                <a:solidFill>
                  <a:schemeClr val="tx1"/>
                </a:solidFill>
              </a:rPr>
              <a:t>mukautumiskyky</a:t>
            </a:r>
            <a:r>
              <a:rPr lang="en-US" sz="2000" dirty="0" smtClean="0">
                <a:solidFill>
                  <a:schemeClr val="tx1"/>
                </a:solidFill>
              </a:rPr>
              <a:t>) on </a:t>
            </a:r>
            <a:r>
              <a:rPr lang="en-US" sz="2000" dirty="0" err="1" smtClean="0">
                <a:solidFill>
                  <a:schemeClr val="tx1"/>
                </a:solidFill>
              </a:rPr>
              <a:t>metakompetenssi</a:t>
            </a:r>
            <a:r>
              <a:rPr lang="en-US" sz="2000" dirty="0" smtClean="0">
                <a:solidFill>
                  <a:schemeClr val="tx1"/>
                </a:solidFill>
              </a:rPr>
              <a:t> ; se </a:t>
            </a:r>
            <a:r>
              <a:rPr lang="en-US" sz="2000" dirty="0" err="1" smtClean="0">
                <a:solidFill>
                  <a:schemeClr val="tx1"/>
                </a:solidFill>
              </a:rPr>
              <a:t>mahdollistaa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muiden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</a:t>
            </a:r>
            <a:r>
              <a:rPr lang="en-US" sz="2000" dirty="0" err="1" smtClean="0">
                <a:solidFill>
                  <a:schemeClr val="tx1"/>
                </a:solidFill>
              </a:rPr>
              <a:t>ompetenssien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kehittämisen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Mukautumiskyky</a:t>
            </a:r>
            <a:r>
              <a:rPr lang="en-US" sz="2000" dirty="0" smtClean="0">
                <a:solidFill>
                  <a:schemeClr val="tx1"/>
                </a:solidFill>
              </a:rPr>
              <a:t>  on </a:t>
            </a:r>
            <a:r>
              <a:rPr lang="en-US" sz="2000" dirty="0" err="1" smtClean="0">
                <a:solidFill>
                  <a:schemeClr val="tx1"/>
                </a:solidFill>
              </a:rPr>
              <a:t>valmius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ylläpitää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tietoisesti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jatkuvasti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henkilön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ympäristön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välistä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integraatiota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Mukautumiskyky</a:t>
            </a:r>
            <a:r>
              <a:rPr lang="en-US" sz="2000" dirty="0" smtClean="0">
                <a:solidFill>
                  <a:schemeClr val="tx1"/>
                </a:solidFill>
              </a:rPr>
              <a:t> on </a:t>
            </a:r>
            <a:r>
              <a:rPr lang="en-US" sz="2000" dirty="0" err="1" smtClean="0">
                <a:solidFill>
                  <a:schemeClr val="accent1"/>
                </a:solidFill>
              </a:rPr>
              <a:t>mukautumiskompetenssin</a:t>
            </a:r>
            <a:r>
              <a:rPr lang="en-US" sz="2000" dirty="0" smtClean="0">
                <a:solidFill>
                  <a:schemeClr val="tx1"/>
                </a:solidFill>
              </a:rPr>
              <a:t>  (</a:t>
            </a:r>
            <a:r>
              <a:rPr lang="en-US" sz="2000" dirty="0" err="1" smtClean="0">
                <a:solidFill>
                  <a:schemeClr val="tx1"/>
                </a:solidFill>
              </a:rPr>
              <a:t>identiteetin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tutkiminen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reaktioherkkyys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integratiivinen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potentiaali</a:t>
            </a:r>
            <a:r>
              <a:rPr lang="en-US" sz="2000" dirty="0" smtClean="0">
                <a:solidFill>
                  <a:schemeClr val="tx1"/>
                </a:solidFill>
              </a:rPr>
              <a:t>)  ja </a:t>
            </a:r>
            <a:r>
              <a:rPr lang="en-US" sz="2000" dirty="0" err="1" smtClean="0">
                <a:solidFill>
                  <a:schemeClr val="accent1"/>
                </a:solidFill>
              </a:rPr>
              <a:t>mukautumismotivaation</a:t>
            </a:r>
            <a:r>
              <a:rPr lang="en-US" sz="2000" dirty="0" smtClean="0">
                <a:solidFill>
                  <a:schemeClr val="tx1"/>
                </a:solidFill>
              </a:rPr>
              <a:t>  (</a:t>
            </a:r>
            <a:r>
              <a:rPr lang="en-US" sz="2000" dirty="0" err="1" smtClean="0">
                <a:solidFill>
                  <a:schemeClr val="tx1"/>
                </a:solidFill>
              </a:rPr>
              <a:t>halukkuus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kehittää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soveltaa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mukautumiskompetensseja</a:t>
            </a:r>
            <a:r>
              <a:rPr lang="en-US" sz="2000" dirty="0" smtClean="0">
                <a:solidFill>
                  <a:schemeClr val="tx1"/>
                </a:solidFill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</a:rPr>
              <a:t>tuote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“</a:t>
            </a:r>
            <a:r>
              <a:rPr lang="en-US" sz="2000" dirty="0" err="1" smtClean="0">
                <a:solidFill>
                  <a:schemeClr val="tx1"/>
                </a:solidFill>
              </a:rPr>
              <a:t>Kameleonttimainen</a:t>
            </a:r>
            <a:r>
              <a:rPr lang="en-US" sz="2000" dirty="0" smtClean="0">
                <a:solidFill>
                  <a:schemeClr val="tx1"/>
                </a:solidFill>
              </a:rPr>
              <a:t> (protean) ja </a:t>
            </a:r>
            <a:r>
              <a:rPr lang="en-US" sz="2000" dirty="0" err="1" smtClean="0">
                <a:solidFill>
                  <a:schemeClr val="tx1"/>
                </a:solidFill>
              </a:rPr>
              <a:t>rajaton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ura</a:t>
            </a:r>
            <a:r>
              <a:rPr lang="en-US" sz="2000" dirty="0" smtClean="0">
                <a:solidFill>
                  <a:schemeClr val="tx1"/>
                </a:solidFill>
              </a:rPr>
              <a:t>”; </a:t>
            </a:r>
            <a:r>
              <a:rPr lang="en-US" sz="2000" dirty="0" err="1" smtClean="0">
                <a:solidFill>
                  <a:schemeClr val="tx1"/>
                </a:solidFill>
              </a:rPr>
              <a:t>henkilö</a:t>
            </a:r>
            <a:r>
              <a:rPr lang="en-US" sz="2000" dirty="0" smtClean="0">
                <a:solidFill>
                  <a:schemeClr val="tx1"/>
                </a:solidFill>
              </a:rPr>
              <a:t> on </a:t>
            </a:r>
            <a:r>
              <a:rPr lang="en-US" sz="2000" dirty="0" err="1" smtClean="0">
                <a:solidFill>
                  <a:schemeClr val="tx1"/>
                </a:solidFill>
              </a:rPr>
              <a:t>arvosuuntautunut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itseohjautuva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omassa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urahallinnassaan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4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58352" y="399027"/>
            <a:ext cx="8911687" cy="1280890"/>
          </a:xfrm>
        </p:spPr>
        <p:txBody>
          <a:bodyPr/>
          <a:lstStyle/>
          <a:p>
            <a:r>
              <a:rPr lang="en-US" dirty="0" smtClean="0"/>
              <a:t>Bandura </a:t>
            </a:r>
            <a:r>
              <a:rPr lang="en-US" dirty="0"/>
              <a:t>(</a:t>
            </a:r>
            <a:r>
              <a:rPr lang="en-US" dirty="0" smtClean="0"/>
              <a:t>2001): Human </a:t>
            </a:r>
            <a:r>
              <a:rPr lang="en-US" dirty="0"/>
              <a:t>A</a:t>
            </a:r>
            <a:r>
              <a:rPr lang="en-US" dirty="0" smtClean="0"/>
              <a:t>gency </a:t>
            </a:r>
            <a:r>
              <a:rPr lang="en-US" dirty="0"/>
              <a:t>T</a:t>
            </a:r>
            <a:r>
              <a:rPr lang="en-US" dirty="0" smtClean="0"/>
              <a:t>heory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45151" y="1420837"/>
            <a:ext cx="9171378" cy="4825218"/>
          </a:xfrm>
        </p:spPr>
        <p:txBody>
          <a:bodyPr>
            <a:normAutofit/>
          </a:bodyPr>
          <a:lstStyle/>
          <a:p>
            <a:r>
              <a:rPr lang="fi-FI" sz="2400" dirty="0" err="1" smtClean="0">
                <a:solidFill>
                  <a:schemeClr val="accent1"/>
                </a:solidFill>
              </a:rPr>
              <a:t>Minäpystyvyysuskomukset</a:t>
            </a:r>
            <a:r>
              <a:rPr lang="fi-FI" sz="2400" dirty="0" smtClean="0">
                <a:solidFill>
                  <a:schemeClr val="accent1"/>
                </a:solidFill>
              </a:rPr>
              <a:t>  </a:t>
            </a:r>
            <a:r>
              <a:rPr lang="fi-FI" sz="2400" dirty="0" smtClean="0"/>
              <a:t>(</a:t>
            </a:r>
            <a:r>
              <a:rPr lang="fi-FI" sz="2400" dirty="0" err="1" smtClean="0"/>
              <a:t>Self</a:t>
            </a:r>
            <a:r>
              <a:rPr lang="fi-FI" sz="2400" dirty="0" smtClean="0"/>
              <a:t> </a:t>
            </a:r>
            <a:r>
              <a:rPr lang="fi-FI" sz="2400" dirty="0" err="1" smtClean="0"/>
              <a:t>efficacy</a:t>
            </a:r>
            <a:r>
              <a:rPr lang="fi-FI" sz="2400" dirty="0" smtClean="0"/>
              <a:t>); uskomukset omasta kyvykkyydestä vaikuttaa haluamallaan tavalla</a:t>
            </a:r>
            <a:endParaRPr lang="fi-FI" sz="2400" dirty="0"/>
          </a:p>
          <a:p>
            <a:r>
              <a:rPr lang="fi-FI" sz="2400" dirty="0" smtClean="0"/>
              <a:t> Mahdollisuuksien </a:t>
            </a:r>
            <a:r>
              <a:rPr lang="fi-FI" sz="2400" dirty="0"/>
              <a:t>arviointi sisältää sekä </a:t>
            </a:r>
            <a:r>
              <a:rPr lang="fi-FI" sz="2400" dirty="0" smtClean="0"/>
              <a:t> </a:t>
            </a:r>
            <a:r>
              <a:rPr lang="fi-FI" sz="2400" dirty="0" err="1" smtClean="0"/>
              <a:t>minäpystyvyys-uskomukset</a:t>
            </a:r>
            <a:r>
              <a:rPr lang="fi-FI" sz="2400" dirty="0" smtClean="0"/>
              <a:t> </a:t>
            </a:r>
            <a:r>
              <a:rPr lang="fi-FI" sz="2400" dirty="0"/>
              <a:t>että kontekstiuskomukset </a:t>
            </a:r>
            <a:endParaRPr lang="en-US" sz="2400" dirty="0"/>
          </a:p>
          <a:p>
            <a:r>
              <a:rPr lang="fi-FI" sz="2400" dirty="0" err="1" smtClean="0"/>
              <a:t>Minäpystyvyysuskomukset</a:t>
            </a:r>
            <a:r>
              <a:rPr lang="fi-FI" sz="2400" dirty="0" smtClean="0"/>
              <a:t> </a:t>
            </a:r>
            <a:r>
              <a:rPr lang="fi-FI" sz="2400" dirty="0"/>
              <a:t>sisältävät ohjauksessa yleisesti pohdittavia teemoja kuten minäkäsitys, itseluottamus, vastuu</a:t>
            </a:r>
            <a:endParaRPr lang="en-US" sz="2400" dirty="0"/>
          </a:p>
          <a:p>
            <a:r>
              <a:rPr lang="fi-FI" sz="2400" dirty="0"/>
              <a:t>Luottamus omiin mahdollisuuksiin luo toiveikkuutta, joka ennustaa aktiivisuutta, vastuun ottamista sekä myös sinnikkyyttä vastoinkäymisten kohtaamisessa.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1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27165" y="328688"/>
            <a:ext cx="8911687" cy="459103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						</a:t>
            </a:r>
            <a:r>
              <a:rPr lang="en-US" sz="3200" dirty="0" err="1" smtClean="0"/>
              <a:t>Toivottomuus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86597" y="1069145"/>
            <a:ext cx="10170941" cy="5556737"/>
          </a:xfrm>
        </p:spPr>
        <p:txBody>
          <a:bodyPr>
            <a:normAutofit/>
          </a:bodyPr>
          <a:lstStyle/>
          <a:p>
            <a:r>
              <a:rPr lang="en-US" sz="2000" i="1" dirty="0" err="1" smtClean="0"/>
              <a:t>Mitä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hyötyä</a:t>
            </a:r>
            <a:r>
              <a:rPr lang="en-US" sz="2000" i="1" dirty="0" smtClean="0"/>
              <a:t>?</a:t>
            </a:r>
            <a:r>
              <a:rPr lang="en-US" sz="2000" dirty="0" smtClean="0"/>
              <a:t>”.  “</a:t>
            </a:r>
            <a:r>
              <a:rPr lang="en-US" sz="2000" i="1" dirty="0" err="1" smtClean="0"/>
              <a:t>Mitä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väliä</a:t>
            </a:r>
            <a:r>
              <a:rPr lang="en-US" sz="2000" i="1" dirty="0" smtClean="0"/>
              <a:t>?”, </a:t>
            </a:r>
            <a:r>
              <a:rPr lang="en-US" sz="2000" dirty="0" smtClean="0"/>
              <a:t>“</a:t>
            </a:r>
            <a:r>
              <a:rPr lang="en-US" sz="2000" i="1" dirty="0" err="1" smtClean="0"/>
              <a:t>Kannattaako</a:t>
            </a:r>
            <a:r>
              <a:rPr lang="en-US" sz="2000" i="1" dirty="0" smtClean="0"/>
              <a:t>  </a:t>
            </a:r>
            <a:r>
              <a:rPr lang="en-US" sz="2000" i="1" dirty="0" err="1" smtClean="0"/>
              <a:t>edes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yrittää</a:t>
            </a:r>
            <a:r>
              <a:rPr lang="en-US" sz="2000" dirty="0" smtClean="0"/>
              <a:t>?”  </a:t>
            </a:r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ei</a:t>
            </a:r>
            <a:r>
              <a:rPr lang="en-US" sz="2000" dirty="0" smtClean="0"/>
              <a:t> </a:t>
            </a:r>
            <a:r>
              <a:rPr lang="en-US" sz="2000" dirty="0" err="1" smtClean="0"/>
              <a:t>uskalla</a:t>
            </a:r>
            <a:r>
              <a:rPr lang="en-US" sz="2000" dirty="0" smtClean="0"/>
              <a:t> </a:t>
            </a:r>
            <a:r>
              <a:rPr lang="en-US" sz="2000" dirty="0" err="1" smtClean="0"/>
              <a:t>yrittää</a:t>
            </a:r>
            <a:r>
              <a:rPr lang="en-US" sz="2000" dirty="0" smtClean="0"/>
              <a:t> </a:t>
            </a:r>
            <a:r>
              <a:rPr lang="en-US" sz="2000" dirty="0" err="1" smtClean="0"/>
              <a:t>uutta</a:t>
            </a:r>
            <a:r>
              <a:rPr lang="en-US" sz="2000" dirty="0" smtClean="0"/>
              <a:t> </a:t>
            </a:r>
            <a:r>
              <a:rPr lang="en-US" sz="2000" dirty="0" err="1" smtClean="0"/>
              <a:t>epäonnistumisen</a:t>
            </a:r>
            <a:r>
              <a:rPr lang="en-US" sz="2000" dirty="0" smtClean="0"/>
              <a:t> </a:t>
            </a:r>
            <a:r>
              <a:rPr lang="en-US" sz="2000" dirty="0" err="1" smtClean="0"/>
              <a:t>pelossa</a:t>
            </a:r>
            <a:r>
              <a:rPr lang="en-US" sz="2000" dirty="0" smtClean="0"/>
              <a:t>  </a:t>
            </a:r>
            <a:endParaRPr lang="en-US" sz="2000" dirty="0"/>
          </a:p>
          <a:p>
            <a:r>
              <a:rPr lang="en-US" sz="2000" dirty="0" err="1" smtClean="0"/>
              <a:t>Toivottomuus</a:t>
            </a:r>
            <a:r>
              <a:rPr lang="en-US" sz="2000" dirty="0" smtClean="0"/>
              <a:t> </a:t>
            </a:r>
            <a:r>
              <a:rPr lang="en-US" sz="2000" dirty="0" err="1" smtClean="0"/>
              <a:t>ottaa</a:t>
            </a:r>
            <a:r>
              <a:rPr lang="en-US" sz="2000" dirty="0" smtClean="0"/>
              <a:t> </a:t>
            </a:r>
            <a:r>
              <a:rPr lang="en-US" sz="2000" dirty="0" err="1" smtClean="0"/>
              <a:t>monia</a:t>
            </a:r>
            <a:r>
              <a:rPr lang="en-US" sz="2000" dirty="0" smtClean="0"/>
              <a:t> </a:t>
            </a:r>
            <a:r>
              <a:rPr lang="en-US" sz="2000" dirty="0" err="1" smtClean="0"/>
              <a:t>muotoja</a:t>
            </a:r>
            <a:r>
              <a:rPr lang="en-US" sz="2000" dirty="0" smtClean="0"/>
              <a:t> ja on </a:t>
            </a:r>
            <a:r>
              <a:rPr lang="en-US" sz="2000" dirty="0" err="1" smtClean="0"/>
              <a:t>kuin</a:t>
            </a:r>
            <a:r>
              <a:rPr lang="en-US" sz="2000" dirty="0" smtClean="0"/>
              <a:t> </a:t>
            </a:r>
            <a:r>
              <a:rPr lang="en-US" sz="2000" dirty="0" err="1" smtClean="0"/>
              <a:t>rikkaruoho</a:t>
            </a:r>
            <a:r>
              <a:rPr lang="en-US" sz="2000" dirty="0" smtClean="0"/>
              <a:t> -  </a:t>
            </a:r>
            <a:r>
              <a:rPr lang="en-US" sz="2000" dirty="0" err="1" smtClean="0"/>
              <a:t>juurtuu</a:t>
            </a:r>
            <a:r>
              <a:rPr lang="en-US" sz="2000" dirty="0" smtClean="0"/>
              <a:t> ja </a:t>
            </a:r>
            <a:r>
              <a:rPr lang="en-US" sz="2000" dirty="0" err="1" smtClean="0"/>
              <a:t>viihtyy</a:t>
            </a:r>
            <a:r>
              <a:rPr lang="en-US" sz="2000" dirty="0" smtClean="0"/>
              <a:t> </a:t>
            </a:r>
            <a:r>
              <a:rPr lang="en-US" sz="2000" dirty="0" err="1" smtClean="0"/>
              <a:t>melkein</a:t>
            </a:r>
            <a:r>
              <a:rPr lang="en-US" sz="2000" dirty="0" smtClean="0"/>
              <a:t> </a:t>
            </a:r>
            <a:r>
              <a:rPr lang="en-US" sz="2000" dirty="0" err="1" smtClean="0"/>
              <a:t>missä</a:t>
            </a:r>
            <a:r>
              <a:rPr lang="en-US" sz="2000" dirty="0" smtClean="0"/>
              <a:t> </a:t>
            </a:r>
            <a:r>
              <a:rPr lang="en-US" sz="2000" dirty="0" err="1" smtClean="0"/>
              <a:t>tahansa</a:t>
            </a:r>
            <a:r>
              <a:rPr lang="en-US" sz="2000" dirty="0" smtClean="0"/>
              <a:t>  </a:t>
            </a:r>
            <a:r>
              <a:rPr lang="en-US" sz="2000" dirty="0" err="1" smtClean="0"/>
              <a:t>ympäristössä</a:t>
            </a:r>
            <a:r>
              <a:rPr lang="en-US" sz="2000" dirty="0" smtClean="0"/>
              <a:t>  </a:t>
            </a:r>
          </a:p>
          <a:p>
            <a:r>
              <a:rPr lang="en-US" sz="2000" dirty="0" smtClean="0"/>
              <a:t>Monet </a:t>
            </a:r>
            <a:r>
              <a:rPr lang="en-US" sz="2000" dirty="0" err="1" smtClean="0"/>
              <a:t>tekijät</a:t>
            </a:r>
            <a:r>
              <a:rPr lang="en-US" sz="2000" dirty="0" smtClean="0"/>
              <a:t> </a:t>
            </a:r>
            <a:r>
              <a:rPr lang="en-US" sz="2000" dirty="0" err="1" smtClean="0"/>
              <a:t>johtavat</a:t>
            </a:r>
            <a:r>
              <a:rPr lang="en-US" sz="2000" dirty="0" smtClean="0"/>
              <a:t> </a:t>
            </a:r>
            <a:r>
              <a:rPr lang="en-US" sz="2000" dirty="0" err="1" smtClean="0"/>
              <a:t>toivottomuuteen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Sisäiset</a:t>
            </a:r>
            <a:r>
              <a:rPr lang="en-US" sz="2000" dirty="0" smtClean="0"/>
              <a:t>; </a:t>
            </a:r>
            <a:r>
              <a:rPr lang="en-US" sz="2000" dirty="0" err="1" smtClean="0"/>
              <a:t>pelko</a:t>
            </a:r>
            <a:r>
              <a:rPr lang="en-US" sz="2000" dirty="0" smtClean="0"/>
              <a:t>, </a:t>
            </a:r>
            <a:r>
              <a:rPr lang="en-US" sz="2000" dirty="0" err="1" smtClean="0"/>
              <a:t>epäonnistuminen</a:t>
            </a:r>
            <a:r>
              <a:rPr lang="en-US" sz="2000" dirty="0" smtClean="0"/>
              <a:t>, </a:t>
            </a:r>
            <a:r>
              <a:rPr lang="en-US" sz="2000" dirty="0" err="1" smtClean="0"/>
              <a:t>uupumus</a:t>
            </a:r>
            <a:r>
              <a:rPr lang="en-US" sz="2000" dirty="0" smtClean="0"/>
              <a:t>, </a:t>
            </a:r>
            <a:r>
              <a:rPr lang="en-US" sz="2000" dirty="0" err="1" smtClean="0"/>
              <a:t>särkyneet</a:t>
            </a:r>
            <a:r>
              <a:rPr lang="en-US" sz="2000" dirty="0" smtClean="0"/>
              <a:t> </a:t>
            </a:r>
            <a:r>
              <a:rPr lang="en-US" sz="2000" dirty="0" err="1" smtClean="0"/>
              <a:t>unelmat</a:t>
            </a:r>
            <a:r>
              <a:rPr lang="en-US" sz="2000" dirty="0" smtClean="0"/>
              <a:t>, </a:t>
            </a:r>
            <a:r>
              <a:rPr lang="en-US" sz="2000" dirty="0" err="1" smtClean="0"/>
              <a:t>alhainen</a:t>
            </a:r>
            <a:r>
              <a:rPr lang="en-US" sz="2000" dirty="0" smtClean="0"/>
              <a:t> </a:t>
            </a:r>
            <a:r>
              <a:rPr lang="en-US" sz="2000" dirty="0" err="1" smtClean="0"/>
              <a:t>itsekunnioitus</a:t>
            </a:r>
            <a:r>
              <a:rPr lang="en-US" sz="2000" dirty="0" smtClean="0"/>
              <a:t>,  </a:t>
            </a:r>
            <a:r>
              <a:rPr lang="en-US" sz="2000" dirty="0" err="1" smtClean="0"/>
              <a:t>terveyskysymykset</a:t>
            </a:r>
            <a:r>
              <a:rPr lang="en-US" sz="2000" dirty="0" smtClean="0"/>
              <a:t>, </a:t>
            </a:r>
            <a:r>
              <a:rPr lang="en-US" sz="2000" dirty="0" err="1" smtClean="0"/>
              <a:t>huonot</a:t>
            </a:r>
            <a:r>
              <a:rPr lang="en-US" sz="2000" dirty="0" smtClean="0"/>
              <a:t> </a:t>
            </a:r>
            <a:r>
              <a:rPr lang="en-US" sz="2000" dirty="0" err="1" smtClean="0"/>
              <a:t>valinnat</a:t>
            </a:r>
            <a:r>
              <a:rPr lang="en-US" sz="2000" dirty="0" smtClean="0"/>
              <a:t>, </a:t>
            </a:r>
            <a:r>
              <a:rPr lang="en-US" sz="2000" dirty="0" err="1" smtClean="0"/>
              <a:t>huonot</a:t>
            </a:r>
            <a:r>
              <a:rPr lang="en-US" sz="2000" dirty="0" smtClean="0"/>
              <a:t> </a:t>
            </a:r>
            <a:r>
              <a:rPr lang="en-US" sz="2000" dirty="0" err="1" smtClean="0"/>
              <a:t>tavat</a:t>
            </a:r>
            <a:r>
              <a:rPr lang="en-US" sz="2000" dirty="0" smtClean="0"/>
              <a:t>, </a:t>
            </a:r>
            <a:r>
              <a:rPr lang="en-US" sz="2000" dirty="0" err="1" smtClean="0"/>
              <a:t>itsetuntemuksen</a:t>
            </a:r>
            <a:r>
              <a:rPr lang="en-US" sz="2000" dirty="0" smtClean="0"/>
              <a:t> </a:t>
            </a:r>
            <a:r>
              <a:rPr lang="en-US" sz="2000" dirty="0" err="1" smtClean="0"/>
              <a:t>puute</a:t>
            </a:r>
            <a:r>
              <a:rPr lang="en-US" sz="2000" dirty="0" smtClean="0"/>
              <a:t> </a:t>
            </a:r>
            <a:r>
              <a:rPr lang="en-US" sz="2000" dirty="0" err="1" smtClean="0"/>
              <a:t>vajaakuntoisuus</a:t>
            </a:r>
            <a:r>
              <a:rPr lang="en-US" sz="2000" dirty="0" smtClean="0"/>
              <a:t>, </a:t>
            </a:r>
            <a:r>
              <a:rPr lang="en-US" sz="2000" dirty="0" err="1" smtClean="0"/>
              <a:t>voimavarojen</a:t>
            </a:r>
            <a:r>
              <a:rPr lang="en-US" sz="2000" dirty="0" smtClean="0"/>
              <a:t> </a:t>
            </a:r>
            <a:r>
              <a:rPr lang="en-US" sz="2000" dirty="0" err="1" smtClean="0"/>
              <a:t>puute</a:t>
            </a:r>
            <a:r>
              <a:rPr lang="en-US" sz="2000" dirty="0" smtClean="0"/>
              <a:t>, </a:t>
            </a:r>
            <a:r>
              <a:rPr lang="en-US" sz="2000" dirty="0" err="1" smtClean="0"/>
              <a:t>masentuneisuus</a:t>
            </a:r>
            <a:r>
              <a:rPr lang="en-US" sz="2000" dirty="0" smtClean="0"/>
              <a:t>……</a:t>
            </a:r>
            <a:endParaRPr lang="en-US" sz="2000" dirty="0"/>
          </a:p>
          <a:p>
            <a:r>
              <a:rPr lang="en-US" sz="2000" b="1" dirty="0" err="1" smtClean="0"/>
              <a:t>Ulkoiset</a:t>
            </a:r>
            <a:r>
              <a:rPr lang="en-US" sz="2000" b="1" dirty="0" smtClean="0"/>
              <a:t> ; </a:t>
            </a:r>
            <a:r>
              <a:rPr lang="en-US" sz="2000" dirty="0" err="1" smtClean="0"/>
              <a:t>huonot</a:t>
            </a:r>
            <a:r>
              <a:rPr lang="en-US" sz="2000" dirty="0" smtClean="0"/>
              <a:t> </a:t>
            </a:r>
            <a:r>
              <a:rPr lang="en-US" sz="2000" dirty="0" err="1" smtClean="0"/>
              <a:t>olosuhteet</a:t>
            </a:r>
            <a:r>
              <a:rPr lang="en-US" sz="2000" dirty="0" smtClean="0"/>
              <a:t>,  </a:t>
            </a:r>
            <a:r>
              <a:rPr lang="en-US" sz="2000" dirty="0" err="1" smtClean="0"/>
              <a:t>muuttuva</a:t>
            </a:r>
            <a:r>
              <a:rPr lang="en-US" sz="2000" dirty="0" smtClean="0"/>
              <a:t> ja </a:t>
            </a:r>
            <a:r>
              <a:rPr lang="en-US" sz="2000" dirty="0" err="1" smtClean="0"/>
              <a:t>kaoottinen</a:t>
            </a:r>
            <a:r>
              <a:rPr lang="en-US" sz="2000" dirty="0" smtClean="0"/>
              <a:t> </a:t>
            </a:r>
            <a:r>
              <a:rPr lang="en-US" sz="2000" dirty="0" err="1" smtClean="0"/>
              <a:t>maailma</a:t>
            </a:r>
            <a:r>
              <a:rPr lang="en-US" sz="2000" dirty="0" smtClean="0"/>
              <a:t>, </a:t>
            </a:r>
            <a:r>
              <a:rPr lang="en-US" sz="2000" dirty="0" err="1" smtClean="0"/>
              <a:t>rasismi</a:t>
            </a:r>
            <a:r>
              <a:rPr lang="en-US" sz="2000" dirty="0" smtClean="0"/>
              <a:t>, </a:t>
            </a:r>
            <a:r>
              <a:rPr lang="en-US" sz="2000" dirty="0" err="1" smtClean="0"/>
              <a:t>hyväksi</a:t>
            </a:r>
            <a:r>
              <a:rPr lang="en-US" sz="2000" dirty="0" smtClean="0"/>
              <a:t> </a:t>
            </a:r>
            <a:r>
              <a:rPr lang="en-US" sz="2000" dirty="0" err="1" smtClean="0"/>
              <a:t>käyttö</a:t>
            </a:r>
            <a:r>
              <a:rPr lang="en-US" sz="2000" dirty="0" smtClean="0"/>
              <a:t>, </a:t>
            </a:r>
            <a:r>
              <a:rPr lang="en-US" sz="2000" dirty="0" err="1" smtClean="0"/>
              <a:t>harhaanjohtavat</a:t>
            </a:r>
            <a:r>
              <a:rPr lang="en-US" sz="2000" dirty="0" smtClean="0"/>
              <a:t> </a:t>
            </a:r>
            <a:r>
              <a:rPr lang="en-US" sz="2000" dirty="0" err="1" smtClean="0"/>
              <a:t>myytit</a:t>
            </a:r>
            <a:r>
              <a:rPr lang="en-US" sz="2000" dirty="0" smtClean="0"/>
              <a:t>, </a:t>
            </a:r>
            <a:r>
              <a:rPr lang="en-US" sz="2000" dirty="0" err="1" smtClean="0"/>
              <a:t>liialliset</a:t>
            </a:r>
            <a:r>
              <a:rPr lang="en-US" sz="2000" dirty="0" smtClean="0"/>
              <a:t> </a:t>
            </a:r>
            <a:r>
              <a:rPr lang="en-US" sz="2000" dirty="0" err="1" smtClean="0"/>
              <a:t>vastuut</a:t>
            </a:r>
            <a:r>
              <a:rPr lang="en-US" sz="2000" dirty="0" smtClean="0"/>
              <a:t>, </a:t>
            </a:r>
            <a:r>
              <a:rPr lang="en-US" sz="2000" dirty="0" err="1" smtClean="0"/>
              <a:t>perhetilanteet</a:t>
            </a:r>
            <a:r>
              <a:rPr lang="en-US" sz="2000" dirty="0" smtClean="0"/>
              <a:t>,   </a:t>
            </a:r>
            <a:r>
              <a:rPr lang="en-US" sz="2000" dirty="0" err="1" smtClean="0"/>
              <a:t>eristäytyneisyys</a:t>
            </a:r>
            <a:r>
              <a:rPr lang="en-US" sz="2000" dirty="0" smtClean="0"/>
              <a:t>, </a:t>
            </a:r>
            <a:r>
              <a:rPr lang="en-US" sz="2000" dirty="0" err="1" smtClean="0"/>
              <a:t>roolimallien</a:t>
            </a:r>
            <a:r>
              <a:rPr lang="en-US" sz="2000" dirty="0" smtClean="0"/>
              <a:t> </a:t>
            </a:r>
            <a:r>
              <a:rPr lang="en-US" sz="2000" dirty="0" err="1" smtClean="0"/>
              <a:t>puute</a:t>
            </a:r>
            <a:r>
              <a:rPr lang="en-US" sz="2000" dirty="0" smtClean="0"/>
              <a:t>, </a:t>
            </a:r>
            <a:r>
              <a:rPr lang="en-US" sz="2000" dirty="0" err="1" smtClean="0"/>
              <a:t>seksismi</a:t>
            </a:r>
            <a:r>
              <a:rPr lang="en-US" sz="2000" dirty="0" smtClean="0"/>
              <a:t>, </a:t>
            </a:r>
            <a:r>
              <a:rPr lang="en-US" sz="2000" dirty="0" err="1" smtClean="0"/>
              <a:t>ennakkoluulot</a:t>
            </a:r>
            <a:r>
              <a:rPr lang="en-US" sz="2000" dirty="0" smtClean="0"/>
              <a:t>,  </a:t>
            </a:r>
            <a:r>
              <a:rPr lang="en-US" sz="2000" dirty="0" err="1" smtClean="0"/>
              <a:t>toisten</a:t>
            </a:r>
            <a:r>
              <a:rPr lang="en-US" sz="2000" dirty="0" smtClean="0"/>
              <a:t> </a:t>
            </a:r>
            <a:r>
              <a:rPr lang="en-US" sz="2000" dirty="0" err="1" smtClean="0"/>
              <a:t>sanat</a:t>
            </a:r>
            <a:r>
              <a:rPr lang="en-US" sz="2000" dirty="0" smtClean="0"/>
              <a:t> ja </a:t>
            </a:r>
            <a:r>
              <a:rPr lang="en-US" sz="2000" dirty="0" err="1" smtClean="0"/>
              <a:t>teot</a:t>
            </a:r>
            <a:r>
              <a:rPr lang="en-US" sz="2000" dirty="0" smtClean="0"/>
              <a:t>, </a:t>
            </a:r>
            <a:r>
              <a:rPr lang="en-US" sz="2000" dirty="0" err="1" smtClean="0"/>
              <a:t>sosioekonominen</a:t>
            </a:r>
            <a:r>
              <a:rPr lang="en-US" sz="2000" dirty="0" smtClean="0"/>
              <a:t> </a:t>
            </a:r>
            <a:r>
              <a:rPr lang="en-US" sz="2000" dirty="0" err="1" smtClean="0"/>
              <a:t>tilanne</a:t>
            </a:r>
            <a:r>
              <a:rPr lang="en-US" sz="2000" dirty="0" smtClean="0"/>
              <a:t>, </a:t>
            </a:r>
            <a:r>
              <a:rPr lang="en-US" sz="2000" dirty="0" err="1" smtClean="0"/>
              <a:t>riittämätön</a:t>
            </a:r>
            <a:r>
              <a:rPr lang="en-US" sz="2000" dirty="0" smtClean="0"/>
              <a:t> </a:t>
            </a:r>
            <a:r>
              <a:rPr lang="en-US" sz="2000" dirty="0" err="1" smtClean="0"/>
              <a:t>apu</a:t>
            </a:r>
            <a:r>
              <a:rPr lang="en-US" sz="2000" dirty="0" smtClean="0"/>
              <a:t>, </a:t>
            </a:r>
            <a:r>
              <a:rPr lang="en-US" sz="2000" dirty="0" err="1" smtClean="0"/>
              <a:t>syrjäyttävät</a:t>
            </a:r>
            <a:r>
              <a:rPr lang="en-US" sz="2000" dirty="0" smtClean="0"/>
              <a:t> </a:t>
            </a:r>
            <a:r>
              <a:rPr lang="en-US" sz="2000" dirty="0" err="1" smtClean="0"/>
              <a:t>rakenteet</a:t>
            </a:r>
            <a:r>
              <a:rPr lang="en-US" sz="2000" dirty="0" smtClean="0"/>
              <a:t>, </a:t>
            </a:r>
            <a:r>
              <a:rPr lang="en-US" sz="2000" dirty="0" err="1" smtClean="0"/>
              <a:t>menetelmät</a:t>
            </a:r>
            <a:r>
              <a:rPr lang="en-US" sz="2000" dirty="0" smtClean="0"/>
              <a:t> ja </a:t>
            </a:r>
            <a:r>
              <a:rPr lang="en-US" sz="2000" dirty="0" err="1" smtClean="0"/>
              <a:t>prosessit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8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1161</TotalTime>
  <Words>2401</Words>
  <Application>Microsoft Office PowerPoint</Application>
  <PresentationFormat>Laajakuva</PresentationFormat>
  <Paragraphs>517</Paragraphs>
  <Slides>44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44</vt:i4>
      </vt:variant>
    </vt:vector>
  </HeadingPairs>
  <TitlesOfParts>
    <vt:vector size="53" baseType="lpstr">
      <vt:lpstr>Aharoni</vt:lpstr>
      <vt:lpstr>Arial</vt:lpstr>
      <vt:lpstr>Calibri</vt:lpstr>
      <vt:lpstr>Century Gothic</vt:lpstr>
      <vt:lpstr>Comic Sans MS</vt:lpstr>
      <vt:lpstr>Times New Roman</vt:lpstr>
      <vt:lpstr>Wingdings</vt:lpstr>
      <vt:lpstr>Wingdings 3</vt:lpstr>
      <vt:lpstr>Kiehkura</vt:lpstr>
      <vt:lpstr> </vt:lpstr>
      <vt:lpstr> </vt:lpstr>
      <vt:lpstr>PowerPoint-esitys</vt:lpstr>
      <vt:lpstr>         Hope-filled engagement (HFE) </vt:lpstr>
      <vt:lpstr>Hope Centered Career Model of Career Development (HCMCD)                          Amundson, Niles, Goddard, Yoon &amp; Braga</vt:lpstr>
      <vt:lpstr>C.R.Snyder – Hope theory</vt:lpstr>
      <vt:lpstr> D.T.Hall (2002); Career Metacompetencies</vt:lpstr>
      <vt:lpstr>Bandura (2001): Human Agency Theory</vt:lpstr>
      <vt:lpstr>      Toivottomuus  </vt:lpstr>
      <vt:lpstr>        Toivottomuus  </vt:lpstr>
      <vt:lpstr>   Toivottomuuden vaikutukset yksilöihin ja ryhmiin  </vt:lpstr>
      <vt:lpstr>“Toivottomuus ei ole toivotonta”</vt:lpstr>
      <vt:lpstr>     Toivottomuuden kohtaaminen ohjauksessa  </vt:lpstr>
      <vt:lpstr>Career Craft/ Career Management</vt:lpstr>
      <vt:lpstr>PowerPoint-esitys</vt:lpstr>
      <vt:lpstr>PowerPoint-esitys</vt:lpstr>
      <vt:lpstr>PowerPoint-esitys</vt:lpstr>
      <vt:lpstr>Monipuolinen “työkalupakki”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 Mielikuvitus ja voimaannuttaminen</vt:lpstr>
      <vt:lpstr>   Career Flow Competencies</vt:lpstr>
      <vt:lpstr> Hope Centered Model of Career Development </vt:lpstr>
      <vt:lpstr>The PIE; Toimintatavan/kaavan tunnistaminen</vt:lpstr>
      <vt:lpstr>Action-oriented hope – effectiveness </vt:lpstr>
      <vt:lpstr> TUTKIMUKSET</vt:lpstr>
      <vt:lpstr>I tutkimus</vt:lpstr>
      <vt:lpstr>Toivo –painotteiset interventiot </vt:lpstr>
      <vt:lpstr>     Sample Circle of Strengths </vt:lpstr>
      <vt:lpstr>Tulokset ja johtopäätökset</vt:lpstr>
      <vt:lpstr>   II tutkimus</vt:lpstr>
      <vt:lpstr>Interventiot</vt:lpstr>
      <vt:lpstr>     Tulokset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(Post)modern context of Finnish career counselling</dc:title>
  <dc:creator>Timo Spangar</dc:creator>
  <cp:lastModifiedBy>Niemi-Pynttäri Merja</cp:lastModifiedBy>
  <cp:revision>132</cp:revision>
  <cp:lastPrinted>2017-05-02T06:08:40Z</cp:lastPrinted>
  <dcterms:created xsi:type="dcterms:W3CDTF">2014-12-02T16:38:08Z</dcterms:created>
  <dcterms:modified xsi:type="dcterms:W3CDTF">2017-05-05T11:28:22Z</dcterms:modified>
</cp:coreProperties>
</file>