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05613" cy="9944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B47F66-8A61-4106-A979-57D33131CB40}">
  <a:tblStyle styleId="{B3B47F66-8A61-4106-A979-57D33131CB4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7F0F4"/>
          </a:solidFill>
        </a:fill>
      </a:tcStyle>
    </a:wholeTbl>
    <a:band1H>
      <a:tcStyle>
        <a:tcBdr/>
        <a:fill>
          <a:solidFill>
            <a:srgbClr val="CCDFE8"/>
          </a:solidFill>
        </a:fill>
      </a:tcStyle>
    </a:band1H>
    <a:band1V>
      <a:tcStyle>
        <a:tcBdr/>
        <a:fill>
          <a:solidFill>
            <a:srgbClr val="CCDFE8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EF23FF88-F7DC-457D-90AD-0544E73CE927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firstRow>
      <a:tcTxStyle b="on" i="off"/>
      <a:tcStyle>
        <a:tcBdr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0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6125"/>
            <a:ext cx="4972049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017934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95110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65959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59547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84836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8050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99836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30472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196" name="Shape 196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57650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04411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88616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0764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4448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27766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87254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237" name="Shape 237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fi-FI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06360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71322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33597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3039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1892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5768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2120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2663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9880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0654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004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352928" cy="4867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on apuverbi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seuraa sitä ’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 + pääverbin 3. muoto</a:t>
            </a:r>
            <a:endParaRPr lang="fi-FI" sz="28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fi-FI"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1" dirty="0">
                <a:solidFill>
                  <a:srgbClr val="000000"/>
                </a:solidFill>
              </a:rPr>
              <a:t>	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apuverbi +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verbin 3.muoto</a:t>
            </a:r>
          </a:p>
          <a:p>
            <a:pPr marL="342900" marR="0" lvl="0" indent="-342900" algn="ctr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cancel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cancelled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us.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323528" y="1412775"/>
            <a:ext cx="8576028" cy="422166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on apuverbi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ja aikamuotona on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mennyt aika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on rakenne</a:t>
            </a:r>
            <a:endParaRPr lang="fi-FI" sz="28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apuverbi +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verbin 3.muoto</a:t>
            </a:r>
          </a:p>
          <a:p>
            <a:pPr marL="342900" marR="0" lvl="0" indent="-342900" algn="ctr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ages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ago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money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graphicFrame>
        <p:nvGraphicFramePr>
          <p:cNvPr id="173" name="Shape 173"/>
          <p:cNvGraphicFramePr/>
          <p:nvPr>
            <p:extLst>
              <p:ext uri="{D42A27DB-BD31-4B8C-83A1-F6EECF244321}">
                <p14:modId xmlns:p14="http://schemas.microsoft.com/office/powerpoint/2010/main" val="1685142175"/>
              </p:ext>
            </p:extLst>
          </p:nvPr>
        </p:nvGraphicFramePr>
        <p:xfrm>
          <a:off x="0" y="1124742"/>
          <a:ext cx="9130150" cy="5164500"/>
        </p:xfrm>
        <a:graphic>
          <a:graphicData uri="http://schemas.openxmlformats.org/drawingml/2006/table">
            <a:tbl>
              <a:tblPr bandRow="1">
                <a:noFill/>
                <a:tableStyleId>{EF23FF88-F7DC-457D-90AD-0544E73CE927}</a:tableStyleId>
              </a:tblPr>
              <a:tblGrid>
                <a:gridCol w="219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endParaRPr sz="20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AKTIIVI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PASSIIVI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yleispreesens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is eaten</a:t>
                      </a:r>
                      <a:r>
                        <a:rPr lang="fi-FI" sz="2000" u="none" strike="noStrike" cap="none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kestopreesens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are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eating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is being eaten</a:t>
                      </a:r>
                      <a:r>
                        <a:rPr lang="fi-FI" sz="2000" u="none" strike="noStrike" cap="none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yleisimperfekti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ate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A pie </a:t>
                      </a:r>
                      <a:r>
                        <a:rPr lang="fi-FI" sz="2000" b="1" u="none" strike="noStrike" cap="none"/>
                        <a:t>was eaten</a:t>
                      </a:r>
                      <a:r>
                        <a:rPr lang="fi-FI" sz="2000" u="none" strike="noStrike" cap="none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kestoimperfekti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were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eating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was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being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perfekti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have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eaten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has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pluskvamperfekti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had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eaten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had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futuuri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will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will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1. konditionaali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would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would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2. konditionaali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would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have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eaten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would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have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5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muut apuverbit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must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must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1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/>
                        <a:t>apuverbit, mennyt aika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ust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have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b="1" u="none" strike="noStrike" cap="none" dirty="0" err="1">
                          <a:solidFill>
                            <a:schemeClr val="tx1"/>
                          </a:solidFill>
                        </a:rPr>
                        <a:t>eaten</a:t>
                      </a:r>
                      <a:r>
                        <a:rPr lang="fi-FI" sz="2000" b="1" u="none" strike="noStrike" cap="none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fi-FI" sz="2000" u="none" strike="noStrike" cap="none" dirty="0" err="1">
                          <a:solidFill>
                            <a:schemeClr val="tx1"/>
                          </a:solidFill>
                        </a:rPr>
                        <a:t>pie</a:t>
                      </a:r>
                      <a:r>
                        <a:rPr lang="fi-FI" sz="2000" u="none" strike="noStrike" cap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u="none" strike="noStrike" cap="none" dirty="0"/>
                        <a:t>A </a:t>
                      </a:r>
                      <a:r>
                        <a:rPr lang="fi-FI" sz="2000" u="none" strike="noStrike" cap="none" dirty="0" err="1"/>
                        <a:t>pie</a:t>
                      </a:r>
                      <a:r>
                        <a:rPr lang="fi-FI" sz="2000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must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have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been</a:t>
                      </a:r>
                      <a:r>
                        <a:rPr lang="fi-FI" sz="2000" b="1" u="none" strike="noStrike" cap="none" dirty="0"/>
                        <a:t> </a:t>
                      </a:r>
                      <a:r>
                        <a:rPr lang="fi-FI" sz="2000" b="1" u="none" strike="noStrike" cap="none" dirty="0" err="1"/>
                        <a:t>eaten</a:t>
                      </a:r>
                      <a:r>
                        <a:rPr lang="fi-FI" sz="2000" u="none" strike="noStrike" cap="none" dirty="0"/>
                        <a:t>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323528" y="1124744"/>
            <a:ext cx="8352928" cy="51029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passiivilauseessa halutaan mainita tekijä, se ilmaistaan agentilla </a:t>
            </a:r>
            <a:r>
              <a:rPr lang="fi-FI" sz="2800" b="1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tekijä.</a:t>
            </a:r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Muuta passiiviin.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Leonardo da Vinci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Mona Lisa.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Mona Lisa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Leonardo da Vinci.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Italians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it La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Gioconda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Gioconda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Italians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Louvre in Paris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shown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it for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200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100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200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Louvre in Paris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4"/>
          </p:nvPr>
        </p:nvSpPr>
        <p:spPr>
          <a:xfrm>
            <a:off x="395536" y="1196751"/>
            <a:ext cx="8568951" cy="490501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lauseessa on sekä objekti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(teon kohde)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 objektiivi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(kenelle?)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on tavallista aloittaa passiivilause objektiivilla.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fi-FI" sz="2200" b="0" i="0" u="none" strike="noStrike" cap="none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objektiivi	objekti</a:t>
            </a:r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dirty="0">
                <a:solidFill>
                  <a:schemeClr val="accent3"/>
                </a:solidFill>
              </a:rPr>
              <a:t>	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kuitenkin aloitat lauseen objektilla, muista laittaa objektiivin eteen prepositio ’to’ tai ’for’.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dirty="0"/>
              <a:t>	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grapes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>
              <a:spcBef>
                <a:spcPts val="560"/>
              </a:spcBef>
              <a:buNone/>
            </a:pPr>
            <a:endParaRPr lang="fi-FI" sz="2800" dirty="0"/>
          </a:p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1000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233928" y="908720"/>
            <a:ext cx="8892479" cy="5184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Tee kaksi passiivilausetta. Aloita ensimmäinen objektiivilla (</a:t>
            </a:r>
            <a:r>
              <a:rPr lang="fi-FI" sz="2800" b="0" i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kenelle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?), toinen objektilla.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My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grandparents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me a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grandparents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me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grandparents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Calliope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us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Latin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Latin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Calliope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Latin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taught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us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Calliope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sister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 news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4"/>
          </p:nvPr>
        </p:nvSpPr>
        <p:spPr>
          <a:xfrm>
            <a:off x="395536" y="1124744"/>
            <a:ext cx="8568951" cy="490501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lauseessa on verbi, johon liittyy kiinteästi prepositio, se tulee muistaa liittää verbiin myös passiivilauseessa.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People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laughing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clown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914400" marR="0" lvl="2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dirty="0"/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laughed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doctor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operated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patient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914400" marR="0" lvl="2" indent="0" algn="l" rtl="0">
              <a:spcBef>
                <a:spcPts val="560"/>
              </a:spcBef>
              <a:buClr>
                <a:schemeClr val="dk1"/>
              </a:buClr>
              <a:buSzPct val="100000"/>
              <a:buNone/>
            </a:pPr>
            <a:r>
              <a:rPr lang="fi-FI" sz="2800" dirty="0"/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233928" y="1124744"/>
            <a:ext cx="8892479" cy="4968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passiiviin. Kiinnitä erityisesti huomiota prepositioihin. Älä lisää agenttia.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talking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 camping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trip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camping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talked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switched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lights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lights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switched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jury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hasn’t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dealt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complaints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yet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complaints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dealt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title"/>
          </p:nvPr>
        </p:nvSpPr>
        <p:spPr>
          <a:xfrm>
            <a:off x="395536" y="197273"/>
            <a:ext cx="8229600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395536" y="908721"/>
            <a:ext cx="8748464" cy="52657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Tietyt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verbit englannissa ovat passiivissa, vaikka vastaava verbi suomessa on aktiivissa. 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Kiinnitä erityisesti huomiota verbiin ’</a:t>
            </a:r>
            <a:r>
              <a:rPr lang="fi-FI" b="1" dirty="0" err="1">
                <a:solidFill>
                  <a:srgbClr val="000000"/>
                </a:solidFill>
              </a:rPr>
              <a:t>be</a:t>
            </a:r>
            <a:r>
              <a:rPr lang="fi-FI" b="1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born</a:t>
            </a:r>
            <a:r>
              <a:rPr lang="fi-FI" dirty="0">
                <a:solidFill>
                  <a:srgbClr val="000000"/>
                </a:solidFill>
              </a:rPr>
              <a:t>’.</a:t>
            </a:r>
          </a:p>
          <a:p>
            <a:pPr marL="0" lvl="0" indent="0">
              <a:lnSpc>
                <a:spcPct val="80000"/>
              </a:lnSpc>
              <a:spcBef>
                <a:spcPts val="440"/>
              </a:spcBef>
              <a:buSzPct val="25000"/>
              <a:buNone/>
            </a:pPr>
            <a:endParaRPr lang="fi-FI" sz="2200" dirty="0">
              <a:solidFill>
                <a:srgbClr val="2DA2BF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440"/>
              </a:spcBef>
              <a:buClr>
                <a:srgbClr val="2DA2BF"/>
              </a:buClr>
              <a:buSzPct val="25000"/>
              <a:buNone/>
            </a:pPr>
            <a:r>
              <a:rPr lang="fi-FI" dirty="0">
                <a:solidFill>
                  <a:srgbClr val="2DA2BF"/>
                </a:solidFill>
              </a:rPr>
              <a:t>	Milloin hän syntyi/on syntynyt/oli syntynyt?</a:t>
            </a:r>
          </a:p>
          <a:p>
            <a:pPr marL="0" lvl="0" indent="0">
              <a:lnSpc>
                <a:spcPct val="80000"/>
              </a:lnSpc>
              <a:spcBef>
                <a:spcPts val="440"/>
              </a:spcBef>
              <a:buClr>
                <a:srgbClr val="2DA2BF"/>
              </a:buClr>
              <a:buSzPct val="25000"/>
              <a:buNone/>
            </a:pPr>
            <a:r>
              <a:rPr lang="fi-FI" sz="2200" dirty="0">
                <a:solidFill>
                  <a:srgbClr val="2DA2BF"/>
                </a:solidFill>
              </a:rPr>
              <a:t>	</a:t>
            </a:r>
            <a:r>
              <a:rPr lang="fi-FI" dirty="0" err="1">
                <a:solidFill>
                  <a:srgbClr val="000000"/>
                </a:solidFill>
              </a:rPr>
              <a:t>When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was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that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actor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b="1" dirty="0" err="1">
                <a:solidFill>
                  <a:srgbClr val="000000"/>
                </a:solidFill>
              </a:rPr>
              <a:t>born</a:t>
            </a:r>
            <a:r>
              <a:rPr lang="fi-FI" dirty="0">
                <a:solidFill>
                  <a:srgbClr val="000000"/>
                </a:solidFill>
              </a:rPr>
              <a:t>?</a:t>
            </a:r>
          </a:p>
          <a:p>
            <a:pPr marL="0" lvl="0" indent="0">
              <a:lnSpc>
                <a:spcPct val="80000"/>
              </a:lnSpc>
              <a:spcBef>
                <a:spcPts val="440"/>
              </a:spcBef>
              <a:buClr>
                <a:srgbClr val="2DA2BF"/>
              </a:buClr>
              <a:buSzPct val="25000"/>
              <a:buNone/>
            </a:pPr>
            <a:endParaRPr lang="fi-FI" dirty="0">
              <a:solidFill>
                <a:srgbClr val="000000"/>
              </a:solidFill>
            </a:endParaRPr>
          </a:p>
          <a:p>
            <a:pPr marL="457200" lvl="0" indent="-457200">
              <a:lnSpc>
                <a:spcPct val="80000"/>
              </a:lnSpc>
              <a:spcBef>
                <a:spcPts val="44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Muista myös: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dirty="0">
                <a:solidFill>
                  <a:srgbClr val="2DA2BF"/>
                </a:solidFill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amazed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surprised</a:t>
            </a:r>
            <a:endParaRPr lang="fi-FI"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disappointed</a:t>
            </a:r>
            <a:endParaRPr lang="fi-FI"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hurt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injured</a:t>
            </a:r>
            <a:endParaRPr lang="fi-FI"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killed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ks. kirjan s.156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graphicFrame>
        <p:nvGraphicFramePr>
          <p:cNvPr id="220" name="Shape 220"/>
          <p:cNvGraphicFramePr/>
          <p:nvPr/>
        </p:nvGraphicFramePr>
        <p:xfrm>
          <a:off x="323528" y="1556791"/>
          <a:ext cx="8424925" cy="4130465"/>
        </p:xfrm>
        <a:graphic>
          <a:graphicData uri="http://schemas.openxmlformats.org/drawingml/2006/table">
            <a:tbl>
              <a:tblPr bandRow="1">
                <a:noFill/>
                <a:tableStyleId>{B3B47F66-8A61-4106-A979-57D33131CB40}</a:tableStyleId>
              </a:tblPr>
              <a:tblGrid>
                <a:gridCol w="842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3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said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the world is round. /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The world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is said to be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 round.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3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known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Finns drink a lot of coffee. /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Finns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are known to drink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a lot of coffee.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3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believed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whales have their own language. /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Whales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are believed to have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 their own language.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3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It is thought that 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too little sleep affects your memory. /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Too little sleep </a:t>
                      </a:r>
                      <a:r>
                        <a:rPr lang="fi-FI" sz="2800" b="1" u="none" strike="noStrike" cap="none">
                          <a:solidFill>
                            <a:schemeClr val="dk1"/>
                          </a:solidFill>
                        </a:rPr>
                        <a:t>is thought to affect</a:t>
                      </a:r>
                      <a:r>
                        <a:rPr lang="fi-FI" sz="2800" u="none" strike="noStrike" cap="none">
                          <a:solidFill>
                            <a:schemeClr val="dk1"/>
                          </a:solidFill>
                        </a:rPr>
                        <a:t> your memory.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95536" y="1124744"/>
            <a:ext cx="8496944" cy="5184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Vertaa seuraavia lauseita.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a.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loved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561"/>
              </a:spcBef>
              <a:buClrTx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Lauseessa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on tekijänä, mutta lauseessa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Pamela on tekemisen kohteena.</a:t>
            </a:r>
          </a:p>
          <a:p>
            <a:pPr marL="457200" indent="-457200">
              <a:lnSpc>
                <a:spcPct val="90000"/>
              </a:lnSpc>
              <a:spcBef>
                <a:spcPts val="561"/>
              </a:spcBef>
              <a:buClr>
                <a:schemeClr val="dk1"/>
              </a:buClr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aktiivissa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ja siinä korostetaan Pamelan osuutta.</a:t>
            </a:r>
          </a:p>
          <a:p>
            <a:pPr marL="457200" indent="-457200">
              <a:lnSpc>
                <a:spcPct val="90000"/>
              </a:lnSpc>
              <a:spcBef>
                <a:spcPts val="561"/>
              </a:spcBef>
              <a:buClr>
                <a:schemeClr val="dk1"/>
              </a:buClr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passiivissa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ja siinä korostetaan itse toimintaa, rakastettuna olemista.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7776864" cy="7109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227" name="Shape 227"/>
          <p:cNvSpPr txBox="1">
            <a:spLocks noGrp="1"/>
          </p:cNvSpPr>
          <p:nvPr>
            <p:ph type="body" idx="2"/>
          </p:nvPr>
        </p:nvSpPr>
        <p:spPr>
          <a:xfrm>
            <a:off x="323528" y="1052737"/>
            <a:ext cx="8640960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7692"/>
              <a:buFont typeface="Arial"/>
              <a:buChar char="•"/>
            </a:pPr>
            <a:r>
              <a:rPr lang="fi-FI" sz="2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Sanomista, tietämistä, uskomista ja luulemista </a:t>
            </a:r>
            <a:r>
              <a:rPr lang="fi-FI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ilmaisevien verbien yhteydessä passiivin voi ilmaista myös: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+ passiivi +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round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Finns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drink a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whales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own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thought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affects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	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 ja infinitiivirakenne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(to +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round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Finns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drink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Whales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own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sleep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thought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affect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xfrm>
            <a:off x="467543" y="404663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323528" y="1124744"/>
            <a:ext cx="8280919" cy="48965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passiiviin kahdella eri tavalla.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1. Hänen sanotaan olevan onnellinen mies.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 is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happy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/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He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happy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Suomalaisen jääkiekon uskotaan olevan maailman parasta.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It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Finnish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ice hockey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/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Finnish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ice hockey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believed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spcBef>
                <a:spcPts val="56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xfrm>
            <a:off x="467543" y="188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240" name="Shape 240"/>
          <p:cNvSpPr txBox="1">
            <a:spLocks noGrp="1"/>
          </p:cNvSpPr>
          <p:nvPr>
            <p:ph type="body" idx="2"/>
          </p:nvPr>
        </p:nvSpPr>
        <p:spPr>
          <a:xfrm>
            <a:off x="323528" y="1124744"/>
            <a:ext cx="8640960" cy="49685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Puhekielessä passiivin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korvataan usein sanalla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got </a:t>
            </a:r>
            <a:r>
              <a:rPr lang="fi-FI" sz="28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broken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into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night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Luckily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got </a:t>
            </a:r>
            <a:r>
              <a:rPr lang="fi-FI" sz="28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few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pieces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of 		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jewellery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Varsinaisen passiivin sijasta käytetään usein myös aktiivilausetta, jossa tekijä on määrittelemätön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 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enjoy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seasons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in Finland.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People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attention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recycling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marR="0" lvl="1" indent="0" algn="l" rtl="0">
              <a:lnSpc>
                <a:spcPct val="80000"/>
              </a:lnSpc>
              <a:spcBef>
                <a:spcPts val="56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drinking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water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boost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energy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levels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</a:p>
        </p:txBody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Muuta passiiviin. Mieti tarvitsetko agenttia.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1. My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father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planted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apple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father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2. People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bears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neighbourhood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neighbourhood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repairing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bridge.</a:t>
            </a:r>
          </a:p>
          <a:p>
            <a:pPr marL="5715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bridge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repaired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close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</a:p>
        </p:txBody>
      </p:sp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Finally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Finally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6.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horses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sell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horses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7.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5715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/</a:t>
            </a:r>
          </a:p>
          <a:p>
            <a:pPr marL="5715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(m)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8.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meet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us).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</a:p>
        </p:txBody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568951" cy="50405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9.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Ripleys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Ripleys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10.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throw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rubbish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rubbish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11.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nanny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looked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3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nanny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12.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sandwiches</a:t>
            </a:r>
            <a:r>
              <a:rPr lang="fi-FI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sandwiches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/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(m)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sandwiches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made?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395536" y="1484783"/>
            <a:ext cx="8496944" cy="44644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Passiivia käytetään, kun tekijää ei tunneta tai tekijää ei haluta korostaa.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Passiivissa päähuomio on toiminnassa.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bike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made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players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tomorrow’s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match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chosen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179511" y="0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251519" y="908720"/>
            <a:ext cx="8579295" cy="68407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Ovatko seuraavat lauseet aktiivissa (A) vai passiivissa (P)?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Monet.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James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selfie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Daniel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birds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107" name="Shape 107"/>
          <p:cNvSpPr/>
          <p:nvPr/>
        </p:nvSpPr>
        <p:spPr>
          <a:xfrm>
            <a:off x="37079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</a:p>
        </p:txBody>
      </p:sp>
      <p:sp>
        <p:nvSpPr>
          <p:cNvPr id="108" name="Shape 108"/>
          <p:cNvSpPr/>
          <p:nvPr/>
        </p:nvSpPr>
        <p:spPr>
          <a:xfrm>
            <a:off x="4283967" y="2780927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</a:p>
        </p:txBody>
      </p:sp>
      <p:sp>
        <p:nvSpPr>
          <p:cNvPr id="109" name="Shape 109"/>
          <p:cNvSpPr/>
          <p:nvPr/>
        </p:nvSpPr>
        <p:spPr>
          <a:xfrm>
            <a:off x="5868144" y="436510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 </a:t>
            </a:r>
          </a:p>
        </p:txBody>
      </p:sp>
      <p:sp>
        <p:nvSpPr>
          <p:cNvPr id="110" name="Shape 110"/>
          <p:cNvSpPr/>
          <p:nvPr/>
        </p:nvSpPr>
        <p:spPr>
          <a:xfrm>
            <a:off x="4932039" y="480578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</a:p>
        </p:txBody>
      </p:sp>
      <p:sp>
        <p:nvSpPr>
          <p:cNvPr id="111" name="Shape 111"/>
          <p:cNvSpPr/>
          <p:nvPr/>
        </p:nvSpPr>
        <p:spPr>
          <a:xfrm>
            <a:off x="5508103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</a:p>
        </p:txBody>
      </p:sp>
      <p:sp>
        <p:nvSpPr>
          <p:cNvPr id="112" name="Shape 112"/>
          <p:cNvSpPr/>
          <p:nvPr/>
        </p:nvSpPr>
        <p:spPr>
          <a:xfrm>
            <a:off x="7452320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</a:p>
        </p:txBody>
      </p:sp>
      <p:sp>
        <p:nvSpPr>
          <p:cNvPr id="113" name="Shape 113"/>
          <p:cNvSpPr/>
          <p:nvPr/>
        </p:nvSpPr>
        <p:spPr>
          <a:xfrm>
            <a:off x="5436096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  <p:bldP spid="108" grpId="0"/>
      <p:bldP spid="109" grpId="0"/>
      <p:bldP spid="110" grpId="0"/>
      <p:bldP spid="111" grpId="0"/>
      <p:bldP spid="112" grpId="0"/>
      <p:bldP spid="1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fi-FI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 </a:t>
            </a:r>
            <a:br>
              <a:rPr lang="fi-FI"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579295" cy="4968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Aktiivi (A) vai passiivi (P)?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open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box. 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battery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breakfast.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chased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thieves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fixed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handbag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midfielder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20" name="Shape 120"/>
          <p:cNvSpPr/>
          <p:nvPr/>
        </p:nvSpPr>
        <p:spPr>
          <a:xfrm>
            <a:off x="5796135" y="3284983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</a:p>
        </p:txBody>
      </p:sp>
      <p:sp>
        <p:nvSpPr>
          <p:cNvPr id="121" name="Shape 121"/>
          <p:cNvSpPr/>
          <p:nvPr/>
        </p:nvSpPr>
        <p:spPr>
          <a:xfrm>
            <a:off x="4283967" y="4869160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</a:p>
        </p:txBody>
      </p:sp>
      <p:sp>
        <p:nvSpPr>
          <p:cNvPr id="122" name="Shape 122"/>
          <p:cNvSpPr/>
          <p:nvPr/>
        </p:nvSpPr>
        <p:spPr>
          <a:xfrm>
            <a:off x="5724128" y="530120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</a:p>
        </p:txBody>
      </p:sp>
      <p:sp>
        <p:nvSpPr>
          <p:cNvPr id="123" name="Shape 123"/>
          <p:cNvSpPr/>
          <p:nvPr/>
        </p:nvSpPr>
        <p:spPr>
          <a:xfrm>
            <a:off x="3131838" y="430172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</a:p>
        </p:txBody>
      </p:sp>
      <p:sp>
        <p:nvSpPr>
          <p:cNvPr id="124" name="Shape 124"/>
          <p:cNvSpPr/>
          <p:nvPr/>
        </p:nvSpPr>
        <p:spPr>
          <a:xfrm>
            <a:off x="6300192" y="2276872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</a:p>
        </p:txBody>
      </p:sp>
      <p:sp>
        <p:nvSpPr>
          <p:cNvPr id="125" name="Shape 125"/>
          <p:cNvSpPr/>
          <p:nvPr/>
        </p:nvSpPr>
        <p:spPr>
          <a:xfrm>
            <a:off x="5508103" y="1772816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</a:p>
        </p:txBody>
      </p:sp>
      <p:sp>
        <p:nvSpPr>
          <p:cNvPr id="126" name="Shape 126"/>
          <p:cNvSpPr/>
          <p:nvPr/>
        </p:nvSpPr>
        <p:spPr>
          <a:xfrm>
            <a:off x="4355976" y="2852935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</a:p>
        </p:txBody>
      </p:sp>
      <p:sp>
        <p:nvSpPr>
          <p:cNvPr id="127" name="Shape 127"/>
          <p:cNvSpPr/>
          <p:nvPr/>
        </p:nvSpPr>
        <p:spPr>
          <a:xfrm>
            <a:off x="5580112" y="3789039"/>
            <a:ext cx="576064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67543" y="620687"/>
            <a:ext cx="8507288" cy="16437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Passiivin muodostaminen:</a:t>
            </a:r>
            <a:br>
              <a:rPr lang="fi-FI" sz="36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Passiivin muodostamisessa on tärkeätä osata </a:t>
            </a:r>
            <a:r>
              <a:rPr lang="fi-FI" sz="279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-verbin muodot ja </a:t>
            </a:r>
            <a: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pääverbin 3. muoto </a:t>
            </a:r>
            <a: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(partisiipin perfekti).</a:t>
            </a:r>
            <a:br>
              <a:rPr lang="fi-FI" sz="27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7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5076055" y="2060848"/>
            <a:ext cx="3600399" cy="464137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muoto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-pääte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(säännölliset verbit)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TAI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luettelon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muoto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(epäsäännölliset verbit)</a:t>
            </a:r>
          </a:p>
        </p:txBody>
      </p:sp>
      <p:graphicFrame>
        <p:nvGraphicFramePr>
          <p:cNvPr id="134" name="Shape 134"/>
          <p:cNvGraphicFramePr/>
          <p:nvPr/>
        </p:nvGraphicFramePr>
        <p:xfrm>
          <a:off x="323528" y="2204864"/>
          <a:ext cx="3528400" cy="3534800"/>
        </p:xfrm>
        <a:graphic>
          <a:graphicData uri="http://schemas.openxmlformats.org/drawingml/2006/table">
            <a:tbl>
              <a:tblPr bandRow="1">
                <a:noFill/>
                <a:tableStyleId>{B3B47F66-8A61-4106-A979-57D33131CB40}</a:tableStyleId>
              </a:tblPr>
              <a:tblGrid>
                <a:gridCol w="352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 dirty="0"/>
                        <a:t>am / </a:t>
                      </a:r>
                      <a:r>
                        <a:rPr lang="fi-FI" sz="2600" u="none" strike="noStrike" cap="none" dirty="0" err="1"/>
                        <a:t>are</a:t>
                      </a:r>
                      <a:r>
                        <a:rPr lang="fi-FI" sz="2600" u="none" strike="noStrike" cap="none" dirty="0"/>
                        <a:t> / is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/>
                        <a:t>was / were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600" u="none" strike="noStrike" cap="none" dirty="0" err="1"/>
                        <a:t>have</a:t>
                      </a:r>
                      <a:r>
                        <a:rPr lang="fi-FI" sz="2600" u="none" strike="noStrike" cap="none" dirty="0"/>
                        <a:t> </a:t>
                      </a:r>
                      <a:r>
                        <a:rPr lang="fi-FI" sz="2600" u="none" strike="noStrike" cap="none" dirty="0" err="1"/>
                        <a:t>been</a:t>
                      </a:r>
                      <a:r>
                        <a:rPr lang="fi-FI" sz="2600" u="none" strike="noStrike" cap="none" dirty="0"/>
                        <a:t> / </a:t>
                      </a:r>
                      <a:r>
                        <a:rPr lang="fi-FI" sz="2600" u="none" strike="noStrike" cap="none" dirty="0" err="1"/>
                        <a:t>has</a:t>
                      </a:r>
                      <a:r>
                        <a:rPr lang="fi-FI" sz="2600" u="none" strike="noStrike" cap="none" dirty="0"/>
                        <a:t> </a:t>
                      </a:r>
                      <a:r>
                        <a:rPr lang="fi-FI" sz="2600" u="none" strike="noStrike" cap="none" dirty="0" err="1"/>
                        <a:t>been</a:t>
                      </a:r>
                      <a:endParaRPr lang="fi-FI" sz="26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/>
                        <a:t>had been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/>
                        <a:t>apuverbi + be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600" u="none" strike="noStrike" cap="none"/>
                        <a:t>apuverbi + have been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5" name="Shape 135"/>
          <p:cNvSpPr txBox="1"/>
          <p:nvPr/>
        </p:nvSpPr>
        <p:spPr>
          <a:xfrm>
            <a:off x="4283967" y="3429000"/>
            <a:ext cx="648071" cy="923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54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uiExpand="1" build="p"/>
      <p:bldP spid="1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Passiivi: Passiivin muodostaminen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Tarkastele seuraavassa lauseen tekijän ja tekemisen kohteen eli subjektin ja objektin sijoittumista lauseessa.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Carol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</a:t>
            </a:r>
            <a:r>
              <a:rPr lang="fi-FI" sz="2800" b="0" i="0" u="none" strike="noStrike" cap="none" dirty="0" err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 hamburger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(aktiivi)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subjekti	predikaatti 	objekti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0" i="0" u="none" strike="noStrike" cap="none" dirty="0" err="1">
                <a:solidFill>
                  <a:srgbClr val="EB641B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EB641B"/>
                </a:solidFill>
                <a:latin typeface="Calibri"/>
                <a:ea typeface="Calibri"/>
                <a:cs typeface="Calibri"/>
                <a:sym typeface="Calibri"/>
              </a:rPr>
              <a:t> hamburger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(passiivi)	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Passiivilause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aloitetaan tekemisen kohteella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2" name="Shape 142"/>
          <p:cNvCxnSpPr/>
          <p:nvPr/>
        </p:nvCxnSpPr>
        <p:spPr>
          <a:xfrm flipH="1">
            <a:off x="2509893" y="3645024"/>
            <a:ext cx="3600399" cy="72008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43" name="Shape 143"/>
          <p:cNvCxnSpPr/>
          <p:nvPr/>
        </p:nvCxnSpPr>
        <p:spPr>
          <a:xfrm>
            <a:off x="1898994" y="3645024"/>
            <a:ext cx="3528391" cy="720080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med" len="med"/>
            <a:tailEnd type="stealth" w="lg" len="lg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683567" y="215380"/>
            <a:ext cx="7787208" cy="8501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lang="fi-FI" sz="400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431539" y="1065486"/>
            <a:ext cx="8291263" cy="53285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Muuta lauseet passiiviin. Älä mainitse tekijää.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cleaned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800" b="0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letter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People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Mistakes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made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! monikko)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damaged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(imperfekti)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1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5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800" b="0" i="0" u="none" strike="noStrike" cap="none" dirty="0" err="1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wallet</a:t>
            </a:r>
            <a:r>
              <a:rPr lang="fi-FI" sz="2800" b="0" i="0" u="none" strike="noStrike" cap="none" dirty="0">
                <a:solidFill>
                  <a:srgbClr val="474B7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stolen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(perfekti)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Passiivin muodostaminen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568951" cy="500444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Vertaa lauseiden persoonapronomineja?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1828800" marR="0" lvl="4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arrested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1828800" marR="0" lvl="4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arrested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Everybody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1828800" marR="0" lvl="4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everybody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 </a:t>
            </a:r>
          </a:p>
          <a:p>
            <a:pPr marL="342900" marR="0" lvl="0" indent="-342900" algn="l" rtl="0">
              <a:spcBef>
                <a:spcPts val="56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Jos persoonapronomini on passiivilauseen tekijä, siitä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käytetään subjektimuotoa 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(I,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he/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/it,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fi-FI" sz="22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802</Words>
  <Application>Microsoft Office PowerPoint</Application>
  <PresentationFormat>Näytössä katseltava diaesitys (4:3)</PresentationFormat>
  <Paragraphs>296</Paragraphs>
  <Slides>25</Slides>
  <Notes>25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29" baseType="lpstr">
      <vt:lpstr>Arial</vt:lpstr>
      <vt:lpstr>Calibri</vt:lpstr>
      <vt:lpstr>Noto Sans Symbols</vt:lpstr>
      <vt:lpstr>Office-teema</vt:lpstr>
      <vt:lpstr>PowerPoint-esitys</vt:lpstr>
      <vt:lpstr>Passiivi</vt:lpstr>
      <vt:lpstr>Passiivi</vt:lpstr>
      <vt:lpstr> Activate  </vt:lpstr>
      <vt:lpstr> Activate  </vt:lpstr>
      <vt:lpstr>      Passiivin muodostaminen: Passiivin muodostamisessa on tärkeätä osata be-verbin muodot ja pääverbin 3. muoto (partisiipin perfekti). </vt:lpstr>
      <vt:lpstr>Passiivi: Passiivin muodostaminen</vt:lpstr>
      <vt:lpstr>Activate</vt:lpstr>
      <vt:lpstr>Passiivin muodostaminen</vt:lpstr>
      <vt:lpstr>Passiivin muodostaminen</vt:lpstr>
      <vt:lpstr>Passiivin muodostaminen</vt:lpstr>
      <vt:lpstr>Passiivi</vt:lpstr>
      <vt:lpstr>Passiivin muodostaminen</vt:lpstr>
      <vt:lpstr>Passiivi</vt:lpstr>
      <vt:lpstr> Activate  </vt:lpstr>
      <vt:lpstr>Passiivi</vt:lpstr>
      <vt:lpstr> Activate  </vt:lpstr>
      <vt:lpstr>Passiivi</vt:lpstr>
      <vt:lpstr>Passiivi</vt:lpstr>
      <vt:lpstr>Passiivi</vt:lpstr>
      <vt:lpstr> Activate  </vt:lpstr>
      <vt:lpstr>Passiivi</vt:lpstr>
      <vt:lpstr>Activate</vt:lpstr>
      <vt:lpstr>Activate</vt:lpstr>
      <vt:lpstr>Activate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Satu Siltala</cp:lastModifiedBy>
  <cp:revision>9</cp:revision>
  <dcterms:modified xsi:type="dcterms:W3CDTF">2018-11-13T17:17:58Z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733886083</vt:i4>
  </property>
  <property fmtid="{D5CDD505-2E9C-101B-9397-08002B2CF9AE}" pid="3" name="_NewReviewCycle">
    <vt:lpwstr/>
  </property>
  <property fmtid="{D5CDD505-2E9C-101B-9397-08002B2CF9AE}" pid="4" name="_EmailSubject">
    <vt:lpwstr>lisää slaideja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