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64" r:id="rId3"/>
    <p:sldId id="265" r:id="rId4"/>
    <p:sldId id="257" r:id="rId5"/>
    <p:sldId id="258" r:id="rId6"/>
    <p:sldId id="259" r:id="rId7"/>
    <p:sldId id="268" r:id="rId8"/>
    <p:sldId id="260" r:id="rId9"/>
    <p:sldId id="261" r:id="rId10"/>
    <p:sldId id="267" r:id="rId11"/>
    <p:sldId id="269" r:id="rId12"/>
    <p:sldId id="270" r:id="rId13"/>
    <p:sldId id="262" r:id="rId14"/>
    <p:sldId id="274" r:id="rId15"/>
    <p:sldId id="275" r:id="rId16"/>
    <p:sldId id="273" r:id="rId17"/>
    <p:sldId id="271" r:id="rId18"/>
    <p:sldId id="272" r:id="rId19"/>
    <p:sldId id="276" r:id="rId20"/>
    <p:sldId id="277" r:id="rId21"/>
    <p:sldId id="278" r:id="rId22"/>
    <p:sldId id="279" r:id="rId23"/>
    <p:sldId id="280"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4F6E-3732-4BFA-A50E-2BE88295F3FC}" type="datetimeFigureOut">
              <a:rPr lang="fi-FI" smtClean="0"/>
              <a:t>20.8.2018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D5B95-5796-4EFC-BBE2-2176E6A5D5B1}" type="slidenum">
              <a:rPr lang="fi-FI" smtClean="0"/>
              <a:t>‹#›</a:t>
            </a:fld>
            <a:endParaRPr lang="fi-FI"/>
          </a:p>
        </p:txBody>
      </p:sp>
    </p:spTree>
    <p:extLst>
      <p:ext uri="{BB962C8B-B14F-4D97-AF65-F5344CB8AC3E}">
        <p14:creationId xmlns:p14="http://schemas.microsoft.com/office/powerpoint/2010/main" val="177940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0B739EB4-F211-4F2E-8693-2BED624ACF98}"/>
              </a:ext>
            </a:extLst>
          </p:cNvPr>
          <p:cNvSpPr txBox="1">
            <a:spLocks noGrp="1"/>
          </p:cNvSpPr>
          <p:nvPr>
            <p:ph type="sldNum" sz="quarter" idx="5"/>
          </p:nvPr>
        </p:nvSpPr>
        <p:spPr>
          <a:ln/>
        </p:spPr>
        <p:txBody>
          <a:bodyPr lIns="0" tIns="0" rIns="0" bIns="0" anchor="b" anchorCtr="0">
            <a:noAutofit/>
          </a:bodyPr>
          <a:lstStyle/>
          <a:p>
            <a:pPr lvl="0"/>
            <a:fld id="{38F8410E-6DD9-421C-A7F3-7E19868A5997}" type="slidenum">
              <a:t>4</a:t>
            </a:fld>
            <a:endParaRPr lang="fi-FI"/>
          </a:p>
        </p:txBody>
      </p:sp>
      <p:sp>
        <p:nvSpPr>
          <p:cNvPr id="2" name="Dian kuvan paikkamerkki 1">
            <a:extLst>
              <a:ext uri="{FF2B5EF4-FFF2-40B4-BE49-F238E27FC236}">
                <a16:creationId xmlns:a16="http://schemas.microsoft.com/office/drawing/2014/main" id="{D3498757-33A6-44CD-8436-A64A480C5D5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4D6BD53E-8B1E-47A8-A414-53280EDACE49}"/>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427290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3705BF78-B5DD-40AD-9AB3-8C21D2D3676E}"/>
              </a:ext>
            </a:extLst>
          </p:cNvPr>
          <p:cNvSpPr txBox="1">
            <a:spLocks noGrp="1"/>
          </p:cNvSpPr>
          <p:nvPr>
            <p:ph type="sldNum" sz="quarter" idx="5"/>
          </p:nvPr>
        </p:nvSpPr>
        <p:spPr>
          <a:ln/>
        </p:spPr>
        <p:txBody>
          <a:bodyPr lIns="0" tIns="0" rIns="0" bIns="0" anchor="b" anchorCtr="0">
            <a:noAutofit/>
          </a:bodyPr>
          <a:lstStyle/>
          <a:p>
            <a:pPr lvl="0"/>
            <a:fld id="{F50EEF4C-EC5D-4B7C-AEC0-6A7FF8DC2A19}" type="slidenum">
              <a:t>13</a:t>
            </a:fld>
            <a:endParaRPr lang="fi-FI"/>
          </a:p>
        </p:txBody>
      </p:sp>
      <p:sp>
        <p:nvSpPr>
          <p:cNvPr id="2" name="Dian kuvan paikkamerkki 1">
            <a:extLst>
              <a:ext uri="{FF2B5EF4-FFF2-40B4-BE49-F238E27FC236}">
                <a16:creationId xmlns:a16="http://schemas.microsoft.com/office/drawing/2014/main" id="{03FECE6D-2F89-4CDB-8E5F-865D3558F310}"/>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1D9306E9-DBAF-4277-A59D-62AF06768556}"/>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223901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647A4D1D-0F8E-4160-9874-523391678F19}"/>
              </a:ext>
            </a:extLst>
          </p:cNvPr>
          <p:cNvSpPr txBox="1">
            <a:spLocks noGrp="1"/>
          </p:cNvSpPr>
          <p:nvPr>
            <p:ph type="sldNum" sz="quarter" idx="5"/>
          </p:nvPr>
        </p:nvSpPr>
        <p:spPr>
          <a:ln/>
        </p:spPr>
        <p:txBody>
          <a:bodyPr lIns="0" tIns="0" rIns="0" bIns="0" anchor="b" anchorCtr="0">
            <a:noAutofit/>
          </a:bodyPr>
          <a:lstStyle/>
          <a:p>
            <a:pPr lvl="0"/>
            <a:fld id="{3C06DBAA-5710-4820-93D9-A7BA92950F51}" type="slidenum">
              <a:t>14</a:t>
            </a:fld>
            <a:endParaRPr lang="fi-FI"/>
          </a:p>
        </p:txBody>
      </p:sp>
      <p:sp>
        <p:nvSpPr>
          <p:cNvPr id="2" name="Dian kuvan paikkamerkki 1">
            <a:extLst>
              <a:ext uri="{FF2B5EF4-FFF2-40B4-BE49-F238E27FC236}">
                <a16:creationId xmlns:a16="http://schemas.microsoft.com/office/drawing/2014/main" id="{704E745B-8736-4C93-B2D0-629D7213FB6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2B6DDE11-124D-42C7-8322-19031D3417B7}"/>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5476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589DA498-7E0A-4B1D-9B0C-1B674D2C2102}"/>
              </a:ext>
            </a:extLst>
          </p:cNvPr>
          <p:cNvSpPr txBox="1">
            <a:spLocks noGrp="1"/>
          </p:cNvSpPr>
          <p:nvPr>
            <p:ph type="sldNum" sz="quarter" idx="5"/>
          </p:nvPr>
        </p:nvSpPr>
        <p:spPr>
          <a:ln/>
        </p:spPr>
        <p:txBody>
          <a:bodyPr lIns="0" tIns="0" rIns="0" bIns="0" anchor="b" anchorCtr="0">
            <a:noAutofit/>
          </a:bodyPr>
          <a:lstStyle/>
          <a:p>
            <a:pPr lvl="0"/>
            <a:fld id="{07636D2C-1674-4779-AF0C-FDFBE01351D3}" type="slidenum">
              <a:t>15</a:t>
            </a:fld>
            <a:endParaRPr lang="fi-FI"/>
          </a:p>
        </p:txBody>
      </p:sp>
      <p:sp>
        <p:nvSpPr>
          <p:cNvPr id="2" name="Dian kuvan paikkamerkki 1">
            <a:extLst>
              <a:ext uri="{FF2B5EF4-FFF2-40B4-BE49-F238E27FC236}">
                <a16:creationId xmlns:a16="http://schemas.microsoft.com/office/drawing/2014/main" id="{70E25113-4939-46C9-90FF-98FD4550E0B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FD5E847D-6F3C-4F10-B440-2F4B9DA514AB}"/>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297711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592A7A01-A10D-4DA0-9B47-73D4349CDEED}"/>
              </a:ext>
            </a:extLst>
          </p:cNvPr>
          <p:cNvSpPr txBox="1">
            <a:spLocks noGrp="1"/>
          </p:cNvSpPr>
          <p:nvPr>
            <p:ph type="sldNum" sz="quarter" idx="5"/>
          </p:nvPr>
        </p:nvSpPr>
        <p:spPr>
          <a:ln/>
        </p:spPr>
        <p:txBody>
          <a:bodyPr lIns="0" tIns="0" rIns="0" bIns="0" anchor="b" anchorCtr="0">
            <a:noAutofit/>
          </a:bodyPr>
          <a:lstStyle/>
          <a:p>
            <a:pPr lvl="0"/>
            <a:fld id="{6F3A7007-2768-4088-A597-3323F05E9ACE}" type="slidenum">
              <a:t>16</a:t>
            </a:fld>
            <a:endParaRPr lang="fi-FI"/>
          </a:p>
        </p:txBody>
      </p:sp>
      <p:sp>
        <p:nvSpPr>
          <p:cNvPr id="2" name="Dian kuvan paikkamerkki 1">
            <a:extLst>
              <a:ext uri="{FF2B5EF4-FFF2-40B4-BE49-F238E27FC236}">
                <a16:creationId xmlns:a16="http://schemas.microsoft.com/office/drawing/2014/main" id="{775EE9EA-8E92-4263-894B-B65CFD047638}"/>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99D21F46-2C9B-4ACE-9FBD-7DCC193C9713}"/>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162049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43C53587-E48C-447F-8F64-1A97D058FD9E}"/>
              </a:ext>
            </a:extLst>
          </p:cNvPr>
          <p:cNvSpPr txBox="1">
            <a:spLocks noGrp="1"/>
          </p:cNvSpPr>
          <p:nvPr>
            <p:ph type="sldNum" sz="quarter" idx="5"/>
          </p:nvPr>
        </p:nvSpPr>
        <p:spPr>
          <a:ln/>
        </p:spPr>
        <p:txBody>
          <a:bodyPr lIns="0" tIns="0" rIns="0" bIns="0" anchor="b" anchorCtr="0">
            <a:noAutofit/>
          </a:bodyPr>
          <a:lstStyle/>
          <a:p>
            <a:pPr lvl="0"/>
            <a:fld id="{F99175C4-EA12-4B26-8677-21844BDD19E4}" type="slidenum">
              <a:t>17</a:t>
            </a:fld>
            <a:endParaRPr lang="fi-FI"/>
          </a:p>
        </p:txBody>
      </p:sp>
      <p:sp>
        <p:nvSpPr>
          <p:cNvPr id="2" name="Dian kuvan paikkamerkki 1">
            <a:extLst>
              <a:ext uri="{FF2B5EF4-FFF2-40B4-BE49-F238E27FC236}">
                <a16:creationId xmlns:a16="http://schemas.microsoft.com/office/drawing/2014/main" id="{20ABB9F3-7E60-4C7C-B036-5536BFAA48F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9748BDE6-B69D-4E1E-AED4-4279DB1A56B7}"/>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2180938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E78A3978-CD65-47B4-9D29-1F82A3BC5F8A}"/>
              </a:ext>
            </a:extLst>
          </p:cNvPr>
          <p:cNvSpPr txBox="1">
            <a:spLocks noGrp="1"/>
          </p:cNvSpPr>
          <p:nvPr>
            <p:ph type="sldNum" sz="quarter" idx="5"/>
          </p:nvPr>
        </p:nvSpPr>
        <p:spPr>
          <a:ln/>
        </p:spPr>
        <p:txBody>
          <a:bodyPr lIns="0" tIns="0" rIns="0" bIns="0" anchor="b" anchorCtr="0">
            <a:noAutofit/>
          </a:bodyPr>
          <a:lstStyle/>
          <a:p>
            <a:pPr lvl="0"/>
            <a:fld id="{6063B173-156B-4A7C-B058-2AF7C4A1D656}" type="slidenum">
              <a:t>18</a:t>
            </a:fld>
            <a:endParaRPr lang="fi-FI"/>
          </a:p>
        </p:txBody>
      </p:sp>
      <p:sp>
        <p:nvSpPr>
          <p:cNvPr id="2" name="Dian kuvan paikkamerkki 1">
            <a:extLst>
              <a:ext uri="{FF2B5EF4-FFF2-40B4-BE49-F238E27FC236}">
                <a16:creationId xmlns:a16="http://schemas.microsoft.com/office/drawing/2014/main" id="{7D7239BC-E248-478A-94C7-7C1052A404B8}"/>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F602C3AB-39AF-4FB6-97DF-DEC46E540F6A}"/>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4172054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4E6F464B-2EBE-4B55-A479-B019D2CFD4B9}"/>
              </a:ext>
            </a:extLst>
          </p:cNvPr>
          <p:cNvSpPr txBox="1">
            <a:spLocks noGrp="1"/>
          </p:cNvSpPr>
          <p:nvPr>
            <p:ph type="sldNum" sz="quarter" idx="5"/>
          </p:nvPr>
        </p:nvSpPr>
        <p:spPr>
          <a:ln/>
        </p:spPr>
        <p:txBody>
          <a:bodyPr lIns="0" tIns="0" rIns="0" bIns="0" anchor="b" anchorCtr="0">
            <a:noAutofit/>
          </a:bodyPr>
          <a:lstStyle/>
          <a:p>
            <a:pPr lvl="0"/>
            <a:fld id="{A2BEE3D6-1015-4155-B4E3-0C109934F803}" type="slidenum">
              <a:t>19</a:t>
            </a:fld>
            <a:endParaRPr lang="fi-FI"/>
          </a:p>
        </p:txBody>
      </p:sp>
      <p:sp>
        <p:nvSpPr>
          <p:cNvPr id="2" name="Dian kuvan paikkamerkki 1">
            <a:extLst>
              <a:ext uri="{FF2B5EF4-FFF2-40B4-BE49-F238E27FC236}">
                <a16:creationId xmlns:a16="http://schemas.microsoft.com/office/drawing/2014/main" id="{FCF3213E-8D7A-43D3-B5B9-FDBDB937B999}"/>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C1A921CC-2F67-4750-B1A4-0F22383B7A0C}"/>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213908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F822776C-ABFA-4CA0-BE4A-BB5D0ADF5C4D}"/>
              </a:ext>
            </a:extLst>
          </p:cNvPr>
          <p:cNvSpPr txBox="1">
            <a:spLocks noGrp="1"/>
          </p:cNvSpPr>
          <p:nvPr>
            <p:ph type="sldNum" sz="quarter" idx="5"/>
          </p:nvPr>
        </p:nvSpPr>
        <p:spPr>
          <a:ln/>
        </p:spPr>
        <p:txBody>
          <a:bodyPr lIns="0" tIns="0" rIns="0" bIns="0" anchor="b" anchorCtr="0">
            <a:noAutofit/>
          </a:bodyPr>
          <a:lstStyle/>
          <a:p>
            <a:pPr lvl="0"/>
            <a:fld id="{64E9AF46-E816-46A7-9AFD-316654E0FE42}" type="slidenum">
              <a:t>5</a:t>
            </a:fld>
            <a:endParaRPr lang="fi-FI"/>
          </a:p>
        </p:txBody>
      </p:sp>
      <p:sp>
        <p:nvSpPr>
          <p:cNvPr id="2" name="Dian kuvan paikkamerkki 1">
            <a:extLst>
              <a:ext uri="{FF2B5EF4-FFF2-40B4-BE49-F238E27FC236}">
                <a16:creationId xmlns:a16="http://schemas.microsoft.com/office/drawing/2014/main" id="{FA0A972F-7F8A-4861-BE49-144009A509E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61D4840F-A424-4DEA-A250-D33D4D645BF1}"/>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368275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BB4657FE-7243-4BDD-843C-3BF1E1D0A5B8}"/>
              </a:ext>
            </a:extLst>
          </p:cNvPr>
          <p:cNvSpPr txBox="1">
            <a:spLocks noGrp="1"/>
          </p:cNvSpPr>
          <p:nvPr>
            <p:ph type="sldNum" sz="quarter" idx="5"/>
          </p:nvPr>
        </p:nvSpPr>
        <p:spPr>
          <a:ln/>
        </p:spPr>
        <p:txBody>
          <a:bodyPr lIns="0" tIns="0" rIns="0" bIns="0" anchor="b" anchorCtr="0">
            <a:noAutofit/>
          </a:bodyPr>
          <a:lstStyle/>
          <a:p>
            <a:pPr lvl="0"/>
            <a:fld id="{BC25DC88-0BA8-4E8C-AB70-2A99969C7ABC}" type="slidenum">
              <a:t>6</a:t>
            </a:fld>
            <a:endParaRPr lang="fi-FI"/>
          </a:p>
        </p:txBody>
      </p:sp>
      <p:sp>
        <p:nvSpPr>
          <p:cNvPr id="2" name="Dian kuvan paikkamerkki 1">
            <a:extLst>
              <a:ext uri="{FF2B5EF4-FFF2-40B4-BE49-F238E27FC236}">
                <a16:creationId xmlns:a16="http://schemas.microsoft.com/office/drawing/2014/main" id="{2A48A8F8-56ED-41A2-A312-9411B2DA1F25}"/>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FF766E4A-942D-4029-ABBE-457C2853D322}"/>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75828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D6581976-9216-4D5B-BE2E-5F6D704AF7F8}"/>
              </a:ext>
            </a:extLst>
          </p:cNvPr>
          <p:cNvSpPr txBox="1">
            <a:spLocks noGrp="1"/>
          </p:cNvSpPr>
          <p:nvPr>
            <p:ph type="sldNum" sz="quarter" idx="5"/>
          </p:nvPr>
        </p:nvSpPr>
        <p:spPr>
          <a:ln/>
        </p:spPr>
        <p:txBody>
          <a:bodyPr lIns="0" tIns="0" rIns="0" bIns="0" anchor="b" anchorCtr="0">
            <a:noAutofit/>
          </a:bodyPr>
          <a:lstStyle/>
          <a:p>
            <a:pPr lvl="0"/>
            <a:fld id="{7560BFEF-C65B-4F0F-9001-0545847AB821}" type="slidenum">
              <a:t>7</a:t>
            </a:fld>
            <a:endParaRPr lang="fi-FI"/>
          </a:p>
        </p:txBody>
      </p:sp>
      <p:sp>
        <p:nvSpPr>
          <p:cNvPr id="2" name="Dian kuvan paikkamerkki 1">
            <a:extLst>
              <a:ext uri="{FF2B5EF4-FFF2-40B4-BE49-F238E27FC236}">
                <a16:creationId xmlns:a16="http://schemas.microsoft.com/office/drawing/2014/main" id="{66DC2B95-B749-432E-995D-8B00DEA251B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9BF4B079-F932-4759-A114-A8BD6DE89237}"/>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120023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F9D6FCC5-F192-4751-B252-FBDD1C6C8B38}"/>
              </a:ext>
            </a:extLst>
          </p:cNvPr>
          <p:cNvSpPr txBox="1">
            <a:spLocks noGrp="1"/>
          </p:cNvSpPr>
          <p:nvPr>
            <p:ph type="sldNum" sz="quarter" idx="5"/>
          </p:nvPr>
        </p:nvSpPr>
        <p:spPr>
          <a:ln/>
        </p:spPr>
        <p:txBody>
          <a:bodyPr lIns="0" tIns="0" rIns="0" bIns="0" anchor="b" anchorCtr="0">
            <a:noAutofit/>
          </a:bodyPr>
          <a:lstStyle/>
          <a:p>
            <a:pPr lvl="0"/>
            <a:fld id="{CD2D4B86-B62B-4F65-843A-EC4FE829F6E4}" type="slidenum">
              <a:t>8</a:t>
            </a:fld>
            <a:endParaRPr lang="fi-FI"/>
          </a:p>
        </p:txBody>
      </p:sp>
      <p:sp>
        <p:nvSpPr>
          <p:cNvPr id="2" name="Dian kuvan paikkamerkki 1">
            <a:extLst>
              <a:ext uri="{FF2B5EF4-FFF2-40B4-BE49-F238E27FC236}">
                <a16:creationId xmlns:a16="http://schemas.microsoft.com/office/drawing/2014/main" id="{14D7E79C-BADA-4D60-93F8-E0709593C95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7B49F5C7-89B6-4E6F-B1A5-47C5113D1FC3}"/>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326343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DDA61FD3-2BED-4643-B31F-D9B22F40DA12}"/>
              </a:ext>
            </a:extLst>
          </p:cNvPr>
          <p:cNvSpPr txBox="1">
            <a:spLocks noGrp="1"/>
          </p:cNvSpPr>
          <p:nvPr>
            <p:ph type="sldNum" sz="quarter" idx="5"/>
          </p:nvPr>
        </p:nvSpPr>
        <p:spPr>
          <a:ln/>
        </p:spPr>
        <p:txBody>
          <a:bodyPr lIns="0" tIns="0" rIns="0" bIns="0" anchor="b" anchorCtr="0">
            <a:noAutofit/>
          </a:bodyPr>
          <a:lstStyle/>
          <a:p>
            <a:pPr lvl="0"/>
            <a:fld id="{1509AEE0-B0B4-42BB-960E-4C3EE6252603}" type="slidenum">
              <a:t>9</a:t>
            </a:fld>
            <a:endParaRPr lang="fi-FI"/>
          </a:p>
        </p:txBody>
      </p:sp>
      <p:sp>
        <p:nvSpPr>
          <p:cNvPr id="2" name="Dian kuvan paikkamerkki 1">
            <a:extLst>
              <a:ext uri="{FF2B5EF4-FFF2-40B4-BE49-F238E27FC236}">
                <a16:creationId xmlns:a16="http://schemas.microsoft.com/office/drawing/2014/main" id="{372EEA8C-58DD-430A-B002-9345E127217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C044DB20-EF73-4511-9A1C-3BFD49428A56}"/>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185137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1DAD8629-FE6C-42B5-B96D-7166AD6DBFAA}"/>
              </a:ext>
            </a:extLst>
          </p:cNvPr>
          <p:cNvSpPr txBox="1">
            <a:spLocks noGrp="1"/>
          </p:cNvSpPr>
          <p:nvPr>
            <p:ph type="sldNum" sz="quarter" idx="5"/>
          </p:nvPr>
        </p:nvSpPr>
        <p:spPr>
          <a:ln/>
        </p:spPr>
        <p:txBody>
          <a:bodyPr lIns="0" tIns="0" rIns="0" bIns="0" anchor="b" anchorCtr="0">
            <a:noAutofit/>
          </a:bodyPr>
          <a:lstStyle/>
          <a:p>
            <a:pPr lvl="0"/>
            <a:fld id="{11C0F027-2A73-4EFC-B6F7-DDBEABC8BC5C}" type="slidenum">
              <a:t>10</a:t>
            </a:fld>
            <a:endParaRPr lang="fi-FI"/>
          </a:p>
        </p:txBody>
      </p:sp>
      <p:sp>
        <p:nvSpPr>
          <p:cNvPr id="2" name="Dian kuvan paikkamerkki 1">
            <a:extLst>
              <a:ext uri="{FF2B5EF4-FFF2-40B4-BE49-F238E27FC236}">
                <a16:creationId xmlns:a16="http://schemas.microsoft.com/office/drawing/2014/main" id="{EC8115B2-EA88-4B2A-9555-198C5B8CBB40}"/>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87C083CC-61FD-4EA1-8622-130E23EED287}"/>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329697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D76CFD58-0F7C-4736-8B96-3594996E3EFF}"/>
              </a:ext>
            </a:extLst>
          </p:cNvPr>
          <p:cNvSpPr txBox="1">
            <a:spLocks noGrp="1"/>
          </p:cNvSpPr>
          <p:nvPr>
            <p:ph type="sldNum" sz="quarter" idx="5"/>
          </p:nvPr>
        </p:nvSpPr>
        <p:spPr>
          <a:ln/>
        </p:spPr>
        <p:txBody>
          <a:bodyPr lIns="0" tIns="0" rIns="0" bIns="0" anchor="b" anchorCtr="0">
            <a:noAutofit/>
          </a:bodyPr>
          <a:lstStyle/>
          <a:p>
            <a:pPr lvl="0"/>
            <a:fld id="{2123FD68-F6B6-4A50-966D-DD19072E271B}" type="slidenum">
              <a:t>11</a:t>
            </a:fld>
            <a:endParaRPr lang="fi-FI"/>
          </a:p>
        </p:txBody>
      </p:sp>
      <p:sp>
        <p:nvSpPr>
          <p:cNvPr id="2" name="Dian kuvan paikkamerkki 1">
            <a:extLst>
              <a:ext uri="{FF2B5EF4-FFF2-40B4-BE49-F238E27FC236}">
                <a16:creationId xmlns:a16="http://schemas.microsoft.com/office/drawing/2014/main" id="{6D5CF253-37C3-4330-8E9E-0F603BC929E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E8BC2DC7-DA54-43C1-B743-3C00D8CB4855}"/>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291614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42025703-6740-4009-BE65-39A7E2B01C56}"/>
              </a:ext>
            </a:extLst>
          </p:cNvPr>
          <p:cNvSpPr txBox="1">
            <a:spLocks noGrp="1"/>
          </p:cNvSpPr>
          <p:nvPr>
            <p:ph type="sldNum" sz="quarter" idx="5"/>
          </p:nvPr>
        </p:nvSpPr>
        <p:spPr>
          <a:ln/>
        </p:spPr>
        <p:txBody>
          <a:bodyPr lIns="0" tIns="0" rIns="0" bIns="0" anchor="b" anchorCtr="0">
            <a:noAutofit/>
          </a:bodyPr>
          <a:lstStyle/>
          <a:p>
            <a:pPr lvl="0"/>
            <a:fld id="{0679D40E-2295-4E52-9416-C7E63E5EF272}" type="slidenum">
              <a:t>12</a:t>
            </a:fld>
            <a:endParaRPr lang="fi-FI"/>
          </a:p>
        </p:txBody>
      </p:sp>
      <p:sp>
        <p:nvSpPr>
          <p:cNvPr id="2" name="Dian kuvan paikkamerkki 1">
            <a:extLst>
              <a:ext uri="{FF2B5EF4-FFF2-40B4-BE49-F238E27FC236}">
                <a16:creationId xmlns:a16="http://schemas.microsoft.com/office/drawing/2014/main" id="{CEDF29C9-F680-4F05-A0E9-8436871ED6C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Huomautusten paikkamerkki 2">
            <a:extLst>
              <a:ext uri="{FF2B5EF4-FFF2-40B4-BE49-F238E27FC236}">
                <a16:creationId xmlns:a16="http://schemas.microsoft.com/office/drawing/2014/main" id="{B7DEB63F-5858-4E4E-BA15-2BAE4E18C4EE}"/>
              </a:ext>
            </a:extLst>
          </p:cNvPr>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261113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E1183C-6D3B-4910-B1D4-D0AA446FB86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563B52A-A08F-40DA-923B-CC1EE3B1DB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2206C7A-CD3E-4B90-AE36-2684B5A52236}"/>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5" name="Alatunnisteen paikkamerkki 4">
            <a:extLst>
              <a:ext uri="{FF2B5EF4-FFF2-40B4-BE49-F238E27FC236}">
                <a16:creationId xmlns:a16="http://schemas.microsoft.com/office/drawing/2014/main" id="{E66B8927-C620-4FBE-8437-BB98AEC1CC6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8455344-29A4-471A-8ED3-2A32901077E9}"/>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409721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DCD3BD-A4DD-496A-9FA8-A6B6B6AF021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7C9D984-DCAD-49A7-9D9D-BCC3821FFEB8}"/>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CBC3A4-5DEC-49A0-BA89-1DB56C134660}"/>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5" name="Alatunnisteen paikkamerkki 4">
            <a:extLst>
              <a:ext uri="{FF2B5EF4-FFF2-40B4-BE49-F238E27FC236}">
                <a16:creationId xmlns:a16="http://schemas.microsoft.com/office/drawing/2014/main" id="{FB62BF4D-574D-44F6-A38C-BD6CF184ECD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4F6EFB9-3036-4751-86D1-789F0F303732}"/>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13434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5377B52-2555-4109-9A0B-9134D41516C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BCB9F38-F256-4B4F-A8AF-3ED49A4A0EB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91E836A-A6A0-4B5C-B43E-CAE9FFE563F9}"/>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5" name="Alatunnisteen paikkamerkki 4">
            <a:extLst>
              <a:ext uri="{FF2B5EF4-FFF2-40B4-BE49-F238E27FC236}">
                <a16:creationId xmlns:a16="http://schemas.microsoft.com/office/drawing/2014/main" id="{9C8FA37C-1DC8-4A24-8FB9-49D56EC1CFC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77165D8-B020-4A07-AF5F-54C8A919AA82}"/>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175891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F64938-6BF6-4F67-A48E-000B6AC0AAB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84488F4-07C9-4310-AB3F-DCEBE5EEBA87}"/>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AB67FF1-D50D-4D80-BEFD-FABAD44542AA}"/>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5" name="Alatunnisteen paikkamerkki 4">
            <a:extLst>
              <a:ext uri="{FF2B5EF4-FFF2-40B4-BE49-F238E27FC236}">
                <a16:creationId xmlns:a16="http://schemas.microsoft.com/office/drawing/2014/main" id="{88E7BC1A-974F-483E-A32B-7D33D1AD6D9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A41E271-5D60-4249-818A-5BEC2CD227F5}"/>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15379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A957E-1995-4AEF-A916-8A11A56FC15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D0C205A-EAC6-43D9-8209-BB29BD36D4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BA270559-7525-473C-B38E-0D333F384255}"/>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5" name="Alatunnisteen paikkamerkki 4">
            <a:extLst>
              <a:ext uri="{FF2B5EF4-FFF2-40B4-BE49-F238E27FC236}">
                <a16:creationId xmlns:a16="http://schemas.microsoft.com/office/drawing/2014/main" id="{5DFF5753-B200-4473-88AE-3347987A869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924B20D-56F6-4258-99E4-5510B8DE7398}"/>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411282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AE509D-0EDB-45C9-92AA-762CC4AFA4A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845E39A-ACA6-426C-88F0-B1A24F9AE307}"/>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1AFAE7F-3F8D-4E29-B9E6-4D1EB6553C61}"/>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8F111D5-1C67-479D-97B6-E62CCD682F86}"/>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6" name="Alatunnisteen paikkamerkki 5">
            <a:extLst>
              <a:ext uri="{FF2B5EF4-FFF2-40B4-BE49-F238E27FC236}">
                <a16:creationId xmlns:a16="http://schemas.microsoft.com/office/drawing/2014/main" id="{F8BCC809-AA41-4104-BC41-EEAC6BC5EC5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D865968-1A00-4133-AEF6-0E55F8088BB2}"/>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35444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5C1CBE-FB21-4088-BB74-E56D42B631E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D459A89-443E-4218-8255-6ED34AD1BD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1487A544-A746-485A-BA97-5CC4DA9FEC41}"/>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B74B1AEC-2519-4941-85EE-7680E32E44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EFFB8006-E043-4256-8CD9-4BAD9CDA9FCC}"/>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4EEBDA3-965A-47AB-BCC3-EE02F84C6820}"/>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8" name="Alatunnisteen paikkamerkki 7">
            <a:extLst>
              <a:ext uri="{FF2B5EF4-FFF2-40B4-BE49-F238E27FC236}">
                <a16:creationId xmlns:a16="http://schemas.microsoft.com/office/drawing/2014/main" id="{8098ABD7-08F0-4806-B1AF-927186A1C4B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4A9422E-55F1-462D-8815-EE48BD5F9B67}"/>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26017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EA8DBE-8230-49D0-AAEE-470C7376AB8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5BE2620-A50A-4F8E-B23F-64E18E2486E4}"/>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4" name="Alatunnisteen paikkamerkki 3">
            <a:extLst>
              <a:ext uri="{FF2B5EF4-FFF2-40B4-BE49-F238E27FC236}">
                <a16:creationId xmlns:a16="http://schemas.microsoft.com/office/drawing/2014/main" id="{7BBF7C11-7358-46F3-9B4E-06EE83F9163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B971DD6-85EB-4FA7-9587-2DD0F7CFD56B}"/>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76171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A3915DA-4441-4D56-A79F-FE8CCAC761AE}"/>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3" name="Alatunnisteen paikkamerkki 2">
            <a:extLst>
              <a:ext uri="{FF2B5EF4-FFF2-40B4-BE49-F238E27FC236}">
                <a16:creationId xmlns:a16="http://schemas.microsoft.com/office/drawing/2014/main" id="{0D38A269-378B-4C1C-AC0B-1A67196E64C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10F4D10-41E4-41BB-8EA5-C5558C7F5617}"/>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137074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3B6CF3-35AE-464A-B2B7-0D89A1F748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49761C6-5D2C-414A-B573-AE165E1FC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41076EA-FA42-4E94-9C9B-F0EFEB42E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6179980C-AF98-4939-BC9A-4CDAD784EC79}"/>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6" name="Alatunnisteen paikkamerkki 5">
            <a:extLst>
              <a:ext uri="{FF2B5EF4-FFF2-40B4-BE49-F238E27FC236}">
                <a16:creationId xmlns:a16="http://schemas.microsoft.com/office/drawing/2014/main" id="{9051B1E9-51A5-409C-B8D5-8F55CF2B4E5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D0D1130-00FD-473C-8877-D46BD8CB9A30}"/>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39251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84CD44-A9C8-4270-AEC7-9EA184944C3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D62BD6C-9FD8-410B-BD5A-55C44CC1B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3805D5BD-6EE1-425A-A7E8-FE01A1C7D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E14460DE-DFBC-4E65-A9B0-409EC85C865E}"/>
              </a:ext>
            </a:extLst>
          </p:cNvPr>
          <p:cNvSpPr>
            <a:spLocks noGrp="1"/>
          </p:cNvSpPr>
          <p:nvPr>
            <p:ph type="dt" sz="half" idx="10"/>
          </p:nvPr>
        </p:nvSpPr>
        <p:spPr/>
        <p:txBody>
          <a:bodyPr/>
          <a:lstStyle/>
          <a:p>
            <a:fld id="{AACB3FC6-B601-4F34-8082-4E1A20CA68FE}" type="datetimeFigureOut">
              <a:rPr lang="fi-FI" smtClean="0"/>
              <a:t>20.8.2018</a:t>
            </a:fld>
            <a:endParaRPr lang="fi-FI"/>
          </a:p>
        </p:txBody>
      </p:sp>
      <p:sp>
        <p:nvSpPr>
          <p:cNvPr id="6" name="Alatunnisteen paikkamerkki 5">
            <a:extLst>
              <a:ext uri="{FF2B5EF4-FFF2-40B4-BE49-F238E27FC236}">
                <a16:creationId xmlns:a16="http://schemas.microsoft.com/office/drawing/2014/main" id="{EA610F4A-3773-4351-A03F-387515424F1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E5F0938-921D-4809-84FF-A178BC2B2E47}"/>
              </a:ext>
            </a:extLst>
          </p:cNvPr>
          <p:cNvSpPr>
            <a:spLocks noGrp="1"/>
          </p:cNvSpPr>
          <p:nvPr>
            <p:ph type="sldNum" sz="quarter" idx="12"/>
          </p:nvPr>
        </p:nvSpPr>
        <p:spPr/>
        <p:txBody>
          <a:bodyPr/>
          <a:lstStyle/>
          <a:p>
            <a:fld id="{989CCEF7-FD42-44A9-A61A-A9E836DC57C2}" type="slidenum">
              <a:rPr lang="fi-FI" smtClean="0"/>
              <a:t>‹#›</a:t>
            </a:fld>
            <a:endParaRPr lang="fi-FI"/>
          </a:p>
        </p:txBody>
      </p:sp>
    </p:spTree>
    <p:extLst>
      <p:ext uri="{BB962C8B-B14F-4D97-AF65-F5344CB8AC3E}">
        <p14:creationId xmlns:p14="http://schemas.microsoft.com/office/powerpoint/2010/main" val="197114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9B99229-AF95-4F1C-A960-DDBB04BE9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07E079A-3D94-46D7-B480-4BFE1C468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78B33B4-ED1A-489C-91F2-93BDD9BE3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3FC6-B601-4F34-8082-4E1A20CA68FE}" type="datetimeFigureOut">
              <a:rPr lang="fi-FI" smtClean="0"/>
              <a:t>20.8.2018</a:t>
            </a:fld>
            <a:endParaRPr lang="fi-FI"/>
          </a:p>
        </p:txBody>
      </p:sp>
      <p:sp>
        <p:nvSpPr>
          <p:cNvPr id="5" name="Alatunnisteen paikkamerkki 4">
            <a:extLst>
              <a:ext uri="{FF2B5EF4-FFF2-40B4-BE49-F238E27FC236}">
                <a16:creationId xmlns:a16="http://schemas.microsoft.com/office/drawing/2014/main" id="{A392052A-4A76-40AE-B524-CDB2BD650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8CE41D7-174D-48DA-A99E-453AB5A46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CCEF7-FD42-44A9-A61A-A9E836DC57C2}" type="slidenum">
              <a:rPr lang="fi-FI" smtClean="0"/>
              <a:t>‹#›</a:t>
            </a:fld>
            <a:endParaRPr lang="fi-FI"/>
          </a:p>
        </p:txBody>
      </p:sp>
    </p:spTree>
    <p:extLst>
      <p:ext uri="{BB962C8B-B14F-4D97-AF65-F5344CB8AC3E}">
        <p14:creationId xmlns:p14="http://schemas.microsoft.com/office/powerpoint/2010/main" val="246081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h4rd0CebN0"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vira.fi/elintarvikkeet/tietoa-elintarvikkeista/elintarvikevaarat/elintarvikkeiden-luontaiset-myrkyt/korvasienen-gyromitriini/"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evira.fi/elintarvikkeet/tietoa-elintarvikkeista/elintarvikevaarat/elintarvikkeiden-luontaiset-myrkyt/papujen-lektiin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ruokamenot.fi/uutiset/697-allergeenivirhe-maitosuklaakonvehdeiss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279943D-46F4-42D0-BC20-1F91F08B337A}"/>
              </a:ext>
            </a:extLst>
          </p:cNvPr>
          <p:cNvSpPr>
            <a:spLocks noGrp="1"/>
          </p:cNvSpPr>
          <p:nvPr>
            <p:ph type="title"/>
          </p:nvPr>
        </p:nvSpPr>
        <p:spPr/>
        <p:txBody>
          <a:bodyPr/>
          <a:lstStyle/>
          <a:p>
            <a:r>
              <a:rPr lang="fi-FI" dirty="0"/>
              <a:t>Luetaan ääneen luku 2 </a:t>
            </a:r>
          </a:p>
        </p:txBody>
      </p:sp>
      <p:sp>
        <p:nvSpPr>
          <p:cNvPr id="5" name="Sisällön paikkamerkki 4">
            <a:extLst>
              <a:ext uri="{FF2B5EF4-FFF2-40B4-BE49-F238E27FC236}">
                <a16:creationId xmlns:a16="http://schemas.microsoft.com/office/drawing/2014/main" id="{6FE6824A-42D4-4680-803B-CFD9162640C5}"/>
              </a:ext>
            </a:extLst>
          </p:cNvPr>
          <p:cNvSpPr>
            <a:spLocks noGrp="1"/>
          </p:cNvSpPr>
          <p:nvPr>
            <p:ph idx="1"/>
          </p:nvPr>
        </p:nvSpPr>
        <p:spPr/>
        <p:txBody>
          <a:bodyPr/>
          <a:lstStyle/>
          <a:p>
            <a:r>
              <a:rPr lang="fi-FI" dirty="0"/>
              <a:t>Vastatkaa vihkoihinne seuraaviin kysymyksiin lukemanne perusteella: </a:t>
            </a:r>
          </a:p>
          <a:p>
            <a:pPr marL="914400" lvl="1" indent="-457200">
              <a:buAutoNum type="arabicPeriod"/>
            </a:pPr>
            <a:r>
              <a:rPr lang="fi-FI" dirty="0"/>
              <a:t>Millaisia elintarvikkeen turvallisuutta uhkaavia vaaratekijöitä on? Anna esimerkki jokaisesta. </a:t>
            </a:r>
          </a:p>
          <a:p>
            <a:pPr marL="914400" lvl="1" indent="-457200">
              <a:buAutoNum type="arabicPeriod"/>
            </a:pPr>
            <a:r>
              <a:rPr lang="fi-FI" dirty="0"/>
              <a:t>Määrittele käsite pilaantuminen ja anna esimerkit pilaantumisen eri muodoista. </a:t>
            </a:r>
          </a:p>
          <a:p>
            <a:pPr marL="914400" lvl="1" indent="-457200">
              <a:buAutoNum type="arabicPeriod"/>
            </a:pPr>
            <a:r>
              <a:rPr lang="fi-FI" dirty="0"/>
              <a:t>Mistä vaaratekijöitä voi joutua elintarvikkeisiin? </a:t>
            </a:r>
          </a:p>
          <a:p>
            <a:pPr marL="914400" lvl="1" indent="-457200">
              <a:buAutoNum type="arabicPeriod"/>
            </a:pPr>
            <a:r>
              <a:rPr lang="fi-FI" dirty="0"/>
              <a:t>Miten elintarvikkeiden saastumista voidaan ehkäistä?</a:t>
            </a:r>
          </a:p>
          <a:p>
            <a:pPr marL="914400" lvl="1" indent="-457200">
              <a:buAutoNum type="arabicPeriod"/>
            </a:pPr>
            <a:r>
              <a:rPr lang="fi-FI" dirty="0"/>
              <a:t>Mitä tarkoitetaan elintarvikkeiden kontaminaatiolla? </a:t>
            </a:r>
          </a:p>
        </p:txBody>
      </p:sp>
    </p:spTree>
    <p:extLst>
      <p:ext uri="{BB962C8B-B14F-4D97-AF65-F5344CB8AC3E}">
        <p14:creationId xmlns:p14="http://schemas.microsoft.com/office/powerpoint/2010/main" val="319473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2F4427-6F8A-47A8-B503-B6581B6E5A9D}"/>
              </a:ext>
            </a:extLst>
          </p:cNvPr>
          <p:cNvSpPr txBox="1">
            <a:spLocks noGrp="1"/>
          </p:cNvSpPr>
          <p:nvPr>
            <p:ph type="title" idx="4294967295"/>
          </p:nvPr>
        </p:nvSpPr>
        <p:spPr/>
        <p:txBody>
          <a:bodyPr/>
          <a:lstStyle/>
          <a:p>
            <a:pPr lvl="0"/>
            <a:r>
              <a:rPr lang="fi-FI"/>
              <a:t>Yleisimpiä takaisinvedon syitä</a:t>
            </a:r>
          </a:p>
        </p:txBody>
      </p:sp>
      <p:sp>
        <p:nvSpPr>
          <p:cNvPr id="3" name="Tekstin paikkamerkki 2">
            <a:extLst>
              <a:ext uri="{FF2B5EF4-FFF2-40B4-BE49-F238E27FC236}">
                <a16:creationId xmlns:a16="http://schemas.microsoft.com/office/drawing/2014/main" id="{46A4370A-DF75-4252-B1E0-216926281411}"/>
              </a:ext>
            </a:extLst>
          </p:cNvPr>
          <p:cNvSpPr txBox="1">
            <a:spLocks noGrp="1"/>
          </p:cNvSpPr>
          <p:nvPr>
            <p:ph type="body" idx="4294967295"/>
          </p:nvPr>
        </p:nvSpPr>
        <p:spPr/>
        <p:txBody>
          <a:bodyPr/>
          <a:lstStyle/>
          <a:p>
            <a:pPr lvl="0">
              <a:buSzPct val="45000"/>
              <a:buFont typeface="StarSymbol"/>
              <a:buChar char="●"/>
            </a:pPr>
            <a:r>
              <a:rPr lang="fi-FI"/>
              <a:t>Tuote on virheellinen (esim. maidossa virhemaku)</a:t>
            </a:r>
          </a:p>
          <a:p>
            <a:pPr lvl="0">
              <a:buSzPct val="45000"/>
              <a:buFont typeface="StarSymbol"/>
              <a:buChar char="●"/>
            </a:pPr>
            <a:r>
              <a:rPr lang="fi-FI"/>
              <a:t>Tuote on </a:t>
            </a:r>
            <a:r>
              <a:rPr lang="fi-FI" b="1" i="1" u="sng">
                <a:solidFill>
                  <a:srgbClr val="800000"/>
                </a:solidFill>
              </a:rPr>
              <a:t>kontaminoitunut</a:t>
            </a:r>
            <a:r>
              <a:rPr lang="fi-FI"/>
              <a:t> eli saastunut</a:t>
            </a:r>
          </a:p>
          <a:p>
            <a:pPr lvl="0">
              <a:buSzPct val="45000"/>
              <a:buFont typeface="StarSymbol"/>
              <a:buChar char="●"/>
            </a:pPr>
            <a:r>
              <a:rPr lang="fi-FI"/>
              <a:t>Pakkauksessa on vääriä tietoja</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Tieto allergisoivista ainesosista (=allergeeneista) puuttuu</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Päiväysmerkintä on väärä</a:t>
            </a:r>
          </a:p>
        </p:txBody>
      </p:sp>
    </p:spTree>
    <p:extLst>
      <p:ext uri="{BB962C8B-B14F-4D97-AF65-F5344CB8AC3E}">
        <p14:creationId xmlns:p14="http://schemas.microsoft.com/office/powerpoint/2010/main" val="131773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653A0D-B9F1-41E8-858B-E2B71E0C4FBF}"/>
              </a:ext>
            </a:extLst>
          </p:cNvPr>
          <p:cNvSpPr txBox="1">
            <a:spLocks noGrp="1"/>
          </p:cNvSpPr>
          <p:nvPr>
            <p:ph type="title" idx="4294967295"/>
          </p:nvPr>
        </p:nvSpPr>
        <p:spPr/>
        <p:txBody>
          <a:bodyPr/>
          <a:lstStyle/>
          <a:p>
            <a:pPr lvl="0"/>
            <a:r>
              <a:rPr lang="fi-FI"/>
              <a:t>Pakkausmerkinnät</a:t>
            </a:r>
          </a:p>
        </p:txBody>
      </p:sp>
      <p:sp>
        <p:nvSpPr>
          <p:cNvPr id="3" name="Tekstin paikkamerkki 2">
            <a:extLst>
              <a:ext uri="{FF2B5EF4-FFF2-40B4-BE49-F238E27FC236}">
                <a16:creationId xmlns:a16="http://schemas.microsoft.com/office/drawing/2014/main" id="{AEA23921-D5C5-45B0-84D3-297B54BF0B45}"/>
              </a:ext>
            </a:extLst>
          </p:cNvPr>
          <p:cNvSpPr txBox="1">
            <a:spLocks noGrp="1"/>
          </p:cNvSpPr>
          <p:nvPr>
            <p:ph type="body" idx="4294967295"/>
          </p:nvPr>
        </p:nvSpPr>
        <p:spPr/>
        <p:txBody>
          <a:bodyPr>
            <a:normAutofit fontScale="92500" lnSpcReduction="20000"/>
          </a:bodyPr>
          <a:lstStyle/>
          <a:p>
            <a:pPr lvl="0">
              <a:buSzPct val="45000"/>
              <a:buFont typeface="StarSymbol"/>
              <a:buChar char="●"/>
            </a:pPr>
            <a:r>
              <a:rPr lang="fi-FI"/>
              <a:t>Pakatuissa elintarvikkeissa on lain mukaan oltava tietyt pakkausmerkinnät, mm.</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Elintarvikkeen nimi</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Määrä</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Ainesosaluettelo</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Vähimmäissäilyvyysaika</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Säilytysohje</a:t>
            </a:r>
          </a:p>
          <a:p>
            <a:pPr lvl="1" hangingPunct="0">
              <a:spcBef>
                <a:spcPts val="1286"/>
              </a:spcBef>
              <a:buSzPct val="75000"/>
              <a:buFont typeface="StarSymbol"/>
              <a:buChar char="–"/>
            </a:pPr>
            <a:endParaRPr lang="fi-FI" sz="2903">
              <a:highlight>
                <a:srgbClr val="FFFFFF"/>
              </a:highlight>
              <a:latin typeface="Liberation Sans" pitchFamily="18"/>
              <a:ea typeface="Microsoft YaHei" pitchFamily="2"/>
              <a:cs typeface="Mangal" pitchFamily="2"/>
            </a:endParaRP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https://www.evira.fi/elintarvikkeet/valmistus-ja-myynti/elintarvikkeista-annettavat-tiedot/pakkausmerkinnat/</a:t>
            </a:r>
          </a:p>
          <a:p>
            <a:pPr lvl="1" hangingPunct="0">
              <a:spcBef>
                <a:spcPts val="1286"/>
              </a:spcBef>
              <a:buSzPct val="75000"/>
              <a:buFont typeface="StarSymbol"/>
              <a:buChar char="–"/>
            </a:pPr>
            <a:endParaRPr lang="fi-FI" sz="2903">
              <a:highlight>
                <a:srgbClr val="FFFFFF"/>
              </a:highlight>
              <a:latin typeface="Liberation Sans" pitchFamily="18"/>
              <a:ea typeface="Microsoft YaHei" pitchFamily="2"/>
              <a:cs typeface="Mangal" pitchFamily="2"/>
            </a:endParaRPr>
          </a:p>
        </p:txBody>
      </p:sp>
      <p:pic>
        <p:nvPicPr>
          <p:cNvPr id="4" name="Kuva 3">
            <a:extLst>
              <a:ext uri="{FF2B5EF4-FFF2-40B4-BE49-F238E27FC236}">
                <a16:creationId xmlns:a16="http://schemas.microsoft.com/office/drawing/2014/main" id="{CCE04A95-63ED-4D2C-B4CB-DA9E3EF9FA00}"/>
              </a:ext>
            </a:extLst>
          </p:cNvPr>
          <p:cNvPicPr>
            <a:picLocks noChangeAspect="1"/>
          </p:cNvPicPr>
          <p:nvPr/>
        </p:nvPicPr>
        <p:blipFill>
          <a:blip r:embed="rId3">
            <a:lum/>
            <a:alphaModFix/>
          </a:blip>
          <a:srcRect/>
          <a:stretch>
            <a:fillRect/>
          </a:stretch>
        </p:blipFill>
        <p:spPr>
          <a:xfrm>
            <a:off x="6356985" y="2376563"/>
            <a:ext cx="3200538" cy="2065000"/>
          </a:xfrm>
          <a:prstGeom prst="rect">
            <a:avLst/>
          </a:prstGeom>
          <a:noFill/>
          <a:ln>
            <a:noFill/>
          </a:ln>
        </p:spPr>
      </p:pic>
      <p:sp>
        <p:nvSpPr>
          <p:cNvPr id="5" name="Vapaamuotoinen: Muoto 4">
            <a:extLst>
              <a:ext uri="{FF2B5EF4-FFF2-40B4-BE49-F238E27FC236}">
                <a16:creationId xmlns:a16="http://schemas.microsoft.com/office/drawing/2014/main" id="{2D88E90F-52D7-438B-AC4E-EFFCFD77250F}"/>
              </a:ext>
            </a:extLst>
          </p:cNvPr>
          <p:cNvSpPr/>
          <p:nvPr/>
        </p:nvSpPr>
        <p:spPr>
          <a:xfrm>
            <a:off x="8773718" y="3919026"/>
            <a:ext cx="1567610" cy="7184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Mangal" pitchFamily="2"/>
              </a:rPr>
              <a:t>Entäs banaani?</a:t>
            </a:r>
          </a:p>
        </p:txBody>
      </p:sp>
    </p:spTree>
    <p:extLst>
      <p:ext uri="{BB962C8B-B14F-4D97-AF65-F5344CB8AC3E}">
        <p14:creationId xmlns:p14="http://schemas.microsoft.com/office/powerpoint/2010/main" val="183085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1AE193-D9A8-4227-8650-DEA655BB01F9}"/>
              </a:ext>
            </a:extLst>
          </p:cNvPr>
          <p:cNvSpPr txBox="1">
            <a:spLocks noGrp="1"/>
          </p:cNvSpPr>
          <p:nvPr>
            <p:ph type="title" idx="4294967295"/>
          </p:nvPr>
        </p:nvSpPr>
        <p:spPr/>
        <p:txBody>
          <a:bodyPr/>
          <a:lstStyle/>
          <a:p>
            <a:pPr lvl="0"/>
            <a:r>
              <a:rPr lang="fi-FI"/>
              <a:t>Säilyvyysmerkinnät</a:t>
            </a:r>
          </a:p>
        </p:txBody>
      </p:sp>
      <p:sp>
        <p:nvSpPr>
          <p:cNvPr id="3" name="Tekstin paikkamerkki 2">
            <a:extLst>
              <a:ext uri="{FF2B5EF4-FFF2-40B4-BE49-F238E27FC236}">
                <a16:creationId xmlns:a16="http://schemas.microsoft.com/office/drawing/2014/main" id="{0049026B-568D-418C-B7D8-43716A2485FB}"/>
              </a:ext>
            </a:extLst>
          </p:cNvPr>
          <p:cNvSpPr txBox="1">
            <a:spLocks noGrp="1"/>
          </p:cNvSpPr>
          <p:nvPr>
            <p:ph type="body" idx="4294967295"/>
          </p:nvPr>
        </p:nvSpPr>
        <p:spPr/>
        <p:txBody>
          <a:bodyPr/>
          <a:lstStyle/>
          <a:p>
            <a:pPr lvl="0">
              <a:buSzPct val="45000"/>
              <a:buFont typeface="StarSymbol"/>
              <a:buChar char="●"/>
            </a:pPr>
            <a:r>
              <a:rPr lang="fi-FI"/>
              <a:t>Viimeinen käyttöpäivä</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Helposti pilaantuvat</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mm. tuore kala, liha,</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pastöroimaton maito</a:t>
            </a:r>
          </a:p>
          <a:p>
            <a:pPr lvl="0">
              <a:buSzPct val="45000"/>
              <a:buFont typeface="StarSymbol"/>
              <a:buChar char="●"/>
            </a:pPr>
            <a:endParaRPr lang="fi-FI"/>
          </a:p>
          <a:p>
            <a:pPr lvl="0">
              <a:buSzPct val="45000"/>
              <a:buFont typeface="StarSymbol"/>
              <a:buChar char="●"/>
            </a:pPr>
            <a:r>
              <a:rPr lang="fi-FI"/>
              <a:t>Parasta ennen</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Muut pilaantuvat elintarvikkeet</a:t>
            </a:r>
          </a:p>
          <a:p>
            <a:pPr lvl="1" hangingPunct="0">
              <a:spcBef>
                <a:spcPts val="1286"/>
              </a:spcBef>
              <a:buSzPct val="75000"/>
              <a:buFont typeface="StarSymbol"/>
              <a:buChar char="–"/>
            </a:pPr>
            <a:endParaRPr lang="fi-FI" sz="2903">
              <a:highlight>
                <a:srgbClr val="FFFFFF"/>
              </a:highlight>
              <a:latin typeface="Liberation Sans" pitchFamily="18"/>
              <a:ea typeface="Microsoft YaHei" pitchFamily="2"/>
              <a:cs typeface="Mangal" pitchFamily="2"/>
            </a:endParaRPr>
          </a:p>
        </p:txBody>
      </p:sp>
      <p:pic>
        <p:nvPicPr>
          <p:cNvPr id="4" name="Kuva 3">
            <a:extLst>
              <a:ext uri="{FF2B5EF4-FFF2-40B4-BE49-F238E27FC236}">
                <a16:creationId xmlns:a16="http://schemas.microsoft.com/office/drawing/2014/main" id="{E50F0632-ED4B-4A83-A2A3-FB14DAAA9BAC}"/>
              </a:ext>
            </a:extLst>
          </p:cNvPr>
          <p:cNvPicPr>
            <a:picLocks noChangeAspect="1"/>
          </p:cNvPicPr>
          <p:nvPr/>
        </p:nvPicPr>
        <p:blipFill>
          <a:blip r:embed="rId3">
            <a:lum/>
            <a:alphaModFix/>
          </a:blip>
          <a:srcRect/>
          <a:stretch>
            <a:fillRect/>
          </a:stretch>
        </p:blipFill>
        <p:spPr>
          <a:xfrm>
            <a:off x="6134908" y="1763562"/>
            <a:ext cx="1506864" cy="1392560"/>
          </a:xfrm>
          <a:prstGeom prst="rect">
            <a:avLst/>
          </a:prstGeom>
          <a:noFill/>
          <a:ln>
            <a:noFill/>
          </a:ln>
        </p:spPr>
      </p:pic>
      <p:pic>
        <p:nvPicPr>
          <p:cNvPr id="5" name="Kuva 4">
            <a:extLst>
              <a:ext uri="{FF2B5EF4-FFF2-40B4-BE49-F238E27FC236}">
                <a16:creationId xmlns:a16="http://schemas.microsoft.com/office/drawing/2014/main" id="{9E36F51A-A904-4FB9-B252-288A31CD640F}"/>
              </a:ext>
            </a:extLst>
          </p:cNvPr>
          <p:cNvPicPr>
            <a:picLocks noChangeAspect="1"/>
          </p:cNvPicPr>
          <p:nvPr/>
        </p:nvPicPr>
        <p:blipFill>
          <a:blip r:embed="rId4">
            <a:lum/>
            <a:alphaModFix/>
          </a:blip>
          <a:srcRect/>
          <a:stretch>
            <a:fillRect/>
          </a:stretch>
        </p:blipFill>
        <p:spPr>
          <a:xfrm>
            <a:off x="7753465" y="1894196"/>
            <a:ext cx="2718497" cy="1223063"/>
          </a:xfrm>
          <a:prstGeom prst="rect">
            <a:avLst/>
          </a:prstGeom>
          <a:noFill/>
          <a:ln>
            <a:noFill/>
          </a:ln>
        </p:spPr>
      </p:pic>
      <p:pic>
        <p:nvPicPr>
          <p:cNvPr id="6" name="Kuva 5">
            <a:extLst>
              <a:ext uri="{FF2B5EF4-FFF2-40B4-BE49-F238E27FC236}">
                <a16:creationId xmlns:a16="http://schemas.microsoft.com/office/drawing/2014/main" id="{4BEEF2AD-4A50-4B6B-ACF0-92523FD660CC}"/>
              </a:ext>
            </a:extLst>
          </p:cNvPr>
          <p:cNvPicPr>
            <a:picLocks noChangeAspect="1"/>
          </p:cNvPicPr>
          <p:nvPr/>
        </p:nvPicPr>
        <p:blipFill>
          <a:blip r:embed="rId5">
            <a:lum/>
            <a:alphaModFix/>
          </a:blip>
          <a:srcRect/>
          <a:stretch>
            <a:fillRect/>
          </a:stretch>
        </p:blipFill>
        <p:spPr>
          <a:xfrm>
            <a:off x="1250927" y="5665882"/>
            <a:ext cx="1763562" cy="1246577"/>
          </a:xfrm>
          <a:prstGeom prst="rect">
            <a:avLst/>
          </a:prstGeom>
          <a:noFill/>
          <a:ln>
            <a:noFill/>
          </a:ln>
        </p:spPr>
      </p:pic>
      <p:pic>
        <p:nvPicPr>
          <p:cNvPr id="7" name="Kuva 6">
            <a:extLst>
              <a:ext uri="{FF2B5EF4-FFF2-40B4-BE49-F238E27FC236}">
                <a16:creationId xmlns:a16="http://schemas.microsoft.com/office/drawing/2014/main" id="{6EC62EE6-FC91-4F1F-A487-CB0E830BB596}"/>
              </a:ext>
            </a:extLst>
          </p:cNvPr>
          <p:cNvPicPr>
            <a:picLocks noChangeAspect="1"/>
          </p:cNvPicPr>
          <p:nvPr/>
        </p:nvPicPr>
        <p:blipFill>
          <a:blip r:embed="rId6">
            <a:lum/>
            <a:alphaModFix/>
          </a:blip>
          <a:srcRect/>
          <a:stretch>
            <a:fillRect/>
          </a:stretch>
        </p:blipFill>
        <p:spPr>
          <a:xfrm>
            <a:off x="4038239" y="5545673"/>
            <a:ext cx="1157745" cy="1262579"/>
          </a:xfrm>
          <a:prstGeom prst="rect">
            <a:avLst/>
          </a:prstGeom>
          <a:noFill/>
          <a:ln>
            <a:noFill/>
          </a:ln>
        </p:spPr>
      </p:pic>
      <p:pic>
        <p:nvPicPr>
          <p:cNvPr id="8" name="Kuva 7">
            <a:extLst>
              <a:ext uri="{FF2B5EF4-FFF2-40B4-BE49-F238E27FC236}">
                <a16:creationId xmlns:a16="http://schemas.microsoft.com/office/drawing/2014/main" id="{07791EB0-8522-470C-8D38-2007D50F3E3B}"/>
              </a:ext>
            </a:extLst>
          </p:cNvPr>
          <p:cNvPicPr>
            <a:picLocks noChangeAspect="1"/>
          </p:cNvPicPr>
          <p:nvPr/>
        </p:nvPicPr>
        <p:blipFill>
          <a:blip r:embed="rId7">
            <a:lum/>
            <a:alphaModFix/>
          </a:blip>
          <a:srcRect/>
          <a:stretch>
            <a:fillRect/>
          </a:stretch>
        </p:blipFill>
        <p:spPr>
          <a:xfrm>
            <a:off x="5885396" y="5592047"/>
            <a:ext cx="2692370" cy="1346184"/>
          </a:xfrm>
          <a:prstGeom prst="rect">
            <a:avLst/>
          </a:prstGeom>
          <a:noFill/>
          <a:ln>
            <a:noFill/>
          </a:ln>
        </p:spPr>
      </p:pic>
      <p:pic>
        <p:nvPicPr>
          <p:cNvPr id="9" name="Kuva 8">
            <a:extLst>
              <a:ext uri="{FF2B5EF4-FFF2-40B4-BE49-F238E27FC236}">
                <a16:creationId xmlns:a16="http://schemas.microsoft.com/office/drawing/2014/main" id="{70F4C81C-2A06-4629-BB3A-B900663B9FE7}"/>
              </a:ext>
            </a:extLst>
          </p:cNvPr>
          <p:cNvPicPr>
            <a:picLocks noChangeAspect="1"/>
          </p:cNvPicPr>
          <p:nvPr/>
        </p:nvPicPr>
        <p:blipFill>
          <a:blip r:embed="rId8">
            <a:lum/>
            <a:alphaModFix/>
          </a:blip>
          <a:srcRect l="25197" r="25197"/>
          <a:stretch>
            <a:fillRect/>
          </a:stretch>
        </p:blipFill>
        <p:spPr>
          <a:xfrm>
            <a:off x="9412653" y="3900498"/>
            <a:ext cx="1286747" cy="2592109"/>
          </a:xfrm>
          <a:prstGeom prst="rect">
            <a:avLst/>
          </a:prstGeom>
          <a:noFill/>
          <a:ln>
            <a:noFill/>
          </a:ln>
        </p:spPr>
      </p:pic>
    </p:spTree>
    <p:extLst>
      <p:ext uri="{BB962C8B-B14F-4D97-AF65-F5344CB8AC3E}">
        <p14:creationId xmlns:p14="http://schemas.microsoft.com/office/powerpoint/2010/main" val="262491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FB3237-FD2E-4A78-831A-C06C8E9ACDD3}"/>
              </a:ext>
            </a:extLst>
          </p:cNvPr>
          <p:cNvSpPr txBox="1">
            <a:spLocks noGrp="1"/>
          </p:cNvSpPr>
          <p:nvPr>
            <p:ph type="title" idx="4294967295"/>
          </p:nvPr>
        </p:nvSpPr>
        <p:spPr/>
        <p:txBody>
          <a:bodyPr/>
          <a:lstStyle/>
          <a:p>
            <a:pPr lvl="0"/>
            <a:r>
              <a:rPr lang="fi-FI" b="1"/>
              <a:t>Elintarvikkeiden pilaantuminen</a:t>
            </a:r>
          </a:p>
        </p:txBody>
      </p:sp>
      <p:sp>
        <p:nvSpPr>
          <p:cNvPr id="3" name="Tekstin paikkamerkki 2">
            <a:extLst>
              <a:ext uri="{FF2B5EF4-FFF2-40B4-BE49-F238E27FC236}">
                <a16:creationId xmlns:a16="http://schemas.microsoft.com/office/drawing/2014/main" id="{A3752D3A-2DD5-47DE-A867-08C644173971}"/>
              </a:ext>
            </a:extLst>
          </p:cNvPr>
          <p:cNvSpPr txBox="1">
            <a:spLocks noGrp="1"/>
          </p:cNvSpPr>
          <p:nvPr>
            <p:ph type="body" idx="4294967295"/>
          </p:nvPr>
        </p:nvSpPr>
        <p:spPr/>
        <p:txBody>
          <a:bodyPr/>
          <a:lstStyle/>
          <a:p>
            <a:pPr lvl="0">
              <a:buSzPct val="45000"/>
              <a:buFont typeface="StarSymbol"/>
              <a:buChar char="●"/>
            </a:pPr>
            <a:r>
              <a:rPr lang="fi-FI"/>
              <a:t>Kaikki elintarvikkeet ovat biologista materiaalia, ja ne </a:t>
            </a:r>
            <a:r>
              <a:rPr lang="fi-FI" b="1" i="1" u="sng">
                <a:solidFill>
                  <a:srgbClr val="000000"/>
                </a:solidFill>
              </a:rPr>
              <a:t>pilaantuvat</a:t>
            </a:r>
            <a:r>
              <a:rPr lang="fi-FI"/>
              <a:t> ennemmin tai myöhemmin</a:t>
            </a:r>
          </a:p>
          <a:p>
            <a:pPr lvl="0">
              <a:buSzPct val="45000"/>
              <a:buFont typeface="StarSymbol"/>
              <a:buChar char="●"/>
            </a:pPr>
            <a:r>
              <a:rPr lang="fi-FI"/>
              <a:t>Pilaantuminen perustuu </a:t>
            </a:r>
            <a:r>
              <a:rPr lang="fi-FI" b="1" i="1" u="sng"/>
              <a:t>mikrobien</a:t>
            </a:r>
            <a:r>
              <a:rPr lang="fi-FI"/>
              <a:t> kasvuun</a:t>
            </a:r>
          </a:p>
          <a:p>
            <a:pPr lvl="0">
              <a:buSzPct val="45000"/>
              <a:buFont typeface="StarSymbol"/>
              <a:buChar char="●"/>
            </a:pPr>
            <a:endParaRPr lang="fi-FI"/>
          </a:p>
        </p:txBody>
      </p:sp>
      <p:sp>
        <p:nvSpPr>
          <p:cNvPr id="4" name="Vapaamuotoinen: Muoto 3">
            <a:extLst>
              <a:ext uri="{FF2B5EF4-FFF2-40B4-BE49-F238E27FC236}">
                <a16:creationId xmlns:a16="http://schemas.microsoft.com/office/drawing/2014/main" id="{293919C7-F5DE-43C0-911C-2434E26D37AC}"/>
              </a:ext>
            </a:extLst>
          </p:cNvPr>
          <p:cNvSpPr/>
          <p:nvPr/>
        </p:nvSpPr>
        <p:spPr>
          <a:xfrm>
            <a:off x="3809619" y="3331171"/>
            <a:ext cx="3984343" cy="12410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99FF"/>
          </a:solidFill>
          <a:ln w="0">
            <a:solidFill>
              <a:srgbClr val="3465A4"/>
            </a:solidFill>
            <a:prstDash val="solid"/>
          </a:ln>
        </p:spPr>
        <p:txBody>
          <a:bodyPr vert="horz" wrap="none" lIns="81646" tIns="40823" rIns="81646" bIns="40823" anchor="ctr" anchorCtr="0" compatLnSpc="0">
            <a:noAutofit/>
          </a:bodyPr>
          <a:lstStyle/>
          <a:p>
            <a:pPr algn="ctr" hangingPunct="0"/>
            <a:r>
              <a:rPr lang="fi-FI" sz="3992" b="1" u="sng">
                <a:latin typeface="Liberation Sans" pitchFamily="18"/>
                <a:ea typeface="Microsoft YaHei" pitchFamily="2"/>
                <a:cs typeface="Mangal" pitchFamily="2"/>
              </a:rPr>
              <a:t>MIKROBIT</a:t>
            </a:r>
          </a:p>
        </p:txBody>
      </p:sp>
      <p:sp>
        <p:nvSpPr>
          <p:cNvPr id="5" name="Vapaamuotoinen: Muoto 4">
            <a:extLst>
              <a:ext uri="{FF2B5EF4-FFF2-40B4-BE49-F238E27FC236}">
                <a16:creationId xmlns:a16="http://schemas.microsoft.com/office/drawing/2014/main" id="{418C5BC4-8E67-432A-A46B-9CEC56AD2542}"/>
              </a:ext>
            </a:extLst>
          </p:cNvPr>
          <p:cNvSpPr/>
          <p:nvPr/>
        </p:nvSpPr>
        <p:spPr>
          <a:xfrm>
            <a:off x="1980739" y="4898783"/>
            <a:ext cx="2547367" cy="97975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8080"/>
          </a:solidFill>
          <a:ln w="0">
            <a:solidFill>
              <a:srgbClr val="3465A4"/>
            </a:solidFill>
            <a:prstDash val="solid"/>
          </a:ln>
        </p:spPr>
        <p:txBody>
          <a:bodyPr vert="horz" wrap="none" lIns="81646" tIns="40823" rIns="81646" bIns="40823" anchor="ctr" anchorCtr="0" compatLnSpc="0">
            <a:noAutofit/>
          </a:bodyPr>
          <a:lstStyle/>
          <a:p>
            <a:pPr algn="ctr" hangingPunct="0"/>
            <a:r>
              <a:rPr lang="fi-FI" sz="2540" b="1">
                <a:latin typeface="Liberation Sans" pitchFamily="18"/>
                <a:ea typeface="Microsoft YaHei" pitchFamily="2"/>
                <a:cs typeface="Mangal" pitchFamily="2"/>
              </a:rPr>
              <a:t>Bakteerit</a:t>
            </a:r>
          </a:p>
        </p:txBody>
      </p:sp>
      <p:sp>
        <p:nvSpPr>
          <p:cNvPr id="6" name="Vapaamuotoinen: Muoto 5">
            <a:extLst>
              <a:ext uri="{FF2B5EF4-FFF2-40B4-BE49-F238E27FC236}">
                <a16:creationId xmlns:a16="http://schemas.microsoft.com/office/drawing/2014/main" id="{5F337DCC-740E-4375-9C93-F04A3F2845B6}"/>
              </a:ext>
            </a:extLst>
          </p:cNvPr>
          <p:cNvSpPr/>
          <p:nvPr/>
        </p:nvSpPr>
        <p:spPr>
          <a:xfrm>
            <a:off x="4854691" y="5160051"/>
            <a:ext cx="2612684" cy="97975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79D1C"/>
          </a:solidFill>
          <a:ln w="0">
            <a:solidFill>
              <a:srgbClr val="3465A4"/>
            </a:solidFill>
            <a:prstDash val="solid"/>
          </a:ln>
        </p:spPr>
        <p:txBody>
          <a:bodyPr vert="horz" wrap="none" lIns="81646" tIns="40823" rIns="81646" bIns="40823" anchor="ctr" anchorCtr="0" compatLnSpc="0">
            <a:noAutofit/>
          </a:bodyPr>
          <a:lstStyle/>
          <a:p>
            <a:pPr algn="ctr" hangingPunct="0"/>
            <a:r>
              <a:rPr lang="fi-FI" sz="2540" b="1">
                <a:latin typeface="Liberation Sans" pitchFamily="18"/>
                <a:ea typeface="Microsoft YaHei" pitchFamily="2"/>
                <a:cs typeface="Mangal" pitchFamily="2"/>
              </a:rPr>
              <a:t>Virukset</a:t>
            </a:r>
          </a:p>
        </p:txBody>
      </p:sp>
      <p:sp>
        <p:nvSpPr>
          <p:cNvPr id="7" name="Vapaamuotoinen: Muoto 6">
            <a:extLst>
              <a:ext uri="{FF2B5EF4-FFF2-40B4-BE49-F238E27FC236}">
                <a16:creationId xmlns:a16="http://schemas.microsoft.com/office/drawing/2014/main" id="{7F310A8A-6C2F-4D3A-B6CE-366407290DA4}"/>
              </a:ext>
            </a:extLst>
          </p:cNvPr>
          <p:cNvSpPr/>
          <p:nvPr/>
        </p:nvSpPr>
        <p:spPr>
          <a:xfrm>
            <a:off x="7336742" y="4245611"/>
            <a:ext cx="2482050"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3333"/>
          </a:solidFill>
          <a:ln w="0">
            <a:solidFill>
              <a:srgbClr val="3465A4"/>
            </a:solidFill>
            <a:prstDash val="solid"/>
          </a:ln>
        </p:spPr>
        <p:txBody>
          <a:bodyPr vert="horz" wrap="none" lIns="81646" tIns="40823" rIns="81646" bIns="40823" anchor="ctr" anchorCtr="0" compatLnSpc="0">
            <a:noAutofit/>
          </a:bodyPr>
          <a:lstStyle/>
          <a:p>
            <a:pPr algn="ctr" hangingPunct="0"/>
            <a:r>
              <a:rPr lang="fi-FI" sz="2540" b="1">
                <a:latin typeface="Liberation Sans" pitchFamily="18"/>
                <a:ea typeface="Microsoft YaHei" pitchFamily="2"/>
                <a:cs typeface="Mangal" pitchFamily="2"/>
              </a:rPr>
              <a:t>Sienet</a:t>
            </a:r>
          </a:p>
        </p:txBody>
      </p:sp>
      <p:sp>
        <p:nvSpPr>
          <p:cNvPr id="8" name="Vapaamuotoinen: Muoto 7">
            <a:extLst>
              <a:ext uri="{FF2B5EF4-FFF2-40B4-BE49-F238E27FC236}">
                <a16:creationId xmlns:a16="http://schemas.microsoft.com/office/drawing/2014/main" id="{1D147520-45F1-4470-94BB-EA7CEEB054AE}"/>
              </a:ext>
            </a:extLst>
          </p:cNvPr>
          <p:cNvSpPr/>
          <p:nvPr/>
        </p:nvSpPr>
        <p:spPr>
          <a:xfrm>
            <a:off x="7336742" y="5747905"/>
            <a:ext cx="1502292" cy="84912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996" b="1">
                <a:latin typeface="Liberation Sans" pitchFamily="18"/>
                <a:ea typeface="Microsoft YaHei" pitchFamily="2"/>
                <a:cs typeface="Mangal" pitchFamily="2"/>
              </a:rPr>
              <a:t>Homesienet</a:t>
            </a:r>
          </a:p>
        </p:txBody>
      </p:sp>
      <p:sp>
        <p:nvSpPr>
          <p:cNvPr id="9" name="Vapaamuotoinen: Muoto 8">
            <a:extLst>
              <a:ext uri="{FF2B5EF4-FFF2-40B4-BE49-F238E27FC236}">
                <a16:creationId xmlns:a16="http://schemas.microsoft.com/office/drawing/2014/main" id="{A098E05E-1140-4647-9BE9-41BD63819975}"/>
              </a:ext>
            </a:extLst>
          </p:cNvPr>
          <p:cNvSpPr/>
          <p:nvPr/>
        </p:nvSpPr>
        <p:spPr>
          <a:xfrm>
            <a:off x="8969670" y="5421319"/>
            <a:ext cx="1502292" cy="84912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solidFill>
          <a:ln w="0">
            <a:solidFill>
              <a:srgbClr val="3465A4"/>
            </a:solidFill>
            <a:prstDash val="solid"/>
          </a:ln>
        </p:spPr>
        <p:txBody>
          <a:bodyPr vert="horz" wrap="none" lIns="81646" tIns="40823" rIns="81646" bIns="40823" anchor="ctr" anchorCtr="0" compatLnSpc="0">
            <a:noAutofit/>
          </a:bodyPr>
          <a:lstStyle/>
          <a:p>
            <a:pPr algn="ctr" hangingPunct="0"/>
            <a:r>
              <a:rPr lang="fi-FI" sz="1996" b="1">
                <a:latin typeface="Liberation Sans" pitchFamily="18"/>
                <a:ea typeface="Microsoft YaHei" pitchFamily="2"/>
                <a:cs typeface="Mangal" pitchFamily="2"/>
              </a:rPr>
              <a:t>Hiivasienet</a:t>
            </a:r>
          </a:p>
        </p:txBody>
      </p:sp>
      <p:sp>
        <p:nvSpPr>
          <p:cNvPr id="10" name="Suora yhdysviiva 9">
            <a:extLst>
              <a:ext uri="{FF2B5EF4-FFF2-40B4-BE49-F238E27FC236}">
                <a16:creationId xmlns:a16="http://schemas.microsoft.com/office/drawing/2014/main" id="{E96CD6FF-5E4E-496D-AC68-7D5962E47DFD}"/>
              </a:ext>
            </a:extLst>
          </p:cNvPr>
          <p:cNvSpPr/>
          <p:nvPr/>
        </p:nvSpPr>
        <p:spPr>
          <a:xfrm flipH="1">
            <a:off x="4136204" y="4441563"/>
            <a:ext cx="261268" cy="587854"/>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Mangal" pitchFamily="2"/>
            </a:endParaRPr>
          </a:p>
        </p:txBody>
      </p:sp>
      <p:sp>
        <p:nvSpPr>
          <p:cNvPr id="11" name="Suora yhdysviiva 10">
            <a:extLst>
              <a:ext uri="{FF2B5EF4-FFF2-40B4-BE49-F238E27FC236}">
                <a16:creationId xmlns:a16="http://schemas.microsoft.com/office/drawing/2014/main" id="{C4E796E3-2076-4E57-B60A-F045CF564DCD}"/>
              </a:ext>
            </a:extLst>
          </p:cNvPr>
          <p:cNvSpPr/>
          <p:nvPr/>
        </p:nvSpPr>
        <p:spPr>
          <a:xfrm>
            <a:off x="6095717" y="4572197"/>
            <a:ext cx="65317" cy="587854"/>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Mangal" pitchFamily="2"/>
            </a:endParaRPr>
          </a:p>
        </p:txBody>
      </p:sp>
      <p:sp>
        <p:nvSpPr>
          <p:cNvPr id="12" name="Suora yhdysviiva 11">
            <a:extLst>
              <a:ext uri="{FF2B5EF4-FFF2-40B4-BE49-F238E27FC236}">
                <a16:creationId xmlns:a16="http://schemas.microsoft.com/office/drawing/2014/main" id="{21A7902C-88BF-4280-AE70-180613E6BFB6}"/>
              </a:ext>
            </a:extLst>
          </p:cNvPr>
          <p:cNvSpPr/>
          <p:nvPr/>
        </p:nvSpPr>
        <p:spPr>
          <a:xfrm>
            <a:off x="7793961" y="3984343"/>
            <a:ext cx="522537" cy="261268"/>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Mangal" pitchFamily="2"/>
            </a:endParaRPr>
          </a:p>
        </p:txBody>
      </p:sp>
      <p:sp>
        <p:nvSpPr>
          <p:cNvPr id="13" name="Suora yhdysviiva 12">
            <a:extLst>
              <a:ext uri="{FF2B5EF4-FFF2-40B4-BE49-F238E27FC236}">
                <a16:creationId xmlns:a16="http://schemas.microsoft.com/office/drawing/2014/main" id="{064B5956-A12A-4465-BF15-F8F0BCE47343}"/>
              </a:ext>
            </a:extLst>
          </p:cNvPr>
          <p:cNvSpPr/>
          <p:nvPr/>
        </p:nvSpPr>
        <p:spPr>
          <a:xfrm flipH="1">
            <a:off x="8120547" y="5356002"/>
            <a:ext cx="130634" cy="391903"/>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Mangal" pitchFamily="2"/>
            </a:endParaRPr>
          </a:p>
        </p:txBody>
      </p:sp>
      <p:sp>
        <p:nvSpPr>
          <p:cNvPr id="14" name="Suora yhdysviiva 13">
            <a:extLst>
              <a:ext uri="{FF2B5EF4-FFF2-40B4-BE49-F238E27FC236}">
                <a16:creationId xmlns:a16="http://schemas.microsoft.com/office/drawing/2014/main" id="{76172F28-3957-484C-A4B2-DD9A2D15E76E}"/>
              </a:ext>
            </a:extLst>
          </p:cNvPr>
          <p:cNvSpPr/>
          <p:nvPr/>
        </p:nvSpPr>
        <p:spPr>
          <a:xfrm>
            <a:off x="9492206" y="5225369"/>
            <a:ext cx="261268" cy="130633"/>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Mangal" pitchFamily="2"/>
            </a:endParaRPr>
          </a:p>
        </p:txBody>
      </p:sp>
    </p:spTree>
    <p:extLst>
      <p:ext uri="{BB962C8B-B14F-4D97-AF65-F5344CB8AC3E}">
        <p14:creationId xmlns:p14="http://schemas.microsoft.com/office/powerpoint/2010/main" val="290518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24B78A-C9BE-4D18-A9A9-BAA076FEE786}"/>
              </a:ext>
            </a:extLst>
          </p:cNvPr>
          <p:cNvSpPr txBox="1">
            <a:spLocks noGrp="1"/>
          </p:cNvSpPr>
          <p:nvPr>
            <p:ph type="title" idx="4294967295"/>
          </p:nvPr>
        </p:nvSpPr>
        <p:spPr/>
        <p:txBody>
          <a:bodyPr/>
          <a:lstStyle/>
          <a:p>
            <a:pPr lvl="0"/>
            <a:r>
              <a:rPr lang="fi-FI"/>
              <a:t>Mikrobien lisääntyminen</a:t>
            </a:r>
          </a:p>
        </p:txBody>
      </p:sp>
      <p:sp>
        <p:nvSpPr>
          <p:cNvPr id="3" name="Tekstin paikkamerkki 2">
            <a:extLst>
              <a:ext uri="{FF2B5EF4-FFF2-40B4-BE49-F238E27FC236}">
                <a16:creationId xmlns:a16="http://schemas.microsoft.com/office/drawing/2014/main" id="{F45A2B13-1E9C-4D4B-A454-13798503C81D}"/>
              </a:ext>
            </a:extLst>
          </p:cNvPr>
          <p:cNvSpPr txBox="1">
            <a:spLocks noGrp="1"/>
          </p:cNvSpPr>
          <p:nvPr>
            <p:ph type="body" idx="4294967295"/>
          </p:nvPr>
        </p:nvSpPr>
        <p:spPr/>
        <p:txBody>
          <a:bodyPr/>
          <a:lstStyle/>
          <a:p>
            <a:pPr lvl="0">
              <a:buSzPct val="45000"/>
              <a:buFont typeface="StarSymbol"/>
              <a:buChar char="●"/>
            </a:pPr>
            <a:r>
              <a:rPr lang="fi-FI" b="1">
                <a:solidFill>
                  <a:srgbClr val="FF6666"/>
                </a:solidFill>
                <a:effectLst>
                  <a:outerShdw dist="17961" dir="2700000">
                    <a:scrgbClr r="0" g="0" b="0"/>
                  </a:outerShdw>
                </a:effectLst>
              </a:rPr>
              <a:t>Bakteerit</a:t>
            </a:r>
            <a:r>
              <a:rPr lang="fi-FI"/>
              <a:t> lisääntyvät jakautumalla</a:t>
            </a:r>
          </a:p>
          <a:p>
            <a:pPr lvl="1" hangingPunct="0">
              <a:spcBef>
                <a:spcPts val="1286"/>
              </a:spcBef>
              <a:buNone/>
            </a:pPr>
            <a:r>
              <a:rPr lang="fi-FI" sz="2903">
                <a:highlight>
                  <a:scrgbClr r="0" g="0" b="0">
                    <a:alpha val="0"/>
                  </a:scrgbClr>
                </a:highlight>
                <a:latin typeface="Liberation Sans" pitchFamily="18"/>
                <a:ea typeface="Microsoft YaHei" pitchFamily="2"/>
                <a:cs typeface="Arial" pitchFamily="2"/>
                <a:hlinkClick r:id="rId3"/>
              </a:rPr>
              <a:t>https://www.youtube.com/watch?v=ch4rd0CebN0</a:t>
            </a:r>
          </a:p>
          <a:p>
            <a:pPr lvl="0">
              <a:buSzPct val="45000"/>
              <a:buFont typeface="StarSymbol"/>
              <a:buChar char="●"/>
            </a:pPr>
            <a:r>
              <a:rPr lang="fi-FI" b="1">
                <a:solidFill>
                  <a:srgbClr val="009933"/>
                </a:solidFill>
                <a:effectLst>
                  <a:outerShdw dist="17961" dir="2700000">
                    <a:scrgbClr r="0" g="0" b="0"/>
                  </a:outerShdw>
                </a:effectLst>
              </a:rPr>
              <a:t>Virukset</a:t>
            </a:r>
            <a:r>
              <a:rPr lang="fi-FI"/>
              <a:t> tarvitsevat elävän isäntäsolun</a:t>
            </a:r>
          </a:p>
          <a:p>
            <a:pPr lvl="0">
              <a:buSzPct val="45000"/>
              <a:buFont typeface="StarSymbol"/>
              <a:buChar char="●"/>
            </a:pPr>
            <a:r>
              <a:rPr lang="fi-FI" b="1">
                <a:solidFill>
                  <a:srgbClr val="663300"/>
                </a:solidFill>
                <a:effectLst>
                  <a:outerShdw dist="17961" dir="2700000">
                    <a:scrgbClr r="0" g="0" b="0"/>
                  </a:outerShdw>
                </a:effectLst>
              </a:rPr>
              <a:t>Sienet</a:t>
            </a:r>
            <a:r>
              <a:rPr lang="fi-FI"/>
              <a:t> levittävät rihmastoa tai itiöitä → lisääntyvät niistä</a:t>
            </a:r>
          </a:p>
        </p:txBody>
      </p:sp>
    </p:spTree>
    <p:extLst>
      <p:ext uri="{BB962C8B-B14F-4D97-AF65-F5344CB8AC3E}">
        <p14:creationId xmlns:p14="http://schemas.microsoft.com/office/powerpoint/2010/main" val="156474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AC2E130-3A9B-40A9-AE7F-2130E71C7C95}"/>
              </a:ext>
            </a:extLst>
          </p:cNvPr>
          <p:cNvSpPr txBox="1">
            <a:spLocks noGrp="1"/>
          </p:cNvSpPr>
          <p:nvPr>
            <p:ph type="body" idx="4294967295"/>
          </p:nvPr>
        </p:nvSpPr>
        <p:spPr>
          <a:xfrm>
            <a:off x="1980739" y="522537"/>
            <a:ext cx="8229627" cy="5059789"/>
          </a:xfrm>
        </p:spPr>
        <p:txBody>
          <a:bodyPr/>
          <a:lstStyle/>
          <a:p>
            <a:pPr lvl="0">
              <a:buSzPct val="45000"/>
              <a:buFont typeface="StarSymbol"/>
              <a:buChar char="●"/>
            </a:pPr>
            <a:r>
              <a:rPr lang="fi-FI"/>
              <a:t>Mikrobeja on kaikkialla, paitsi </a:t>
            </a:r>
            <a:r>
              <a:rPr lang="fi-FI" b="1" i="1"/>
              <a:t>steriileissä</a:t>
            </a:r>
            <a:r>
              <a:rPr lang="fi-FI"/>
              <a:t> asioissa</a:t>
            </a:r>
          </a:p>
          <a:p>
            <a:pPr lvl="0">
              <a:buSzPct val="45000"/>
              <a:buFont typeface="StarSymbol"/>
              <a:buChar char="●"/>
            </a:pPr>
            <a:r>
              <a:rPr lang="fi-FI"/>
              <a:t>Mikrobit tarvitsevat lisääntyäkseen</a:t>
            </a:r>
          </a:p>
          <a:p>
            <a:pPr lvl="1" hangingPunct="0">
              <a:spcBef>
                <a:spcPts val="1286"/>
              </a:spcBef>
              <a:buSzPct val="75000"/>
              <a:buFont typeface="StarSymbol"/>
              <a:buChar char="–"/>
            </a:pPr>
            <a:r>
              <a:rPr lang="fi-FI" sz="2903">
                <a:highlight>
                  <a:scrgbClr r="0" g="0" b="0">
                    <a:alpha val="0"/>
                  </a:scrgbClr>
                </a:highlight>
                <a:latin typeface="Liberation Sans" pitchFamily="18"/>
                <a:ea typeface="Microsoft YaHei" pitchFamily="2"/>
                <a:cs typeface="Arial" pitchFamily="2"/>
              </a:rPr>
              <a:t>vettä</a:t>
            </a:r>
          </a:p>
          <a:p>
            <a:pPr lvl="1" hangingPunct="0">
              <a:spcBef>
                <a:spcPts val="1286"/>
              </a:spcBef>
              <a:buSzPct val="75000"/>
              <a:buFont typeface="StarSymbol"/>
              <a:buChar char="–"/>
            </a:pPr>
            <a:r>
              <a:rPr lang="fi-FI" sz="2903">
                <a:highlight>
                  <a:scrgbClr r="0" g="0" b="0">
                    <a:alpha val="0"/>
                  </a:scrgbClr>
                </a:highlight>
                <a:latin typeface="Liberation Sans" pitchFamily="18"/>
                <a:ea typeface="Microsoft YaHei" pitchFamily="2"/>
                <a:cs typeface="Arial" pitchFamily="2"/>
              </a:rPr>
              <a:t>ravintoa</a:t>
            </a:r>
          </a:p>
          <a:p>
            <a:pPr lvl="0">
              <a:buSzPct val="45000"/>
              <a:buFont typeface="StarSymbol"/>
              <a:buChar char="●"/>
            </a:pPr>
            <a:r>
              <a:rPr lang="fi-FI"/>
              <a:t>Lisäksi vaikuttavat</a:t>
            </a:r>
          </a:p>
          <a:p>
            <a:pPr lvl="1" hangingPunct="0">
              <a:spcBef>
                <a:spcPts val="1286"/>
              </a:spcBef>
              <a:buSzPct val="75000"/>
              <a:buFont typeface="StarSymbol"/>
              <a:buChar char="–"/>
            </a:pPr>
            <a:r>
              <a:rPr lang="fi-FI" sz="2903">
                <a:highlight>
                  <a:scrgbClr r="0" g="0" b="0">
                    <a:alpha val="0"/>
                  </a:scrgbClr>
                </a:highlight>
                <a:latin typeface="Liberation Sans" pitchFamily="18"/>
                <a:ea typeface="Microsoft YaHei" pitchFamily="2"/>
                <a:cs typeface="Arial" pitchFamily="2"/>
              </a:rPr>
              <a:t>lämpötila</a:t>
            </a:r>
          </a:p>
          <a:p>
            <a:pPr lvl="1" hangingPunct="0">
              <a:spcBef>
                <a:spcPts val="1286"/>
              </a:spcBef>
              <a:buSzPct val="75000"/>
              <a:buFont typeface="StarSymbol"/>
              <a:buChar char="–"/>
            </a:pPr>
            <a:r>
              <a:rPr lang="fi-FI" sz="2903">
                <a:highlight>
                  <a:scrgbClr r="0" g="0" b="0">
                    <a:alpha val="0"/>
                  </a:scrgbClr>
                </a:highlight>
                <a:latin typeface="Liberation Sans" pitchFamily="18"/>
                <a:ea typeface="Microsoft YaHei" pitchFamily="2"/>
                <a:cs typeface="Arial" pitchFamily="2"/>
              </a:rPr>
              <a:t>hapen määrä</a:t>
            </a:r>
          </a:p>
          <a:p>
            <a:pPr lvl="1" hangingPunct="0">
              <a:spcBef>
                <a:spcPts val="1286"/>
              </a:spcBef>
              <a:buSzPct val="75000"/>
              <a:buFont typeface="StarSymbol"/>
              <a:buChar char="–"/>
            </a:pPr>
            <a:r>
              <a:rPr lang="fi-FI" sz="2903">
                <a:highlight>
                  <a:scrgbClr r="0" g="0" b="0">
                    <a:alpha val="0"/>
                  </a:scrgbClr>
                </a:highlight>
                <a:latin typeface="Liberation Sans" pitchFamily="18"/>
                <a:ea typeface="Microsoft YaHei" pitchFamily="2"/>
                <a:cs typeface="Arial" pitchFamily="2"/>
              </a:rPr>
              <a:t>happamuus</a:t>
            </a:r>
          </a:p>
        </p:txBody>
      </p:sp>
      <p:pic>
        <p:nvPicPr>
          <p:cNvPr id="3" name="Kuva 2">
            <a:extLst>
              <a:ext uri="{FF2B5EF4-FFF2-40B4-BE49-F238E27FC236}">
                <a16:creationId xmlns:a16="http://schemas.microsoft.com/office/drawing/2014/main" id="{C4306D5D-C1D8-4A68-84C5-A0C1EE4C2868}"/>
              </a:ext>
            </a:extLst>
          </p:cNvPr>
          <p:cNvPicPr>
            <a:picLocks noChangeAspect="1"/>
          </p:cNvPicPr>
          <p:nvPr/>
        </p:nvPicPr>
        <p:blipFill>
          <a:blip r:embed="rId3">
            <a:lum/>
            <a:alphaModFix/>
          </a:blip>
          <a:srcRect/>
          <a:stretch>
            <a:fillRect/>
          </a:stretch>
        </p:blipFill>
        <p:spPr>
          <a:xfrm>
            <a:off x="7598010" y="2612684"/>
            <a:ext cx="2351415" cy="3135220"/>
          </a:xfrm>
          <a:prstGeom prst="rect">
            <a:avLst/>
          </a:prstGeom>
          <a:noFill/>
          <a:ln>
            <a:noFill/>
          </a:ln>
        </p:spPr>
      </p:pic>
      <p:sp>
        <p:nvSpPr>
          <p:cNvPr id="4" name="Suora yhdysviiva 3">
            <a:extLst>
              <a:ext uri="{FF2B5EF4-FFF2-40B4-BE49-F238E27FC236}">
                <a16:creationId xmlns:a16="http://schemas.microsoft.com/office/drawing/2014/main" id="{3AC83D65-0A74-4618-8C55-679753ACBB31}"/>
              </a:ext>
            </a:extLst>
          </p:cNvPr>
          <p:cNvSpPr/>
          <p:nvPr/>
        </p:nvSpPr>
        <p:spPr>
          <a:xfrm>
            <a:off x="8773718" y="914439"/>
            <a:ext cx="130634" cy="1502294"/>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Arial" pitchFamily="2"/>
            </a:endParaRPr>
          </a:p>
        </p:txBody>
      </p:sp>
    </p:spTree>
    <p:extLst>
      <p:ext uri="{BB962C8B-B14F-4D97-AF65-F5344CB8AC3E}">
        <p14:creationId xmlns:p14="http://schemas.microsoft.com/office/powerpoint/2010/main" val="258270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173725-F732-4393-A03A-1F1A2DC78648}"/>
              </a:ext>
            </a:extLst>
          </p:cNvPr>
          <p:cNvSpPr txBox="1">
            <a:spLocks noGrp="1"/>
          </p:cNvSpPr>
          <p:nvPr>
            <p:ph type="title" idx="4294967295"/>
          </p:nvPr>
        </p:nvSpPr>
        <p:spPr/>
        <p:txBody>
          <a:bodyPr/>
          <a:lstStyle/>
          <a:p>
            <a:pPr lvl="0"/>
            <a:r>
              <a:rPr lang="fi-FI"/>
              <a:t>Mikrobit</a:t>
            </a:r>
          </a:p>
        </p:txBody>
      </p:sp>
      <p:sp>
        <p:nvSpPr>
          <p:cNvPr id="3" name="Tekstin paikkamerkki 2">
            <a:extLst>
              <a:ext uri="{FF2B5EF4-FFF2-40B4-BE49-F238E27FC236}">
                <a16:creationId xmlns:a16="http://schemas.microsoft.com/office/drawing/2014/main" id="{3587E588-03FD-431C-83E5-79639464DED1}"/>
              </a:ext>
            </a:extLst>
          </p:cNvPr>
          <p:cNvSpPr txBox="1">
            <a:spLocks noGrp="1"/>
          </p:cNvSpPr>
          <p:nvPr>
            <p:ph type="body" idx="4294967295"/>
          </p:nvPr>
        </p:nvSpPr>
        <p:spPr/>
        <p:txBody>
          <a:bodyPr/>
          <a:lstStyle/>
          <a:p>
            <a:pPr lvl="0">
              <a:buSzPct val="45000"/>
              <a:buFont typeface="StarSymbol"/>
              <a:buChar char="●"/>
            </a:pPr>
            <a:r>
              <a:rPr lang="fi-FI"/>
              <a:t>Kun ruoassa olevat mikrobit alkavat </a:t>
            </a:r>
            <a:r>
              <a:rPr lang="fi-FI" b="1" u="sng"/>
              <a:t>lisääntyä,</a:t>
            </a:r>
            <a:r>
              <a:rPr lang="fi-FI"/>
              <a:t> ruoka pilaantuu.</a:t>
            </a:r>
          </a:p>
        </p:txBody>
      </p:sp>
      <p:pic>
        <p:nvPicPr>
          <p:cNvPr id="4" name="Kuva 3">
            <a:extLst>
              <a:ext uri="{FF2B5EF4-FFF2-40B4-BE49-F238E27FC236}">
                <a16:creationId xmlns:a16="http://schemas.microsoft.com/office/drawing/2014/main" id="{18D51398-7909-4346-A3E3-5AC273E960D8}"/>
              </a:ext>
            </a:extLst>
          </p:cNvPr>
          <p:cNvPicPr>
            <a:picLocks noChangeAspect="1"/>
          </p:cNvPicPr>
          <p:nvPr/>
        </p:nvPicPr>
        <p:blipFill>
          <a:blip r:embed="rId3">
            <a:lum/>
            <a:alphaModFix/>
          </a:blip>
          <a:srcRect/>
          <a:stretch>
            <a:fillRect/>
          </a:stretch>
        </p:blipFill>
        <p:spPr>
          <a:xfrm>
            <a:off x="2046057" y="2743318"/>
            <a:ext cx="4616286" cy="3461806"/>
          </a:xfrm>
          <a:prstGeom prst="rect">
            <a:avLst/>
          </a:prstGeom>
          <a:noFill/>
          <a:ln>
            <a:noFill/>
          </a:ln>
        </p:spPr>
      </p:pic>
      <p:pic>
        <p:nvPicPr>
          <p:cNvPr id="5" name="Kuva 4">
            <a:extLst>
              <a:ext uri="{FF2B5EF4-FFF2-40B4-BE49-F238E27FC236}">
                <a16:creationId xmlns:a16="http://schemas.microsoft.com/office/drawing/2014/main" id="{7C2B34C1-D70D-46EC-B730-7A8661FF29D5}"/>
              </a:ext>
            </a:extLst>
          </p:cNvPr>
          <p:cNvPicPr>
            <a:picLocks noChangeAspect="1"/>
          </p:cNvPicPr>
          <p:nvPr/>
        </p:nvPicPr>
        <p:blipFill>
          <a:blip r:embed="rId4">
            <a:lum/>
            <a:alphaModFix/>
          </a:blip>
          <a:srcRect/>
          <a:stretch>
            <a:fillRect/>
          </a:stretch>
        </p:blipFill>
        <p:spPr>
          <a:xfrm>
            <a:off x="6648953" y="2738420"/>
            <a:ext cx="3561415" cy="2421631"/>
          </a:xfrm>
          <a:prstGeom prst="rect">
            <a:avLst/>
          </a:prstGeom>
          <a:noFill/>
          <a:ln>
            <a:noFill/>
          </a:ln>
        </p:spPr>
      </p:pic>
      <p:sp>
        <p:nvSpPr>
          <p:cNvPr id="6" name="Vapaamuotoinen: Muoto 5">
            <a:extLst>
              <a:ext uri="{FF2B5EF4-FFF2-40B4-BE49-F238E27FC236}">
                <a16:creationId xmlns:a16="http://schemas.microsoft.com/office/drawing/2014/main" id="{417AFB1E-42D8-4511-BA3F-F5173163C778}"/>
              </a:ext>
            </a:extLst>
          </p:cNvPr>
          <p:cNvSpPr/>
          <p:nvPr/>
        </p:nvSpPr>
        <p:spPr>
          <a:xfrm>
            <a:off x="2437959" y="5486637"/>
            <a:ext cx="2220781" cy="104507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Homeitiöitä</a:t>
            </a:r>
          </a:p>
        </p:txBody>
      </p:sp>
      <p:sp>
        <p:nvSpPr>
          <p:cNvPr id="7" name="Vapaamuotoinen: Muoto 6">
            <a:extLst>
              <a:ext uri="{FF2B5EF4-FFF2-40B4-BE49-F238E27FC236}">
                <a16:creationId xmlns:a16="http://schemas.microsoft.com/office/drawing/2014/main" id="{77D4A904-42C2-4524-9A1F-134FE1CD0339}"/>
              </a:ext>
            </a:extLst>
          </p:cNvPr>
          <p:cNvSpPr/>
          <p:nvPr/>
        </p:nvSpPr>
        <p:spPr>
          <a:xfrm>
            <a:off x="7402059" y="4964100"/>
            <a:ext cx="2220781" cy="104507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Mätäbakteereita</a:t>
            </a:r>
          </a:p>
        </p:txBody>
      </p:sp>
    </p:spTree>
    <p:extLst>
      <p:ext uri="{BB962C8B-B14F-4D97-AF65-F5344CB8AC3E}">
        <p14:creationId xmlns:p14="http://schemas.microsoft.com/office/powerpoint/2010/main" val="262546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95E957-285F-4D21-A034-3B8DC47DF5DB}"/>
              </a:ext>
            </a:extLst>
          </p:cNvPr>
          <p:cNvSpPr txBox="1">
            <a:spLocks noGrp="1"/>
          </p:cNvSpPr>
          <p:nvPr>
            <p:ph type="title" idx="4294967295"/>
          </p:nvPr>
        </p:nvSpPr>
        <p:spPr>
          <a:xfrm>
            <a:off x="838200" y="677041"/>
            <a:ext cx="10515600" cy="701731"/>
          </a:xfrm>
        </p:spPr>
        <p:txBody>
          <a:bodyPr>
            <a:spAutoFit/>
          </a:bodyPr>
          <a:lstStyle/>
          <a:p>
            <a:pPr lvl="0"/>
            <a:r>
              <a:rPr lang="fi-FI"/>
              <a:t>Mikrobien lisääntyminen</a:t>
            </a:r>
          </a:p>
        </p:txBody>
      </p:sp>
      <p:sp>
        <p:nvSpPr>
          <p:cNvPr id="3" name="Vapaamuotoinen: Muoto 2">
            <a:extLst>
              <a:ext uri="{FF2B5EF4-FFF2-40B4-BE49-F238E27FC236}">
                <a16:creationId xmlns:a16="http://schemas.microsoft.com/office/drawing/2014/main" id="{B3653083-00B3-41FC-B572-B433BB81448A}"/>
              </a:ext>
            </a:extLst>
          </p:cNvPr>
          <p:cNvSpPr/>
          <p:nvPr/>
        </p:nvSpPr>
        <p:spPr>
          <a:xfrm>
            <a:off x="4266839" y="2416733"/>
            <a:ext cx="3657756" cy="192816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2359">
                <a:latin typeface="Liberation Sans" pitchFamily="18"/>
                <a:ea typeface="Microsoft YaHei" pitchFamily="2"/>
                <a:cs typeface="Arial" pitchFamily="2"/>
              </a:rPr>
              <a:t>Mikrobi lisääntyy</a:t>
            </a:r>
          </a:p>
          <a:p>
            <a:pPr algn="ctr" hangingPunct="0"/>
            <a:r>
              <a:rPr lang="fi-FI" sz="2359">
                <a:latin typeface="Liberation Sans" pitchFamily="18"/>
                <a:ea typeface="Microsoft YaHei" pitchFamily="2"/>
                <a:cs typeface="Arial" pitchFamily="2"/>
              </a:rPr>
              <a:t>nopeasti, kun...</a:t>
            </a:r>
          </a:p>
        </p:txBody>
      </p:sp>
      <p:sp>
        <p:nvSpPr>
          <p:cNvPr id="4" name="Vapaamuotoinen: Muoto 3">
            <a:extLst>
              <a:ext uri="{FF2B5EF4-FFF2-40B4-BE49-F238E27FC236}">
                <a16:creationId xmlns:a16="http://schemas.microsoft.com/office/drawing/2014/main" id="{70BD6E86-1E5B-4B98-9D9C-D8DCD984DAAA}"/>
              </a:ext>
            </a:extLst>
          </p:cNvPr>
          <p:cNvSpPr/>
          <p:nvPr/>
        </p:nvSpPr>
        <p:spPr>
          <a:xfrm>
            <a:off x="4985326" y="5029416"/>
            <a:ext cx="2155464"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...sillä on </a:t>
            </a:r>
            <a:r>
              <a:rPr lang="fi-FI" sz="1633" b="1" u="sng">
                <a:effectLst>
                  <a:outerShdw dist="17961" dir="2700000">
                    <a:scrgbClr r="0" g="0" b="0"/>
                  </a:outerShdw>
                </a:effectLst>
                <a:latin typeface="Liberation Sans" pitchFamily="18"/>
                <a:ea typeface="Microsoft YaHei" pitchFamily="2"/>
                <a:cs typeface="Arial" pitchFamily="2"/>
              </a:rPr>
              <a:t>vettä</a:t>
            </a:r>
          </a:p>
        </p:txBody>
      </p:sp>
      <p:sp>
        <p:nvSpPr>
          <p:cNvPr id="5" name="Vapaamuotoinen: Muoto 4">
            <a:extLst>
              <a:ext uri="{FF2B5EF4-FFF2-40B4-BE49-F238E27FC236}">
                <a16:creationId xmlns:a16="http://schemas.microsoft.com/office/drawing/2014/main" id="{B5CD155B-2C6D-43C6-AE23-EFDA664B5216}"/>
              </a:ext>
            </a:extLst>
          </p:cNvPr>
          <p:cNvSpPr/>
          <p:nvPr/>
        </p:nvSpPr>
        <p:spPr>
          <a:xfrm>
            <a:off x="7598010" y="4310928"/>
            <a:ext cx="2155464"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...se saa (tai ei saa)</a:t>
            </a:r>
          </a:p>
          <a:p>
            <a:pPr algn="ctr" hangingPunct="0"/>
            <a:r>
              <a:rPr lang="fi-FI" sz="1633" b="1" u="sng">
                <a:effectLst>
                  <a:outerShdw dist="17961" dir="2700000">
                    <a:scrgbClr r="0" g="0" b="0"/>
                  </a:outerShdw>
                </a:effectLst>
                <a:latin typeface="Liberation Sans" pitchFamily="18"/>
                <a:ea typeface="Microsoft YaHei" pitchFamily="2"/>
                <a:cs typeface="Arial" pitchFamily="2"/>
              </a:rPr>
              <a:t>happea</a:t>
            </a:r>
          </a:p>
        </p:txBody>
      </p:sp>
      <p:sp>
        <p:nvSpPr>
          <p:cNvPr id="6" name="Vapaamuotoinen: Muoto 5">
            <a:extLst>
              <a:ext uri="{FF2B5EF4-FFF2-40B4-BE49-F238E27FC236}">
                <a16:creationId xmlns:a16="http://schemas.microsoft.com/office/drawing/2014/main" id="{63092D31-8B87-46E9-B817-090153808435}"/>
              </a:ext>
            </a:extLst>
          </p:cNvPr>
          <p:cNvSpPr/>
          <p:nvPr/>
        </p:nvSpPr>
        <p:spPr>
          <a:xfrm>
            <a:off x="2568594" y="4245611"/>
            <a:ext cx="2155464"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a:t>
            </a:r>
            <a:r>
              <a:rPr lang="fi-FI" sz="1633" b="1" u="sng">
                <a:effectLst>
                  <a:outerShdw dist="17961" dir="2700000">
                    <a:scrgbClr r="0" g="0" b="0"/>
                  </a:outerShdw>
                </a:effectLst>
                <a:latin typeface="Liberation Sans" pitchFamily="18"/>
                <a:ea typeface="Microsoft YaHei" pitchFamily="2"/>
                <a:cs typeface="Arial" pitchFamily="2"/>
              </a:rPr>
              <a:t>lämpötila</a:t>
            </a:r>
            <a:r>
              <a:rPr lang="fi-FI" sz="1633">
                <a:latin typeface="Liberation Sans" pitchFamily="18"/>
                <a:ea typeface="Microsoft YaHei" pitchFamily="2"/>
                <a:cs typeface="Arial" pitchFamily="2"/>
              </a:rPr>
              <a:t> o</a:t>
            </a:r>
            <a:r>
              <a:rPr lang="fi-FI" sz="1633">
                <a:effectLst>
                  <a:outerShdw dist="17961" dir="2700000">
                    <a:scrgbClr r="0" g="0" b="0"/>
                  </a:outerShdw>
                </a:effectLst>
                <a:latin typeface="Liberation Sans" pitchFamily="18"/>
                <a:ea typeface="Microsoft YaHei" pitchFamily="2"/>
                <a:cs typeface="Arial" pitchFamily="2"/>
              </a:rPr>
              <a:t>n sopiva</a:t>
            </a:r>
          </a:p>
        </p:txBody>
      </p:sp>
      <p:sp>
        <p:nvSpPr>
          <p:cNvPr id="7" name="Vapaamuotoinen: Muoto 6">
            <a:extLst>
              <a:ext uri="{FF2B5EF4-FFF2-40B4-BE49-F238E27FC236}">
                <a16:creationId xmlns:a16="http://schemas.microsoft.com/office/drawing/2014/main" id="{5DCBC186-8CF4-4893-83B9-9A9344E4DE2C}"/>
              </a:ext>
            </a:extLst>
          </p:cNvPr>
          <p:cNvSpPr/>
          <p:nvPr/>
        </p:nvSpPr>
        <p:spPr>
          <a:xfrm>
            <a:off x="1850106" y="2547367"/>
            <a:ext cx="2155464"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...sillä on</a:t>
            </a:r>
            <a:r>
              <a:rPr lang="fi-FI" sz="1633" b="1" u="sng">
                <a:effectLst>
                  <a:outerShdw dist="17961" dir="2700000">
                    <a:scrgbClr r="0" g="0" b="0"/>
                  </a:outerShdw>
                </a:effectLst>
                <a:latin typeface="Liberation Sans" pitchFamily="18"/>
                <a:ea typeface="Microsoft YaHei" pitchFamily="2"/>
                <a:cs typeface="Arial" pitchFamily="2"/>
              </a:rPr>
              <a:t> ravintoa</a:t>
            </a:r>
          </a:p>
        </p:txBody>
      </p:sp>
      <p:sp>
        <p:nvSpPr>
          <p:cNvPr id="8" name="Vapaamuotoinen: Muoto 7">
            <a:extLst>
              <a:ext uri="{FF2B5EF4-FFF2-40B4-BE49-F238E27FC236}">
                <a16:creationId xmlns:a16="http://schemas.microsoft.com/office/drawing/2014/main" id="{117D3709-9204-4A32-80CA-39BE64AE5EB0}"/>
              </a:ext>
            </a:extLst>
          </p:cNvPr>
          <p:cNvSpPr/>
          <p:nvPr/>
        </p:nvSpPr>
        <p:spPr>
          <a:xfrm>
            <a:off x="8120547" y="2743318"/>
            <a:ext cx="2351415" cy="117570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a:t>
            </a:r>
            <a:r>
              <a:rPr lang="fi-FI" sz="1633" b="1" u="sng">
                <a:effectLst>
                  <a:outerShdw dist="17961" dir="2700000">
                    <a:scrgbClr r="0" g="0" b="0"/>
                  </a:outerShdw>
                </a:effectLst>
                <a:latin typeface="Liberation Sans" pitchFamily="18"/>
                <a:ea typeface="Microsoft YaHei" pitchFamily="2"/>
                <a:cs typeface="Arial" pitchFamily="2"/>
              </a:rPr>
              <a:t>happamuus</a:t>
            </a:r>
            <a:r>
              <a:rPr lang="fi-FI" sz="1633">
                <a:latin typeface="Liberation Sans" pitchFamily="18"/>
                <a:ea typeface="Microsoft YaHei" pitchFamily="2"/>
                <a:cs typeface="Arial" pitchFamily="2"/>
              </a:rPr>
              <a:t> on sopiva</a:t>
            </a:r>
          </a:p>
        </p:txBody>
      </p:sp>
    </p:spTree>
    <p:extLst>
      <p:ext uri="{BB962C8B-B14F-4D97-AF65-F5344CB8AC3E}">
        <p14:creationId xmlns:p14="http://schemas.microsoft.com/office/powerpoint/2010/main" val="3654578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4A733-3CB6-487C-BB65-8C03805797B3}"/>
              </a:ext>
            </a:extLst>
          </p:cNvPr>
          <p:cNvSpPr txBox="1">
            <a:spLocks noGrp="1"/>
          </p:cNvSpPr>
          <p:nvPr>
            <p:ph type="title" idx="4294967295"/>
          </p:nvPr>
        </p:nvSpPr>
        <p:spPr>
          <a:xfrm>
            <a:off x="838200" y="677041"/>
            <a:ext cx="10515600" cy="701731"/>
          </a:xfrm>
        </p:spPr>
        <p:txBody>
          <a:bodyPr>
            <a:spAutoFit/>
          </a:bodyPr>
          <a:lstStyle/>
          <a:p>
            <a:pPr lvl="0"/>
            <a:r>
              <a:rPr lang="fi-FI" b="1" u="sng">
                <a:effectLst>
                  <a:outerShdw dist="17961" dir="2700000">
                    <a:scrgbClr r="0" g="0" b="0"/>
                  </a:outerShdw>
                </a:effectLst>
              </a:rPr>
              <a:t>Mikrobien lisääntyminen</a:t>
            </a:r>
          </a:p>
        </p:txBody>
      </p:sp>
      <p:sp>
        <p:nvSpPr>
          <p:cNvPr id="3" name="Vapaamuotoinen: Muoto 2">
            <a:extLst>
              <a:ext uri="{FF2B5EF4-FFF2-40B4-BE49-F238E27FC236}">
                <a16:creationId xmlns:a16="http://schemas.microsoft.com/office/drawing/2014/main" id="{E357F3B3-285E-462A-9FFA-6885820B62C4}"/>
              </a:ext>
            </a:extLst>
          </p:cNvPr>
          <p:cNvSpPr/>
          <p:nvPr/>
        </p:nvSpPr>
        <p:spPr>
          <a:xfrm>
            <a:off x="4136205" y="2416733"/>
            <a:ext cx="3657756" cy="192816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2359">
                <a:latin typeface="Liberation Sans" pitchFamily="18"/>
                <a:ea typeface="Microsoft YaHei" pitchFamily="2"/>
                <a:cs typeface="Arial" pitchFamily="2"/>
              </a:rPr>
              <a:t>Mikrobi lisääntyy</a:t>
            </a:r>
          </a:p>
          <a:p>
            <a:pPr algn="ctr" hangingPunct="0"/>
            <a:r>
              <a:rPr lang="fi-FI" sz="2359">
                <a:latin typeface="Liberation Sans" pitchFamily="18"/>
                <a:ea typeface="Microsoft YaHei" pitchFamily="2"/>
                <a:cs typeface="Arial" pitchFamily="2"/>
              </a:rPr>
              <a:t>nopeasti, kun...</a:t>
            </a:r>
          </a:p>
        </p:txBody>
      </p:sp>
      <p:sp>
        <p:nvSpPr>
          <p:cNvPr id="4" name="Vapaamuotoinen: Muoto 3">
            <a:extLst>
              <a:ext uri="{FF2B5EF4-FFF2-40B4-BE49-F238E27FC236}">
                <a16:creationId xmlns:a16="http://schemas.microsoft.com/office/drawing/2014/main" id="{BC8B68E7-FC09-4A7C-919D-7DCD248EE9B6}"/>
              </a:ext>
            </a:extLst>
          </p:cNvPr>
          <p:cNvSpPr/>
          <p:nvPr/>
        </p:nvSpPr>
        <p:spPr>
          <a:xfrm>
            <a:off x="4789375" y="4833465"/>
            <a:ext cx="2155464"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...sillä on </a:t>
            </a:r>
            <a:r>
              <a:rPr lang="fi-FI" sz="1633" b="1" u="sng">
                <a:effectLst>
                  <a:outerShdw dist="17961" dir="2700000">
                    <a:scrgbClr r="0" g="0" b="0"/>
                  </a:outerShdw>
                </a:effectLst>
                <a:latin typeface="Liberation Sans" pitchFamily="18"/>
                <a:ea typeface="Microsoft YaHei" pitchFamily="2"/>
                <a:cs typeface="Arial" pitchFamily="2"/>
              </a:rPr>
              <a:t>vettä</a:t>
            </a:r>
          </a:p>
        </p:txBody>
      </p:sp>
      <p:sp>
        <p:nvSpPr>
          <p:cNvPr id="5" name="Vapaamuotoinen: Muoto 4">
            <a:extLst>
              <a:ext uri="{FF2B5EF4-FFF2-40B4-BE49-F238E27FC236}">
                <a16:creationId xmlns:a16="http://schemas.microsoft.com/office/drawing/2014/main" id="{6D71713C-C9BC-4B74-AEA4-E1845283DE5A}"/>
              </a:ext>
            </a:extLst>
          </p:cNvPr>
          <p:cNvSpPr/>
          <p:nvPr/>
        </p:nvSpPr>
        <p:spPr>
          <a:xfrm>
            <a:off x="7598010" y="4180294"/>
            <a:ext cx="2155464"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...se saa (tai ei saa)</a:t>
            </a:r>
          </a:p>
          <a:p>
            <a:pPr algn="ctr" hangingPunct="0"/>
            <a:r>
              <a:rPr lang="fi-FI" sz="1633" b="1" u="sng">
                <a:effectLst>
                  <a:outerShdw dist="17961" dir="2700000">
                    <a:scrgbClr r="0" g="0" b="0"/>
                  </a:outerShdw>
                </a:effectLst>
                <a:latin typeface="Liberation Sans" pitchFamily="18"/>
                <a:ea typeface="Microsoft YaHei" pitchFamily="2"/>
                <a:cs typeface="Arial" pitchFamily="2"/>
              </a:rPr>
              <a:t>happea</a:t>
            </a:r>
          </a:p>
        </p:txBody>
      </p:sp>
      <p:sp>
        <p:nvSpPr>
          <p:cNvPr id="6" name="Vapaamuotoinen: Muoto 5">
            <a:extLst>
              <a:ext uri="{FF2B5EF4-FFF2-40B4-BE49-F238E27FC236}">
                <a16:creationId xmlns:a16="http://schemas.microsoft.com/office/drawing/2014/main" id="{E7990959-1E6C-4055-8D2E-0545AB27A9D5}"/>
              </a:ext>
            </a:extLst>
          </p:cNvPr>
          <p:cNvSpPr/>
          <p:nvPr/>
        </p:nvSpPr>
        <p:spPr>
          <a:xfrm>
            <a:off x="2111374" y="4114977"/>
            <a:ext cx="2155464"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a:t>
            </a:r>
            <a:r>
              <a:rPr lang="fi-FI" sz="1633" b="1" u="sng">
                <a:effectLst>
                  <a:outerShdw dist="17961" dir="2700000">
                    <a:scrgbClr r="0" g="0" b="0"/>
                  </a:outerShdw>
                </a:effectLst>
                <a:latin typeface="Liberation Sans" pitchFamily="18"/>
                <a:ea typeface="Microsoft YaHei" pitchFamily="2"/>
                <a:cs typeface="Arial" pitchFamily="2"/>
              </a:rPr>
              <a:t>lämpötila</a:t>
            </a:r>
            <a:r>
              <a:rPr lang="fi-FI" sz="1633">
                <a:latin typeface="Liberation Sans" pitchFamily="18"/>
                <a:ea typeface="Microsoft YaHei" pitchFamily="2"/>
                <a:cs typeface="Arial" pitchFamily="2"/>
              </a:rPr>
              <a:t> o</a:t>
            </a:r>
            <a:r>
              <a:rPr lang="fi-FI" sz="1633">
                <a:effectLst>
                  <a:outerShdw dist="17961" dir="2700000">
                    <a:scrgbClr r="0" g="0" b="0"/>
                  </a:outerShdw>
                </a:effectLst>
                <a:latin typeface="Liberation Sans" pitchFamily="18"/>
                <a:ea typeface="Microsoft YaHei" pitchFamily="2"/>
                <a:cs typeface="Arial" pitchFamily="2"/>
              </a:rPr>
              <a:t>n sopiva</a:t>
            </a:r>
          </a:p>
        </p:txBody>
      </p:sp>
      <p:sp>
        <p:nvSpPr>
          <p:cNvPr id="7" name="Vapaamuotoinen: Muoto 6">
            <a:extLst>
              <a:ext uri="{FF2B5EF4-FFF2-40B4-BE49-F238E27FC236}">
                <a16:creationId xmlns:a16="http://schemas.microsoft.com/office/drawing/2014/main" id="{386F95A7-F167-4851-8724-9BA84F67AC58}"/>
              </a:ext>
            </a:extLst>
          </p:cNvPr>
          <p:cNvSpPr/>
          <p:nvPr/>
        </p:nvSpPr>
        <p:spPr>
          <a:xfrm>
            <a:off x="1850106" y="2547367"/>
            <a:ext cx="2155464" cy="11103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...sillä on</a:t>
            </a:r>
            <a:r>
              <a:rPr lang="fi-FI" sz="1633" b="1" u="sng">
                <a:effectLst>
                  <a:outerShdw dist="17961" dir="2700000">
                    <a:scrgbClr r="0" g="0" b="0"/>
                  </a:outerShdw>
                </a:effectLst>
                <a:latin typeface="Liberation Sans" pitchFamily="18"/>
                <a:ea typeface="Microsoft YaHei" pitchFamily="2"/>
                <a:cs typeface="Arial" pitchFamily="2"/>
              </a:rPr>
              <a:t> ravintoa</a:t>
            </a:r>
          </a:p>
        </p:txBody>
      </p:sp>
      <p:sp>
        <p:nvSpPr>
          <p:cNvPr id="8" name="Vapaamuotoinen: Muoto 7">
            <a:extLst>
              <a:ext uri="{FF2B5EF4-FFF2-40B4-BE49-F238E27FC236}">
                <a16:creationId xmlns:a16="http://schemas.microsoft.com/office/drawing/2014/main" id="{3134821B-2F55-4925-94D6-614D1152601B}"/>
              </a:ext>
            </a:extLst>
          </p:cNvPr>
          <p:cNvSpPr/>
          <p:nvPr/>
        </p:nvSpPr>
        <p:spPr>
          <a:xfrm>
            <a:off x="8185863" y="2678000"/>
            <a:ext cx="2351415" cy="117570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FF99"/>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a:t>
            </a:r>
            <a:r>
              <a:rPr lang="fi-FI" sz="1633" b="1" u="sng">
                <a:effectLst>
                  <a:outerShdw dist="17961" dir="2700000">
                    <a:scrgbClr r="0" g="0" b="0"/>
                  </a:outerShdw>
                </a:effectLst>
                <a:latin typeface="Liberation Sans" pitchFamily="18"/>
                <a:ea typeface="Microsoft YaHei" pitchFamily="2"/>
                <a:cs typeface="Arial" pitchFamily="2"/>
              </a:rPr>
              <a:t>happamuus</a:t>
            </a:r>
            <a:r>
              <a:rPr lang="fi-FI" sz="1633">
                <a:latin typeface="Liberation Sans" pitchFamily="18"/>
                <a:ea typeface="Microsoft YaHei" pitchFamily="2"/>
                <a:cs typeface="Arial" pitchFamily="2"/>
              </a:rPr>
              <a:t> on sopiva</a:t>
            </a:r>
          </a:p>
        </p:txBody>
      </p:sp>
      <p:sp>
        <p:nvSpPr>
          <p:cNvPr id="9" name="Vapaamuotoinen: Muoto 8">
            <a:extLst>
              <a:ext uri="{FF2B5EF4-FFF2-40B4-BE49-F238E27FC236}">
                <a16:creationId xmlns:a16="http://schemas.microsoft.com/office/drawing/2014/main" id="{CEC121AD-58E1-4F8E-BAD4-70F094F3A4F5}"/>
              </a:ext>
            </a:extLst>
          </p:cNvPr>
          <p:cNvSpPr/>
          <p:nvPr/>
        </p:nvSpPr>
        <p:spPr>
          <a:xfrm>
            <a:off x="1719471" y="1894196"/>
            <a:ext cx="1763562" cy="65317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Hiivalla sokeria</a:t>
            </a:r>
          </a:p>
        </p:txBody>
      </p:sp>
      <p:sp>
        <p:nvSpPr>
          <p:cNvPr id="10" name="Vapaamuotoinen: Muoto 9">
            <a:extLst>
              <a:ext uri="{FF2B5EF4-FFF2-40B4-BE49-F238E27FC236}">
                <a16:creationId xmlns:a16="http://schemas.microsoft.com/office/drawing/2014/main" id="{7A56241C-A29F-4F08-95B1-EA6981200593}"/>
              </a:ext>
            </a:extLst>
          </p:cNvPr>
          <p:cNvSpPr/>
          <p:nvPr/>
        </p:nvSpPr>
        <p:spPr>
          <a:xfrm>
            <a:off x="1850106" y="5356002"/>
            <a:ext cx="2220781" cy="79000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Useimmiten 20-40 </a:t>
            </a:r>
            <a:r>
              <a:rPr lang="fi-FI" altLang="zh-CN" sz="1633">
                <a:latin typeface="Liberation Sans" pitchFamily="34"/>
                <a:ea typeface="Liberation Sans" pitchFamily="34"/>
                <a:cs typeface="Liberation Sans" pitchFamily="34"/>
              </a:rPr>
              <a:t>°C</a:t>
            </a:r>
          </a:p>
        </p:txBody>
      </p:sp>
      <p:sp>
        <p:nvSpPr>
          <p:cNvPr id="11" name="Vapaamuotoinen: Muoto 10">
            <a:extLst>
              <a:ext uri="{FF2B5EF4-FFF2-40B4-BE49-F238E27FC236}">
                <a16:creationId xmlns:a16="http://schemas.microsoft.com/office/drawing/2014/main" id="{9107D95A-9119-46D7-8406-A0B7E0454680}"/>
              </a:ext>
            </a:extLst>
          </p:cNvPr>
          <p:cNvSpPr/>
          <p:nvPr/>
        </p:nvSpPr>
        <p:spPr>
          <a:xfrm>
            <a:off x="5050644" y="6009172"/>
            <a:ext cx="1632927" cy="65317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A</a:t>
            </a:r>
            <a:r>
              <a:rPr lang="fi-FI" sz="1633" baseline="-33000">
                <a:latin typeface="Liberation Sans" pitchFamily="18"/>
                <a:ea typeface="Microsoft YaHei" pitchFamily="2"/>
                <a:cs typeface="Arial" pitchFamily="2"/>
              </a:rPr>
              <a:t>w</a:t>
            </a:r>
            <a:r>
              <a:rPr lang="fi-FI" sz="1633">
                <a:latin typeface="Liberation Sans" pitchFamily="18"/>
                <a:ea typeface="Microsoft YaHei" pitchFamily="2"/>
                <a:cs typeface="Arial" pitchFamily="2"/>
              </a:rPr>
              <a:t>-arvo</a:t>
            </a:r>
          </a:p>
        </p:txBody>
      </p:sp>
      <p:sp>
        <p:nvSpPr>
          <p:cNvPr id="12" name="Vapaamuotoinen: Muoto 11">
            <a:extLst>
              <a:ext uri="{FF2B5EF4-FFF2-40B4-BE49-F238E27FC236}">
                <a16:creationId xmlns:a16="http://schemas.microsoft.com/office/drawing/2014/main" id="{B779DFF1-4023-4981-A313-BDD284507B70}"/>
              </a:ext>
            </a:extLst>
          </p:cNvPr>
          <p:cNvSpPr/>
          <p:nvPr/>
        </p:nvSpPr>
        <p:spPr>
          <a:xfrm>
            <a:off x="7728644" y="5421319"/>
            <a:ext cx="2733847" cy="117570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Jotkut mikrobit</a:t>
            </a:r>
          </a:p>
          <a:p>
            <a:pPr algn="ctr" hangingPunct="0"/>
            <a:r>
              <a:rPr lang="fi-FI" sz="1633">
                <a:latin typeface="Liberation Sans" pitchFamily="18"/>
                <a:ea typeface="Microsoft YaHei" pitchFamily="2"/>
                <a:cs typeface="Arial" pitchFamily="2"/>
              </a:rPr>
              <a:t>lisääntyvät</a:t>
            </a:r>
          </a:p>
          <a:p>
            <a:pPr algn="ctr" hangingPunct="0"/>
            <a:r>
              <a:rPr lang="fi-FI" sz="1633">
                <a:latin typeface="Liberation Sans" pitchFamily="18"/>
                <a:ea typeface="Microsoft YaHei" pitchFamily="2"/>
                <a:cs typeface="Arial" pitchFamily="2"/>
              </a:rPr>
              <a:t>vain hapettomissa</a:t>
            </a:r>
          </a:p>
          <a:p>
            <a:pPr algn="ctr" hangingPunct="0"/>
            <a:r>
              <a:rPr lang="fi-FI" sz="1633">
                <a:latin typeface="Liberation Sans" pitchFamily="18"/>
                <a:ea typeface="Microsoft YaHei" pitchFamily="2"/>
                <a:cs typeface="Arial" pitchFamily="2"/>
              </a:rPr>
              <a:t>olosuhteissa</a:t>
            </a:r>
          </a:p>
        </p:txBody>
      </p:sp>
      <p:sp>
        <p:nvSpPr>
          <p:cNvPr id="13" name="Vapaamuotoinen: Muoto 12">
            <a:extLst>
              <a:ext uri="{FF2B5EF4-FFF2-40B4-BE49-F238E27FC236}">
                <a16:creationId xmlns:a16="http://schemas.microsoft.com/office/drawing/2014/main" id="{C36AA3D0-C76F-4E93-BD15-B02A0A99931E}"/>
              </a:ext>
            </a:extLst>
          </p:cNvPr>
          <p:cNvSpPr/>
          <p:nvPr/>
        </p:nvSpPr>
        <p:spPr>
          <a:xfrm>
            <a:off x="8512449" y="1657422"/>
            <a:ext cx="1828878" cy="95526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Arial" pitchFamily="2"/>
              </a:rPr>
              <a:t>5-7 (neutraali</a:t>
            </a:r>
          </a:p>
          <a:p>
            <a:pPr algn="ctr" hangingPunct="0"/>
            <a:r>
              <a:rPr lang="fi-FI" sz="1633">
                <a:latin typeface="Liberation Sans" pitchFamily="18"/>
                <a:ea typeface="Microsoft YaHei" pitchFamily="2"/>
                <a:cs typeface="Arial" pitchFamily="2"/>
              </a:rPr>
              <a:t>tai lievästi hapan)</a:t>
            </a:r>
          </a:p>
        </p:txBody>
      </p:sp>
      <p:sp>
        <p:nvSpPr>
          <p:cNvPr id="14" name="Suora yhdysviiva 13">
            <a:extLst>
              <a:ext uri="{FF2B5EF4-FFF2-40B4-BE49-F238E27FC236}">
                <a16:creationId xmlns:a16="http://schemas.microsoft.com/office/drawing/2014/main" id="{20F89D46-92A2-46BA-8AFF-F2A9F7DBF408}"/>
              </a:ext>
            </a:extLst>
          </p:cNvPr>
          <p:cNvSpPr/>
          <p:nvPr/>
        </p:nvSpPr>
        <p:spPr>
          <a:xfrm>
            <a:off x="5834449" y="4344893"/>
            <a:ext cx="0" cy="488572"/>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Arial" pitchFamily="2"/>
            </a:endParaRPr>
          </a:p>
        </p:txBody>
      </p:sp>
      <p:sp>
        <p:nvSpPr>
          <p:cNvPr id="15" name="Suora yhdysviiva 14">
            <a:extLst>
              <a:ext uri="{FF2B5EF4-FFF2-40B4-BE49-F238E27FC236}">
                <a16:creationId xmlns:a16="http://schemas.microsoft.com/office/drawing/2014/main" id="{CE0F1AC3-7C02-4574-BC32-687B919A89BB}"/>
              </a:ext>
            </a:extLst>
          </p:cNvPr>
          <p:cNvSpPr/>
          <p:nvPr/>
        </p:nvSpPr>
        <p:spPr>
          <a:xfrm>
            <a:off x="7467376" y="3919026"/>
            <a:ext cx="391902" cy="391903"/>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Arial" pitchFamily="2"/>
            </a:endParaRPr>
          </a:p>
        </p:txBody>
      </p:sp>
      <p:sp>
        <p:nvSpPr>
          <p:cNvPr id="16" name="Suora yhdysviiva 15">
            <a:extLst>
              <a:ext uri="{FF2B5EF4-FFF2-40B4-BE49-F238E27FC236}">
                <a16:creationId xmlns:a16="http://schemas.microsoft.com/office/drawing/2014/main" id="{11356E7C-4D03-4B53-8C5F-A5FDCBD40581}"/>
              </a:ext>
            </a:extLst>
          </p:cNvPr>
          <p:cNvSpPr/>
          <p:nvPr/>
        </p:nvSpPr>
        <p:spPr>
          <a:xfrm>
            <a:off x="7793962" y="3265855"/>
            <a:ext cx="391902"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Arial" pitchFamily="2"/>
            </a:endParaRPr>
          </a:p>
        </p:txBody>
      </p:sp>
      <p:sp>
        <p:nvSpPr>
          <p:cNvPr id="17" name="Suora yhdysviiva 16">
            <a:extLst>
              <a:ext uri="{FF2B5EF4-FFF2-40B4-BE49-F238E27FC236}">
                <a16:creationId xmlns:a16="http://schemas.microsoft.com/office/drawing/2014/main" id="{1DE28B45-63FC-4A87-BA8D-32C32EC4D52B}"/>
              </a:ext>
            </a:extLst>
          </p:cNvPr>
          <p:cNvSpPr/>
          <p:nvPr/>
        </p:nvSpPr>
        <p:spPr>
          <a:xfrm flipH="1">
            <a:off x="3940253" y="3919026"/>
            <a:ext cx="457220" cy="32658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Arial" pitchFamily="2"/>
            </a:endParaRPr>
          </a:p>
        </p:txBody>
      </p:sp>
      <p:sp>
        <p:nvSpPr>
          <p:cNvPr id="18" name="Suora yhdysviiva 17">
            <a:extLst>
              <a:ext uri="{FF2B5EF4-FFF2-40B4-BE49-F238E27FC236}">
                <a16:creationId xmlns:a16="http://schemas.microsoft.com/office/drawing/2014/main" id="{C17113DE-5DFC-4C86-A6CA-12C3A522C526}"/>
              </a:ext>
            </a:extLst>
          </p:cNvPr>
          <p:cNvSpPr/>
          <p:nvPr/>
        </p:nvSpPr>
        <p:spPr>
          <a:xfrm flipH="1">
            <a:off x="3874936" y="3265855"/>
            <a:ext cx="26126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Arial" pitchFamily="2"/>
            </a:endParaRPr>
          </a:p>
        </p:txBody>
      </p:sp>
    </p:spTree>
    <p:extLst>
      <p:ext uri="{BB962C8B-B14F-4D97-AF65-F5344CB8AC3E}">
        <p14:creationId xmlns:p14="http://schemas.microsoft.com/office/powerpoint/2010/main" val="241826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14EA64-9499-4060-8CDF-80414F76088C}"/>
              </a:ext>
            </a:extLst>
          </p:cNvPr>
          <p:cNvSpPr txBox="1">
            <a:spLocks noGrp="1"/>
          </p:cNvSpPr>
          <p:nvPr>
            <p:ph type="title" idx="4294967295"/>
          </p:nvPr>
        </p:nvSpPr>
        <p:spPr/>
        <p:txBody>
          <a:bodyPr/>
          <a:lstStyle/>
          <a:p>
            <a:pPr lvl="0"/>
            <a:r>
              <a:rPr lang="fi-FI"/>
              <a:t>Vesi</a:t>
            </a:r>
          </a:p>
        </p:txBody>
      </p:sp>
      <p:sp>
        <p:nvSpPr>
          <p:cNvPr id="3" name="Tekstin paikkamerkki 2">
            <a:extLst>
              <a:ext uri="{FF2B5EF4-FFF2-40B4-BE49-F238E27FC236}">
                <a16:creationId xmlns:a16="http://schemas.microsoft.com/office/drawing/2014/main" id="{C6DC066C-7F35-4E4A-8D68-8B0839E5B254}"/>
              </a:ext>
            </a:extLst>
          </p:cNvPr>
          <p:cNvSpPr txBox="1">
            <a:spLocks noGrp="1"/>
          </p:cNvSpPr>
          <p:nvPr>
            <p:ph type="body" idx="4294967295"/>
          </p:nvPr>
        </p:nvSpPr>
        <p:spPr/>
        <p:txBody>
          <a:bodyPr/>
          <a:lstStyle/>
          <a:p>
            <a:pPr lvl="0">
              <a:buSzPct val="45000"/>
              <a:buFont typeface="StarSymbol"/>
              <a:buChar char="●"/>
            </a:pPr>
            <a:r>
              <a:rPr lang="fi-FI"/>
              <a:t>A</a:t>
            </a:r>
            <a:r>
              <a:rPr lang="fi-FI" baseline="-33000"/>
              <a:t>w</a:t>
            </a:r>
            <a:r>
              <a:rPr lang="fi-FI"/>
              <a:t>-arvo = Kuinka paljon mikrobilla on käytettävissään vapaata vettä</a:t>
            </a:r>
          </a:p>
        </p:txBody>
      </p:sp>
      <p:pic>
        <p:nvPicPr>
          <p:cNvPr id="4" name="Kuva 3">
            <a:extLst>
              <a:ext uri="{FF2B5EF4-FFF2-40B4-BE49-F238E27FC236}">
                <a16:creationId xmlns:a16="http://schemas.microsoft.com/office/drawing/2014/main" id="{48BCE128-5C12-4E1C-B45E-7F9C44DFB8BB}"/>
              </a:ext>
            </a:extLst>
          </p:cNvPr>
          <p:cNvPicPr>
            <a:picLocks noChangeAspect="1"/>
          </p:cNvPicPr>
          <p:nvPr/>
        </p:nvPicPr>
        <p:blipFill>
          <a:blip r:embed="rId3">
            <a:lum/>
            <a:alphaModFix/>
          </a:blip>
          <a:srcRect/>
          <a:stretch>
            <a:fillRect/>
          </a:stretch>
        </p:blipFill>
        <p:spPr>
          <a:xfrm>
            <a:off x="2176692" y="2873953"/>
            <a:ext cx="2116600" cy="3256710"/>
          </a:xfrm>
          <a:prstGeom prst="rect">
            <a:avLst/>
          </a:prstGeom>
          <a:noFill/>
          <a:ln>
            <a:noFill/>
          </a:ln>
        </p:spPr>
      </p:pic>
      <p:pic>
        <p:nvPicPr>
          <p:cNvPr id="5" name="Kuva 4">
            <a:extLst>
              <a:ext uri="{FF2B5EF4-FFF2-40B4-BE49-F238E27FC236}">
                <a16:creationId xmlns:a16="http://schemas.microsoft.com/office/drawing/2014/main" id="{7588335C-FB13-4206-8B1E-116DACB7E3C7}"/>
              </a:ext>
            </a:extLst>
          </p:cNvPr>
          <p:cNvPicPr>
            <a:picLocks noChangeAspect="1"/>
          </p:cNvPicPr>
          <p:nvPr/>
        </p:nvPicPr>
        <p:blipFill>
          <a:blip r:embed="rId4">
            <a:lum/>
            <a:alphaModFix/>
          </a:blip>
          <a:srcRect/>
          <a:stretch>
            <a:fillRect/>
          </a:stretch>
        </p:blipFill>
        <p:spPr>
          <a:xfrm>
            <a:off x="7739748" y="2939270"/>
            <a:ext cx="2013726" cy="3004585"/>
          </a:xfrm>
          <a:prstGeom prst="rect">
            <a:avLst/>
          </a:prstGeom>
          <a:noFill/>
          <a:ln>
            <a:noFill/>
          </a:ln>
        </p:spPr>
      </p:pic>
      <p:sp>
        <p:nvSpPr>
          <p:cNvPr id="6" name="Vapaamuotoinen: Muoto 5">
            <a:extLst>
              <a:ext uri="{FF2B5EF4-FFF2-40B4-BE49-F238E27FC236}">
                <a16:creationId xmlns:a16="http://schemas.microsoft.com/office/drawing/2014/main" id="{2C395480-5DFD-4B67-B4DB-EE858CBBA3D0}"/>
              </a:ext>
            </a:extLst>
          </p:cNvPr>
          <p:cNvSpPr/>
          <p:nvPr/>
        </p:nvSpPr>
        <p:spPr>
          <a:xfrm>
            <a:off x="4528106" y="3135221"/>
            <a:ext cx="2612684" cy="26126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vert="horz" wrap="none" lIns="81646" tIns="40823" rIns="81646" bIns="40823" anchor="t" anchorCtr="0" compatLnSpc="0">
            <a:noAutofit/>
          </a:bodyPr>
          <a:lstStyle/>
          <a:p>
            <a:pPr algn="ctr" hangingPunct="0"/>
            <a:r>
              <a:rPr lang="fi-FI" sz="1633">
                <a:latin typeface="Liberation Sans" pitchFamily="18"/>
                <a:ea typeface="Microsoft YaHei" pitchFamily="2"/>
                <a:cs typeface="Arial" pitchFamily="2"/>
              </a:rPr>
              <a:t>Hillo ja kurkkusäilyke</a:t>
            </a:r>
          </a:p>
          <a:p>
            <a:pPr algn="ctr" hangingPunct="0"/>
            <a:r>
              <a:rPr lang="fi-FI" sz="1633">
                <a:latin typeface="Liberation Sans" pitchFamily="18"/>
                <a:ea typeface="Microsoft YaHei" pitchFamily="2"/>
                <a:cs typeface="Arial" pitchFamily="2"/>
              </a:rPr>
              <a:t>ovat ”märkiä,” mutta</a:t>
            </a:r>
          </a:p>
          <a:p>
            <a:pPr algn="ctr" hangingPunct="0"/>
            <a:r>
              <a:rPr lang="fi-FI" sz="1633">
                <a:latin typeface="Liberation Sans" pitchFamily="18"/>
                <a:ea typeface="Microsoft YaHei" pitchFamily="2"/>
                <a:cs typeface="Arial" pitchFamily="2"/>
              </a:rPr>
              <a:t>ne eivät pilaannu,</a:t>
            </a:r>
          </a:p>
          <a:p>
            <a:pPr algn="ctr" hangingPunct="0"/>
            <a:r>
              <a:rPr lang="fi-FI" sz="1633">
                <a:latin typeface="Liberation Sans" pitchFamily="18"/>
                <a:ea typeface="Microsoft YaHei" pitchFamily="2"/>
                <a:cs typeface="Arial" pitchFamily="2"/>
              </a:rPr>
              <a:t>koska vesi on sitoutunut</a:t>
            </a:r>
          </a:p>
        </p:txBody>
      </p:sp>
      <p:sp>
        <p:nvSpPr>
          <p:cNvPr id="7" name="Vapaamuotoinen: Muoto 6">
            <a:extLst>
              <a:ext uri="{FF2B5EF4-FFF2-40B4-BE49-F238E27FC236}">
                <a16:creationId xmlns:a16="http://schemas.microsoft.com/office/drawing/2014/main" id="{EA5E483F-3FA3-499F-8616-EDC0CE1618ED}"/>
              </a:ext>
            </a:extLst>
          </p:cNvPr>
          <p:cNvSpPr/>
          <p:nvPr/>
        </p:nvSpPr>
        <p:spPr>
          <a:xfrm>
            <a:off x="3483033" y="4245611"/>
            <a:ext cx="1567610" cy="587854"/>
          </a:xfrm>
          <a:custGeom>
            <a:avLst>
              <a:gd name="f0" fmla="val 54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21600 f7 1"/>
              <a:gd name="f17" fmla="*/ f12 f11 1"/>
              <a:gd name="f18" fmla="*/ f13 f8 1"/>
              <a:gd name="f19" fmla="*/ f11 f8 1"/>
              <a:gd name="f20" fmla="*/ f17 1 10800"/>
              <a:gd name="f21" fmla="+- f12 0 f20"/>
              <a:gd name="f22" fmla="*/ f21 f7 1"/>
            </a:gdLst>
            <a:ahLst>
              <a:ahXY gdRefX="f0" minX="f4" maxX="f5" gdRefY="f1" minY="f4" maxY="f6">
                <a:pos x="f14" y="f15"/>
              </a:ahXY>
            </a:ahLst>
            <a:cxnLst>
              <a:cxn ang="3cd4">
                <a:pos x="hc" y="t"/>
              </a:cxn>
              <a:cxn ang="0">
                <a:pos x="r" y="vc"/>
              </a:cxn>
              <a:cxn ang="cd4">
                <a:pos x="hc" y="b"/>
              </a:cxn>
              <a:cxn ang="cd2">
                <a:pos x="l" y="vc"/>
              </a:cxn>
            </a:cxnLst>
            <a:rect l="f22" t="f19" r="f16" b="f18"/>
            <a:pathLst>
              <a:path w="21600" h="21600">
                <a:moveTo>
                  <a:pt x="f5" y="f11"/>
                </a:moveTo>
                <a:lnTo>
                  <a:pt x="f12" y="f11"/>
                </a:lnTo>
                <a:lnTo>
                  <a:pt x="f12" y="f4"/>
                </a:lnTo>
                <a:lnTo>
                  <a:pt x="f4" y="f6"/>
                </a:lnTo>
                <a:lnTo>
                  <a:pt x="f12" y="f5"/>
                </a:lnTo>
                <a:lnTo>
                  <a:pt x="f12" y="f13"/>
                </a:lnTo>
                <a:lnTo>
                  <a:pt x="f5" y="f13"/>
                </a:lnTo>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hangingPunct="0"/>
            <a:endParaRPr lang="fi-FI" sz="1633">
              <a:latin typeface="Liberation Sans" pitchFamily="18"/>
              <a:ea typeface="Microsoft YaHei" pitchFamily="2"/>
              <a:cs typeface="Arial" pitchFamily="2"/>
            </a:endParaRPr>
          </a:p>
        </p:txBody>
      </p:sp>
      <p:sp>
        <p:nvSpPr>
          <p:cNvPr id="8" name="Vapaamuotoinen: Muoto 7">
            <a:extLst>
              <a:ext uri="{FF2B5EF4-FFF2-40B4-BE49-F238E27FC236}">
                <a16:creationId xmlns:a16="http://schemas.microsoft.com/office/drawing/2014/main" id="{2C30F4B5-3D2A-478F-807F-F85CAAB3234D}"/>
              </a:ext>
            </a:extLst>
          </p:cNvPr>
          <p:cNvSpPr/>
          <p:nvPr/>
        </p:nvSpPr>
        <p:spPr>
          <a:xfrm>
            <a:off x="6356986" y="4310929"/>
            <a:ext cx="1502292" cy="522537"/>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hangingPunct="0"/>
            <a:endParaRPr lang="fi-FI" sz="1633">
              <a:latin typeface="Liberation Sans" pitchFamily="18"/>
              <a:ea typeface="Microsoft YaHei" pitchFamily="2"/>
              <a:cs typeface="Arial" pitchFamily="2"/>
            </a:endParaRPr>
          </a:p>
        </p:txBody>
      </p:sp>
      <p:sp>
        <p:nvSpPr>
          <p:cNvPr id="9" name="Tekstiruutu 8">
            <a:extLst>
              <a:ext uri="{FF2B5EF4-FFF2-40B4-BE49-F238E27FC236}">
                <a16:creationId xmlns:a16="http://schemas.microsoft.com/office/drawing/2014/main" id="{A96C9367-FB57-4548-ADD6-20A96C9C70A0}"/>
              </a:ext>
            </a:extLst>
          </p:cNvPr>
          <p:cNvSpPr txBox="1"/>
          <p:nvPr/>
        </p:nvSpPr>
        <p:spPr>
          <a:xfrm>
            <a:off x="4005570" y="4388656"/>
            <a:ext cx="921440" cy="323278"/>
          </a:xfrm>
          <a:prstGeom prst="rect">
            <a:avLst/>
          </a:prstGeom>
          <a:noFill/>
          <a:ln>
            <a:noFill/>
          </a:ln>
        </p:spPr>
        <p:txBody>
          <a:bodyPr vert="horz" wrap="none" lIns="81646" tIns="40823" rIns="81646" bIns="40823" anchorCtr="0" compatLnSpc="0">
            <a:spAutoFit/>
          </a:bodyPr>
          <a:lstStyle/>
          <a:p>
            <a:pPr hangingPunct="0"/>
            <a:r>
              <a:rPr lang="fi-FI" sz="1633">
                <a:latin typeface="Liberation Sans" pitchFamily="18"/>
                <a:ea typeface="Microsoft YaHei" pitchFamily="2"/>
                <a:cs typeface="Arial" pitchFamily="2"/>
              </a:rPr>
              <a:t>Sokeriin</a:t>
            </a:r>
          </a:p>
        </p:txBody>
      </p:sp>
      <p:sp>
        <p:nvSpPr>
          <p:cNvPr id="10" name="Tekstiruutu 9">
            <a:extLst>
              <a:ext uri="{FF2B5EF4-FFF2-40B4-BE49-F238E27FC236}">
                <a16:creationId xmlns:a16="http://schemas.microsoft.com/office/drawing/2014/main" id="{29BE6E5D-79C2-403A-80CF-5F41DC455797}"/>
              </a:ext>
            </a:extLst>
          </p:cNvPr>
          <p:cNvSpPr txBox="1"/>
          <p:nvPr/>
        </p:nvSpPr>
        <p:spPr>
          <a:xfrm>
            <a:off x="6366783" y="4402046"/>
            <a:ext cx="933302" cy="323278"/>
          </a:xfrm>
          <a:prstGeom prst="rect">
            <a:avLst/>
          </a:prstGeom>
          <a:noFill/>
          <a:ln>
            <a:noFill/>
          </a:ln>
        </p:spPr>
        <p:txBody>
          <a:bodyPr vert="horz" wrap="none" lIns="81646" tIns="40823" rIns="81646" bIns="40823" anchorCtr="0" compatLnSpc="0">
            <a:spAutoFit/>
          </a:bodyPr>
          <a:lstStyle/>
          <a:p>
            <a:pPr hangingPunct="0"/>
            <a:r>
              <a:rPr lang="fi-FI" sz="1633">
                <a:latin typeface="Liberation Sans" pitchFamily="18"/>
                <a:ea typeface="Microsoft YaHei" pitchFamily="2"/>
                <a:cs typeface="Arial" pitchFamily="2"/>
              </a:rPr>
              <a:t>Suolaan</a:t>
            </a:r>
          </a:p>
        </p:txBody>
      </p:sp>
      <p:sp>
        <p:nvSpPr>
          <p:cNvPr id="11" name="Tekstiruutu 10">
            <a:extLst>
              <a:ext uri="{FF2B5EF4-FFF2-40B4-BE49-F238E27FC236}">
                <a16:creationId xmlns:a16="http://schemas.microsoft.com/office/drawing/2014/main" id="{52529F97-C1E0-4329-A4F4-8E3CCFDAEBF6}"/>
              </a:ext>
            </a:extLst>
          </p:cNvPr>
          <p:cNvSpPr txBox="1"/>
          <p:nvPr/>
        </p:nvSpPr>
        <p:spPr>
          <a:xfrm>
            <a:off x="4789376" y="4964100"/>
            <a:ext cx="2120294" cy="564114"/>
          </a:xfrm>
          <a:prstGeom prst="rect">
            <a:avLst/>
          </a:prstGeom>
          <a:noFill/>
          <a:ln>
            <a:noFill/>
          </a:ln>
        </p:spPr>
        <p:txBody>
          <a:bodyPr vert="horz" wrap="none" lIns="81646" tIns="40823" rIns="81646" bIns="40823" anchorCtr="0" compatLnSpc="0">
            <a:spAutoFit/>
          </a:bodyPr>
          <a:lstStyle/>
          <a:p>
            <a:pPr hangingPunct="0"/>
            <a:r>
              <a:rPr lang="fi-FI" sz="1633">
                <a:latin typeface="Liberation Sans" pitchFamily="18"/>
                <a:ea typeface="Microsoft YaHei" pitchFamily="2"/>
                <a:cs typeface="Arial" pitchFamily="2"/>
              </a:rPr>
              <a:t>Rusinoista vesi on</a:t>
            </a:r>
          </a:p>
          <a:p>
            <a:pPr hangingPunct="0"/>
            <a:r>
              <a:rPr lang="fi-FI" sz="1633">
                <a:latin typeface="Liberation Sans" pitchFamily="18"/>
                <a:ea typeface="Microsoft YaHei" pitchFamily="2"/>
                <a:cs typeface="Arial" pitchFamily="2"/>
              </a:rPr>
              <a:t>poistettu kuivaamalla</a:t>
            </a:r>
          </a:p>
        </p:txBody>
      </p:sp>
      <p:pic>
        <p:nvPicPr>
          <p:cNvPr id="12" name="Kuva 11">
            <a:extLst>
              <a:ext uri="{FF2B5EF4-FFF2-40B4-BE49-F238E27FC236}">
                <a16:creationId xmlns:a16="http://schemas.microsoft.com/office/drawing/2014/main" id="{2FBE2C17-4C37-4E1B-B6A6-F439A413D24A}"/>
              </a:ext>
            </a:extLst>
          </p:cNvPr>
          <p:cNvPicPr>
            <a:picLocks noChangeAspect="1"/>
          </p:cNvPicPr>
          <p:nvPr/>
        </p:nvPicPr>
        <p:blipFill>
          <a:blip r:embed="rId5">
            <a:lum/>
            <a:alphaModFix/>
          </a:blip>
          <a:srcRect t="20134" b="10877"/>
          <a:stretch>
            <a:fillRect/>
          </a:stretch>
        </p:blipFill>
        <p:spPr>
          <a:xfrm>
            <a:off x="4985326" y="5803424"/>
            <a:ext cx="1911505" cy="989554"/>
          </a:xfrm>
          <a:prstGeom prst="rect">
            <a:avLst/>
          </a:prstGeom>
          <a:noFill/>
          <a:ln>
            <a:noFill/>
          </a:ln>
        </p:spPr>
      </p:pic>
    </p:spTree>
    <p:extLst>
      <p:ext uri="{BB962C8B-B14F-4D97-AF65-F5344CB8AC3E}">
        <p14:creationId xmlns:p14="http://schemas.microsoft.com/office/powerpoint/2010/main" val="332290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AF2416-EA83-4818-A9DE-3DB348FE345A}"/>
              </a:ext>
            </a:extLst>
          </p:cNvPr>
          <p:cNvSpPr>
            <a:spLocks noGrp="1"/>
          </p:cNvSpPr>
          <p:nvPr>
            <p:ph type="title"/>
          </p:nvPr>
        </p:nvSpPr>
        <p:spPr/>
        <p:txBody>
          <a:bodyPr/>
          <a:lstStyle/>
          <a:p>
            <a:r>
              <a:rPr lang="fi-FI" dirty="0"/>
              <a:t>Vastaukset: </a:t>
            </a:r>
          </a:p>
        </p:txBody>
      </p:sp>
      <p:sp>
        <p:nvSpPr>
          <p:cNvPr id="3" name="Sisällön paikkamerkki 2">
            <a:extLst>
              <a:ext uri="{FF2B5EF4-FFF2-40B4-BE49-F238E27FC236}">
                <a16:creationId xmlns:a16="http://schemas.microsoft.com/office/drawing/2014/main" id="{BC3F52F9-A081-4C4C-820F-A741413329DB}"/>
              </a:ext>
            </a:extLst>
          </p:cNvPr>
          <p:cNvSpPr>
            <a:spLocks noGrp="1"/>
          </p:cNvSpPr>
          <p:nvPr>
            <p:ph idx="1"/>
          </p:nvPr>
        </p:nvSpPr>
        <p:spPr/>
        <p:txBody>
          <a:bodyPr>
            <a:normAutofit fontScale="92500"/>
          </a:bodyPr>
          <a:lstStyle/>
          <a:p>
            <a:r>
              <a:rPr lang="fi-FI" dirty="0"/>
              <a:t>1. </a:t>
            </a:r>
            <a:r>
              <a:rPr lang="fi-FI" b="1" dirty="0"/>
              <a:t>Kemiallisia </a:t>
            </a:r>
            <a:r>
              <a:rPr lang="fi-FI" dirty="0"/>
              <a:t>esim. raaka-aineiden luontaiset myrkyt, ympäristömyrkyt tai pesuainejäämät. </a:t>
            </a:r>
            <a:r>
              <a:rPr lang="fi-FI" b="1" dirty="0"/>
              <a:t>Fysikaalisia eli vierasesineitä </a:t>
            </a:r>
            <a:r>
              <a:rPr lang="fi-FI" dirty="0"/>
              <a:t>esim. nappi, kivi, hammas, hedelmän siemen tai luunpala. </a:t>
            </a:r>
            <a:r>
              <a:rPr lang="fi-FI" b="1" dirty="0"/>
              <a:t>Biologisia eli mikrobiologisia </a:t>
            </a:r>
            <a:r>
              <a:rPr lang="fi-FI" dirty="0"/>
              <a:t>esim. tuhoeläimet, pienet eliöt, mikrobit tai alkueläimet ja loiset. </a:t>
            </a:r>
          </a:p>
          <a:p>
            <a:r>
              <a:rPr lang="fi-FI" dirty="0"/>
              <a:t>2. Elintarvikkeet ovat biologisia raaka-aineita, jotka pilaantuvat eli muuttuvat käyttökelvottomiksi. Pilaantumista on mikrobiologinen pilaantuminen kuten maidon happaneminen tai kalan mätäneminen, joissa tuotteissa lisääntyvät mikrobit saavat aikaan elintarvikkeen pilaantumisen. Kemiallinen pilaantuminen johtuu tuotteen kemiallisista ominaisuuksista kuten rasvan härskiintyminen. Fysikaalinen pilaantuminen on esimerkiksi leivän tai pakasteiden kuivumista. </a:t>
            </a:r>
          </a:p>
        </p:txBody>
      </p:sp>
    </p:spTree>
    <p:extLst>
      <p:ext uri="{BB962C8B-B14F-4D97-AF65-F5344CB8AC3E}">
        <p14:creationId xmlns:p14="http://schemas.microsoft.com/office/powerpoint/2010/main" val="359829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5E1C50-A019-4C98-A46B-2C8997808422}"/>
              </a:ext>
            </a:extLst>
          </p:cNvPr>
          <p:cNvSpPr>
            <a:spLocks noGrp="1"/>
          </p:cNvSpPr>
          <p:nvPr>
            <p:ph type="title"/>
          </p:nvPr>
        </p:nvSpPr>
        <p:spPr/>
        <p:txBody>
          <a:bodyPr/>
          <a:lstStyle/>
          <a:p>
            <a:r>
              <a:rPr lang="fi-FI" dirty="0"/>
              <a:t>Mikrobit viihtyvät eri lämpötiloissa </a:t>
            </a:r>
          </a:p>
        </p:txBody>
      </p:sp>
      <p:sp>
        <p:nvSpPr>
          <p:cNvPr id="3" name="Sisällön paikkamerkki 2">
            <a:extLst>
              <a:ext uri="{FF2B5EF4-FFF2-40B4-BE49-F238E27FC236}">
                <a16:creationId xmlns:a16="http://schemas.microsoft.com/office/drawing/2014/main" id="{965550F1-2EA1-4D51-8AF1-74E23C8AE70D}"/>
              </a:ext>
            </a:extLst>
          </p:cNvPr>
          <p:cNvSpPr>
            <a:spLocks noGrp="1"/>
          </p:cNvSpPr>
          <p:nvPr>
            <p:ph idx="1"/>
          </p:nvPr>
        </p:nvSpPr>
        <p:spPr>
          <a:xfrm>
            <a:off x="1424072" y="1788340"/>
            <a:ext cx="3962400" cy="4735789"/>
          </a:xfrm>
        </p:spPr>
        <p:txBody>
          <a:bodyPr/>
          <a:lstStyle/>
          <a:p>
            <a:r>
              <a:rPr lang="fi-FI" dirty="0"/>
              <a:t>Kullakin mikrobilajilla on oma ihanne- eli optimilämpötila, jossa lisääntyminen on nopeinta </a:t>
            </a:r>
          </a:p>
          <a:p>
            <a:endParaRPr lang="fi-FI" dirty="0"/>
          </a:p>
          <a:p>
            <a:endParaRPr lang="fi-FI" dirty="0"/>
          </a:p>
        </p:txBody>
      </p:sp>
      <p:pic>
        <p:nvPicPr>
          <p:cNvPr id="4" name="Kuva 3">
            <a:extLst>
              <a:ext uri="{FF2B5EF4-FFF2-40B4-BE49-F238E27FC236}">
                <a16:creationId xmlns:a16="http://schemas.microsoft.com/office/drawing/2014/main" id="{2DBD4295-CED3-463A-B589-C63E07487785}"/>
              </a:ext>
            </a:extLst>
          </p:cNvPr>
          <p:cNvPicPr>
            <a:picLocks noChangeAspect="1"/>
          </p:cNvPicPr>
          <p:nvPr/>
        </p:nvPicPr>
        <p:blipFill rotWithShape="1">
          <a:blip r:embed="rId2"/>
          <a:srcRect l="32609" t="22464" r="36494" b="24741"/>
          <a:stretch/>
        </p:blipFill>
        <p:spPr>
          <a:xfrm>
            <a:off x="5906619" y="1462489"/>
            <a:ext cx="4927034" cy="4735788"/>
          </a:xfrm>
          <a:prstGeom prst="rect">
            <a:avLst/>
          </a:prstGeom>
        </p:spPr>
      </p:pic>
    </p:spTree>
    <p:extLst>
      <p:ext uri="{BB962C8B-B14F-4D97-AF65-F5344CB8AC3E}">
        <p14:creationId xmlns:p14="http://schemas.microsoft.com/office/powerpoint/2010/main" val="136140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FEF398-49E3-4691-B0EF-97E59D3FF575}"/>
              </a:ext>
            </a:extLst>
          </p:cNvPr>
          <p:cNvSpPr>
            <a:spLocks noGrp="1"/>
          </p:cNvSpPr>
          <p:nvPr>
            <p:ph type="title"/>
          </p:nvPr>
        </p:nvSpPr>
        <p:spPr/>
        <p:txBody>
          <a:bodyPr/>
          <a:lstStyle/>
          <a:p>
            <a:r>
              <a:rPr lang="fi-FI" dirty="0"/>
              <a:t>Happamuus </a:t>
            </a:r>
          </a:p>
        </p:txBody>
      </p:sp>
      <p:sp>
        <p:nvSpPr>
          <p:cNvPr id="8" name="Sisällön paikkamerkki 7">
            <a:extLst>
              <a:ext uri="{FF2B5EF4-FFF2-40B4-BE49-F238E27FC236}">
                <a16:creationId xmlns:a16="http://schemas.microsoft.com/office/drawing/2014/main" id="{7A9CBDF8-A819-4C5C-9214-F5B2E5B901C4}"/>
              </a:ext>
            </a:extLst>
          </p:cNvPr>
          <p:cNvSpPr>
            <a:spLocks noGrp="1"/>
          </p:cNvSpPr>
          <p:nvPr>
            <p:ph idx="1"/>
          </p:nvPr>
        </p:nvSpPr>
        <p:spPr>
          <a:xfrm>
            <a:off x="838200" y="1825625"/>
            <a:ext cx="4300330" cy="4351338"/>
          </a:xfrm>
        </p:spPr>
        <p:txBody>
          <a:bodyPr/>
          <a:lstStyle/>
          <a:p>
            <a:r>
              <a:rPr lang="fi-FI" dirty="0"/>
              <a:t>Happamuuden mitta on pH </a:t>
            </a:r>
            <a:endParaRPr lang="fi-FI" dirty="0">
              <a:sym typeface="Wingdings" panose="05000000000000000000" pitchFamily="2" charset="2"/>
            </a:endParaRPr>
          </a:p>
          <a:p>
            <a:pPr lvl="1"/>
            <a:r>
              <a:rPr lang="fi-FI" dirty="0">
                <a:sym typeface="Wingdings" panose="05000000000000000000" pitchFamily="2" charset="2"/>
              </a:rPr>
              <a:t>Asteikon pH-arvo 7 = neutraali</a:t>
            </a:r>
          </a:p>
          <a:p>
            <a:pPr lvl="1"/>
            <a:r>
              <a:rPr lang="fi-FI" dirty="0">
                <a:sym typeface="Wingdings" panose="05000000000000000000" pitchFamily="2" charset="2"/>
              </a:rPr>
              <a:t>Lukuarvo alle 7 = happamuus lisääntyy</a:t>
            </a:r>
          </a:p>
          <a:p>
            <a:pPr lvl="1"/>
            <a:r>
              <a:rPr lang="fi-FI" dirty="0">
                <a:sym typeface="Wingdings" panose="05000000000000000000" pitchFamily="2" charset="2"/>
              </a:rPr>
              <a:t>Lukuarvo yli 7 = emäksisyys lisääntyy </a:t>
            </a:r>
            <a:endParaRPr lang="fi-FI" dirty="0"/>
          </a:p>
        </p:txBody>
      </p:sp>
      <p:pic>
        <p:nvPicPr>
          <p:cNvPr id="9" name="Kuva 8">
            <a:extLst>
              <a:ext uri="{FF2B5EF4-FFF2-40B4-BE49-F238E27FC236}">
                <a16:creationId xmlns:a16="http://schemas.microsoft.com/office/drawing/2014/main" id="{38FF64D1-5F0F-48A5-8DC3-66EEEF27059E}"/>
              </a:ext>
            </a:extLst>
          </p:cNvPr>
          <p:cNvPicPr>
            <a:picLocks noChangeAspect="1"/>
          </p:cNvPicPr>
          <p:nvPr/>
        </p:nvPicPr>
        <p:blipFill>
          <a:blip r:embed="rId2"/>
          <a:stretch>
            <a:fillRect/>
          </a:stretch>
        </p:blipFill>
        <p:spPr>
          <a:xfrm>
            <a:off x="5881411" y="225274"/>
            <a:ext cx="4919898" cy="6407451"/>
          </a:xfrm>
          <a:prstGeom prst="rect">
            <a:avLst/>
          </a:prstGeom>
        </p:spPr>
      </p:pic>
    </p:spTree>
    <p:extLst>
      <p:ext uri="{BB962C8B-B14F-4D97-AF65-F5344CB8AC3E}">
        <p14:creationId xmlns:p14="http://schemas.microsoft.com/office/powerpoint/2010/main" val="3192073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C3BB77-17C7-477E-A6B8-34067B209DE1}"/>
              </a:ext>
            </a:extLst>
          </p:cNvPr>
          <p:cNvSpPr>
            <a:spLocks noGrp="1"/>
          </p:cNvSpPr>
          <p:nvPr>
            <p:ph type="title"/>
          </p:nvPr>
        </p:nvSpPr>
        <p:spPr/>
        <p:txBody>
          <a:bodyPr/>
          <a:lstStyle/>
          <a:p>
            <a:r>
              <a:rPr lang="fi-FI" dirty="0"/>
              <a:t>Hapen läsnäolo </a:t>
            </a:r>
          </a:p>
        </p:txBody>
      </p:sp>
      <p:sp>
        <p:nvSpPr>
          <p:cNvPr id="3" name="Sisällön paikkamerkki 2">
            <a:extLst>
              <a:ext uri="{FF2B5EF4-FFF2-40B4-BE49-F238E27FC236}">
                <a16:creationId xmlns:a16="http://schemas.microsoft.com/office/drawing/2014/main" id="{0BDE7CF4-239A-478D-B307-3830B913F6C8}"/>
              </a:ext>
            </a:extLst>
          </p:cNvPr>
          <p:cNvSpPr>
            <a:spLocks noGrp="1"/>
          </p:cNvSpPr>
          <p:nvPr>
            <p:ph idx="1"/>
          </p:nvPr>
        </p:nvSpPr>
        <p:spPr/>
        <p:txBody>
          <a:bodyPr/>
          <a:lstStyle/>
          <a:p>
            <a:r>
              <a:rPr lang="fi-FI" dirty="0"/>
              <a:t>Mikrobien lisääntymistä voidaan ehkäistä poistamalla elintarvikepakkauksesta ilma TAI vaihtamalla se hapettomaan tai lähes hapettomaan ilmaan </a:t>
            </a:r>
          </a:p>
          <a:p>
            <a:r>
              <a:rPr lang="fi-FI" dirty="0"/>
              <a:t>Määrittele vihkoosi:</a:t>
            </a:r>
          </a:p>
          <a:p>
            <a:pPr marL="0" indent="0">
              <a:buNone/>
            </a:pPr>
            <a:r>
              <a:rPr lang="fi-FI" dirty="0"/>
              <a:t>A) Tyhjiöpakkaus</a:t>
            </a:r>
          </a:p>
          <a:p>
            <a:pPr marL="0" indent="0">
              <a:buNone/>
            </a:pPr>
            <a:r>
              <a:rPr lang="fi-FI" dirty="0"/>
              <a:t>B) Suojakaasupakkaus </a:t>
            </a:r>
          </a:p>
        </p:txBody>
      </p:sp>
    </p:spTree>
    <p:extLst>
      <p:ext uri="{BB962C8B-B14F-4D97-AF65-F5344CB8AC3E}">
        <p14:creationId xmlns:p14="http://schemas.microsoft.com/office/powerpoint/2010/main" val="45436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1B9E2A-1C1F-4E84-A0C7-248067D20A31}"/>
              </a:ext>
            </a:extLst>
          </p:cNvPr>
          <p:cNvSpPr>
            <a:spLocks noGrp="1"/>
          </p:cNvSpPr>
          <p:nvPr>
            <p:ph type="title"/>
          </p:nvPr>
        </p:nvSpPr>
        <p:spPr/>
        <p:txBody>
          <a:bodyPr/>
          <a:lstStyle/>
          <a:p>
            <a:r>
              <a:rPr lang="fi-FI" dirty="0"/>
              <a:t>SEURAAVAA TUNTIA VARTEN: </a:t>
            </a:r>
          </a:p>
        </p:txBody>
      </p:sp>
      <p:sp>
        <p:nvSpPr>
          <p:cNvPr id="3" name="Sisällön paikkamerkki 2">
            <a:extLst>
              <a:ext uri="{FF2B5EF4-FFF2-40B4-BE49-F238E27FC236}">
                <a16:creationId xmlns:a16="http://schemas.microsoft.com/office/drawing/2014/main" id="{259C48C6-8DF6-4835-9597-A59BE50F4418}"/>
              </a:ext>
            </a:extLst>
          </p:cNvPr>
          <p:cNvSpPr>
            <a:spLocks noGrp="1"/>
          </p:cNvSpPr>
          <p:nvPr>
            <p:ph idx="1"/>
          </p:nvPr>
        </p:nvSpPr>
        <p:spPr/>
        <p:txBody>
          <a:bodyPr/>
          <a:lstStyle/>
          <a:p>
            <a:r>
              <a:rPr lang="fi-FI" dirty="0"/>
              <a:t>Jakautukaa viiteen (5) ryhmään </a:t>
            </a:r>
            <a:r>
              <a:rPr lang="fi-FI" dirty="0">
                <a:sym typeface="Wingdings" panose="05000000000000000000" pitchFamily="2" charset="2"/>
              </a:rPr>
              <a:t> </a:t>
            </a:r>
            <a:endParaRPr lang="fi-FI" dirty="0"/>
          </a:p>
        </p:txBody>
      </p:sp>
    </p:spTree>
    <p:extLst>
      <p:ext uri="{BB962C8B-B14F-4D97-AF65-F5344CB8AC3E}">
        <p14:creationId xmlns:p14="http://schemas.microsoft.com/office/powerpoint/2010/main" val="326125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3F6C107-D9B4-4452-B7BB-09B27A34CE47}"/>
              </a:ext>
            </a:extLst>
          </p:cNvPr>
          <p:cNvSpPr>
            <a:spLocks noGrp="1"/>
          </p:cNvSpPr>
          <p:nvPr>
            <p:ph idx="1"/>
          </p:nvPr>
        </p:nvSpPr>
        <p:spPr/>
        <p:txBody>
          <a:bodyPr/>
          <a:lstStyle/>
          <a:p>
            <a:r>
              <a:rPr lang="fi-FI" dirty="0"/>
              <a:t>3. Raaka-aineista, elintarviketta koskevista materiaaleista, astioista, työvälineistä, koneista, pakkauksista, käsittely-ympäristöstä, ilmasta, ihmisistä (työntekijät ja asiakkaat) </a:t>
            </a:r>
          </a:p>
          <a:p>
            <a:r>
              <a:rPr lang="fi-FI" dirty="0"/>
              <a:t>4. Hyvillä hygieniakäytännöillä koko elintarvikeketjussa: alkutuotannosta, kauppaan, kuljetuksiin ja ammattikeittiöihin. </a:t>
            </a:r>
          </a:p>
          <a:p>
            <a:r>
              <a:rPr lang="fi-FI" dirty="0"/>
              <a:t>5. Kontaminaatio on elintarvikkeen saastumista, eli minkä tahansa vaaran aiheuttavan tekijän joutumista elintarvikkeeseen. </a:t>
            </a:r>
          </a:p>
          <a:p>
            <a:endParaRPr lang="fi-FI" dirty="0"/>
          </a:p>
        </p:txBody>
      </p:sp>
    </p:spTree>
    <p:extLst>
      <p:ext uri="{BB962C8B-B14F-4D97-AF65-F5344CB8AC3E}">
        <p14:creationId xmlns:p14="http://schemas.microsoft.com/office/powerpoint/2010/main" val="351316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CEFBFD-4E27-4DE9-BBC3-EC19039829AE}"/>
              </a:ext>
            </a:extLst>
          </p:cNvPr>
          <p:cNvSpPr txBox="1">
            <a:spLocks noGrp="1"/>
          </p:cNvSpPr>
          <p:nvPr>
            <p:ph type="title" idx="4294967295"/>
          </p:nvPr>
        </p:nvSpPr>
        <p:spPr/>
        <p:txBody>
          <a:bodyPr/>
          <a:lstStyle/>
          <a:p>
            <a:pPr lvl="0"/>
            <a:r>
              <a:rPr lang="fi-FI"/>
              <a:t>1. Kemialliset vaaratekijät</a:t>
            </a:r>
          </a:p>
        </p:txBody>
      </p:sp>
      <p:sp>
        <p:nvSpPr>
          <p:cNvPr id="3" name="Tekstin paikkamerkki 2">
            <a:extLst>
              <a:ext uri="{FF2B5EF4-FFF2-40B4-BE49-F238E27FC236}">
                <a16:creationId xmlns:a16="http://schemas.microsoft.com/office/drawing/2014/main" id="{8C270006-B78F-4AA7-B20E-919970BF33FF}"/>
              </a:ext>
            </a:extLst>
          </p:cNvPr>
          <p:cNvSpPr txBox="1">
            <a:spLocks noGrp="1"/>
          </p:cNvSpPr>
          <p:nvPr>
            <p:ph type="body" idx="4294967295"/>
          </p:nvPr>
        </p:nvSpPr>
        <p:spPr>
          <a:xfrm>
            <a:off x="1001713" y="1554057"/>
            <a:ext cx="10984878" cy="3977484"/>
          </a:xfrm>
        </p:spPr>
        <p:txBody>
          <a:bodyPr>
            <a:normAutofit lnSpcReduction="10000"/>
          </a:bodyPr>
          <a:lstStyle/>
          <a:p>
            <a:pPr lvl="0">
              <a:buSzPct val="45000"/>
              <a:buFont typeface="StarSymbol"/>
              <a:buChar char="●"/>
            </a:pPr>
            <a:r>
              <a:rPr lang="fi-FI" dirty="0"/>
              <a:t>Elintarvikkeeseen on päätynyt jotain kemiallista ainetta liian paljon</a:t>
            </a:r>
          </a:p>
          <a:p>
            <a:pPr lvl="0">
              <a:buSzPct val="45000"/>
              <a:buFont typeface="StarSymbol"/>
              <a:buChar char="●"/>
            </a:pPr>
            <a:r>
              <a:rPr lang="fi-FI" dirty="0"/>
              <a:t>Aineet voivat olla peräisin monenlaisista lähteistä (esimerkkejä taulukossa sivulla 12)</a:t>
            </a:r>
          </a:p>
          <a:p>
            <a:pPr lvl="0">
              <a:buSzPct val="45000"/>
              <a:buFont typeface="StarSymbol"/>
              <a:buChar char="●"/>
            </a:pPr>
            <a:r>
              <a:rPr lang="fi-FI" dirty="0"/>
              <a:t>Jokin aines voi olla turvallinen pieninä pitoisuuksina, mutta vaarallinen suurina </a:t>
            </a:r>
            <a:r>
              <a:rPr lang="fi-FI" dirty="0">
                <a:sym typeface="Wingdings" panose="05000000000000000000" pitchFamily="2" charset="2"/>
              </a:rPr>
              <a:t> MUISTA KORVASIENI &amp; PAVUT</a:t>
            </a:r>
          </a:p>
          <a:p>
            <a:pPr lvl="2">
              <a:buSzPct val="45000"/>
              <a:buFont typeface="StarSymbol"/>
              <a:buChar char="●"/>
            </a:pPr>
            <a:r>
              <a:rPr lang="fi-FI" dirty="0">
                <a:hlinkClick r:id="rId3"/>
              </a:rPr>
              <a:t>https://www.evira.fi/elintarvikkeet/tietoa-elintarvikkeista/elintarvikevaarat/elintarvikkeiden-luontaiset-myrkyt/korvasienen-gyromitriini/</a:t>
            </a:r>
            <a:r>
              <a:rPr lang="fi-FI" dirty="0"/>
              <a:t> </a:t>
            </a:r>
          </a:p>
          <a:p>
            <a:pPr lvl="2">
              <a:buSzPct val="45000"/>
              <a:buFont typeface="StarSymbol"/>
              <a:buChar char="●"/>
            </a:pPr>
            <a:r>
              <a:rPr lang="fi-FI" dirty="0">
                <a:hlinkClick r:id="rId4"/>
              </a:rPr>
              <a:t>https://www.evira.fi/elintarvikkeet/tietoa-elintarvikkeista/elintarvikevaarat/elintarvikkeiden-luontaiset-myrkyt/papujen-lektiini/</a:t>
            </a:r>
            <a:r>
              <a:rPr lang="fi-FI" dirty="0"/>
              <a:t> </a:t>
            </a:r>
          </a:p>
          <a:p>
            <a:pPr lvl="0">
              <a:buSzPct val="45000"/>
              <a:buFont typeface="StarSymbol"/>
              <a:buChar char="●"/>
            </a:pPr>
            <a:r>
              <a:rPr lang="fi-FI" dirty="0"/>
              <a:t>(riippuu myös syöjästä)</a:t>
            </a:r>
          </a:p>
          <a:p>
            <a:pPr lvl="0">
              <a:buSzPct val="45000"/>
              <a:buFont typeface="StarSymbol"/>
              <a:buChar char="●"/>
            </a:pPr>
            <a:endParaRPr lang="fi-FI" dirty="0"/>
          </a:p>
        </p:txBody>
      </p:sp>
      <p:pic>
        <p:nvPicPr>
          <p:cNvPr id="4" name="Kuva 3">
            <a:extLst>
              <a:ext uri="{FF2B5EF4-FFF2-40B4-BE49-F238E27FC236}">
                <a16:creationId xmlns:a16="http://schemas.microsoft.com/office/drawing/2014/main" id="{FD85A980-7173-43BE-874B-8E1F36037316}"/>
              </a:ext>
            </a:extLst>
          </p:cNvPr>
          <p:cNvPicPr>
            <a:picLocks noChangeAspect="1"/>
          </p:cNvPicPr>
          <p:nvPr/>
        </p:nvPicPr>
        <p:blipFill>
          <a:blip r:embed="rId5">
            <a:lum/>
            <a:alphaModFix/>
          </a:blip>
          <a:srcRect r="75345" b="73191"/>
          <a:stretch>
            <a:fillRect/>
          </a:stretch>
        </p:blipFill>
        <p:spPr>
          <a:xfrm>
            <a:off x="4724385" y="5356001"/>
            <a:ext cx="1044747" cy="1175381"/>
          </a:xfrm>
          <a:prstGeom prst="rect">
            <a:avLst/>
          </a:prstGeom>
          <a:noFill/>
          <a:ln>
            <a:noFill/>
          </a:ln>
        </p:spPr>
      </p:pic>
      <p:pic>
        <p:nvPicPr>
          <p:cNvPr id="5" name="Kuva 4">
            <a:extLst>
              <a:ext uri="{FF2B5EF4-FFF2-40B4-BE49-F238E27FC236}">
                <a16:creationId xmlns:a16="http://schemas.microsoft.com/office/drawing/2014/main" id="{BC4040FC-4ABB-4A06-8B60-045552B38ED2}"/>
              </a:ext>
            </a:extLst>
          </p:cNvPr>
          <p:cNvPicPr>
            <a:picLocks noChangeAspect="1"/>
          </p:cNvPicPr>
          <p:nvPr/>
        </p:nvPicPr>
        <p:blipFill>
          <a:blip r:embed="rId6">
            <a:lum/>
            <a:alphaModFix/>
          </a:blip>
          <a:srcRect/>
          <a:stretch>
            <a:fillRect/>
          </a:stretch>
        </p:blipFill>
        <p:spPr>
          <a:xfrm>
            <a:off x="7075474" y="4833465"/>
            <a:ext cx="1045073" cy="1396153"/>
          </a:xfrm>
          <a:prstGeom prst="rect">
            <a:avLst/>
          </a:prstGeom>
          <a:noFill/>
          <a:ln>
            <a:noFill/>
          </a:ln>
        </p:spPr>
      </p:pic>
      <p:sp>
        <p:nvSpPr>
          <p:cNvPr id="6" name="Vapaamuotoinen: Muoto 5">
            <a:extLst>
              <a:ext uri="{FF2B5EF4-FFF2-40B4-BE49-F238E27FC236}">
                <a16:creationId xmlns:a16="http://schemas.microsoft.com/office/drawing/2014/main" id="{F8D1D979-42D4-4E99-BEA1-7F8CDAC8F888}"/>
              </a:ext>
            </a:extLst>
          </p:cNvPr>
          <p:cNvSpPr/>
          <p:nvPr/>
        </p:nvSpPr>
        <p:spPr>
          <a:xfrm>
            <a:off x="8643084" y="5029417"/>
            <a:ext cx="1698244" cy="84912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Mangal" pitchFamily="2"/>
              </a:rPr>
              <a:t>Toksiini = myrkky</a:t>
            </a:r>
          </a:p>
        </p:txBody>
      </p:sp>
      <p:sp>
        <p:nvSpPr>
          <p:cNvPr id="7" name="Suora yhdysviiva 6">
            <a:extLst>
              <a:ext uri="{FF2B5EF4-FFF2-40B4-BE49-F238E27FC236}">
                <a16:creationId xmlns:a16="http://schemas.microsoft.com/office/drawing/2014/main" id="{E042349C-8999-46C7-B7A9-5BC44DDE0BBA}"/>
              </a:ext>
            </a:extLst>
          </p:cNvPr>
          <p:cNvSpPr/>
          <p:nvPr/>
        </p:nvSpPr>
        <p:spPr>
          <a:xfrm flipH="1" flipV="1">
            <a:off x="7793962" y="5290685"/>
            <a:ext cx="849122" cy="195951"/>
          </a:xfrm>
          <a:prstGeom prst="line">
            <a:avLst/>
          </a:prstGeom>
          <a:noFill/>
          <a:ln w="0">
            <a:solidFill>
              <a:srgbClr val="0084D1"/>
            </a:solidFill>
            <a:prstDash val="solid"/>
            <a:tail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Mangal" pitchFamily="2"/>
            </a:endParaRPr>
          </a:p>
        </p:txBody>
      </p:sp>
    </p:spTree>
    <p:extLst>
      <p:ext uri="{BB962C8B-B14F-4D97-AF65-F5344CB8AC3E}">
        <p14:creationId xmlns:p14="http://schemas.microsoft.com/office/powerpoint/2010/main" val="319102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23CED0-1181-4983-8D93-52B648A4A69F}"/>
              </a:ext>
            </a:extLst>
          </p:cNvPr>
          <p:cNvSpPr txBox="1">
            <a:spLocks noGrp="1"/>
          </p:cNvSpPr>
          <p:nvPr>
            <p:ph type="title" idx="4294967295"/>
          </p:nvPr>
        </p:nvSpPr>
        <p:spPr/>
        <p:txBody>
          <a:bodyPr/>
          <a:lstStyle/>
          <a:p>
            <a:pPr lvl="0"/>
            <a:r>
              <a:rPr lang="fi-FI"/>
              <a:t>2. Fysikaaliset vaaratekijät</a:t>
            </a:r>
          </a:p>
        </p:txBody>
      </p:sp>
      <p:sp>
        <p:nvSpPr>
          <p:cNvPr id="3" name="Tekstin paikkamerkki 2">
            <a:extLst>
              <a:ext uri="{FF2B5EF4-FFF2-40B4-BE49-F238E27FC236}">
                <a16:creationId xmlns:a16="http://schemas.microsoft.com/office/drawing/2014/main" id="{4B323EBB-70AB-45D3-827A-77CEA5190431}"/>
              </a:ext>
            </a:extLst>
          </p:cNvPr>
          <p:cNvSpPr txBox="1">
            <a:spLocks noGrp="1"/>
          </p:cNvSpPr>
          <p:nvPr>
            <p:ph type="body" idx="4294967295"/>
          </p:nvPr>
        </p:nvSpPr>
        <p:spPr/>
        <p:txBody>
          <a:bodyPr/>
          <a:lstStyle/>
          <a:p>
            <a:pPr lvl="0">
              <a:buSzPct val="45000"/>
              <a:buFont typeface="StarSymbol"/>
              <a:buChar char="●"/>
            </a:pPr>
            <a:r>
              <a:rPr lang="fi-FI"/>
              <a:t>Useimmiten vierasesineitä</a:t>
            </a:r>
          </a:p>
          <a:p>
            <a:pPr lvl="0">
              <a:buSzPct val="45000"/>
              <a:buFont typeface="StarSymbol"/>
              <a:buChar char="●"/>
            </a:pPr>
            <a:r>
              <a:rPr lang="fi-FI"/>
              <a:t>Esimerkiksi lasinsirut ovat vaarallisia, hiukset lähinnä kiusallisia</a:t>
            </a:r>
          </a:p>
        </p:txBody>
      </p:sp>
      <p:pic>
        <p:nvPicPr>
          <p:cNvPr id="4" name="Kuva 3">
            <a:extLst>
              <a:ext uri="{FF2B5EF4-FFF2-40B4-BE49-F238E27FC236}">
                <a16:creationId xmlns:a16="http://schemas.microsoft.com/office/drawing/2014/main" id="{AB8EA0C5-31E0-4805-8E05-24A18C2BBBC5}"/>
              </a:ext>
            </a:extLst>
          </p:cNvPr>
          <p:cNvPicPr>
            <a:picLocks noChangeAspect="1"/>
          </p:cNvPicPr>
          <p:nvPr/>
        </p:nvPicPr>
        <p:blipFill>
          <a:blip r:embed="rId3">
            <a:lum/>
            <a:alphaModFix/>
          </a:blip>
          <a:srcRect/>
          <a:stretch>
            <a:fillRect/>
          </a:stretch>
        </p:blipFill>
        <p:spPr>
          <a:xfrm>
            <a:off x="2608764" y="3348482"/>
            <a:ext cx="2833782" cy="3248545"/>
          </a:xfrm>
          <a:prstGeom prst="rect">
            <a:avLst/>
          </a:prstGeom>
          <a:noFill/>
          <a:ln>
            <a:noFill/>
          </a:ln>
        </p:spPr>
      </p:pic>
      <p:sp>
        <p:nvSpPr>
          <p:cNvPr id="5" name="Suora yhdysviiva 4">
            <a:extLst>
              <a:ext uri="{FF2B5EF4-FFF2-40B4-BE49-F238E27FC236}">
                <a16:creationId xmlns:a16="http://schemas.microsoft.com/office/drawing/2014/main" id="{071FAE8C-709B-4AF1-A59C-ED0F1206B02F}"/>
              </a:ext>
            </a:extLst>
          </p:cNvPr>
          <p:cNvSpPr/>
          <p:nvPr/>
        </p:nvSpPr>
        <p:spPr>
          <a:xfrm flipV="1">
            <a:off x="4854692" y="4245612"/>
            <a:ext cx="2155465" cy="914439"/>
          </a:xfrm>
          <a:prstGeom prst="line">
            <a:avLst/>
          </a:prstGeom>
          <a:noFill/>
          <a:ln w="0">
            <a:solidFill>
              <a:srgbClr val="3465A4"/>
            </a:solidFill>
            <a:prstDash val="solid"/>
            <a:headEnd type="arrow"/>
          </a:ln>
        </p:spPr>
        <p:txBody>
          <a:bodyPr vert="horz" wrap="none" lIns="81646" tIns="40823" rIns="81646" bIns="40823" anchor="ctr" anchorCtr="0" compatLnSpc="0"/>
          <a:lstStyle/>
          <a:p>
            <a:pPr hangingPunct="0"/>
            <a:endParaRPr lang="fi-FI" sz="1633">
              <a:latin typeface="Liberation Sans" pitchFamily="18"/>
              <a:ea typeface="Microsoft YaHei" pitchFamily="2"/>
              <a:cs typeface="Mangal" pitchFamily="2"/>
            </a:endParaRPr>
          </a:p>
        </p:txBody>
      </p:sp>
      <p:sp>
        <p:nvSpPr>
          <p:cNvPr id="6" name="Vapaamuotoinen: Muoto 5">
            <a:extLst>
              <a:ext uri="{FF2B5EF4-FFF2-40B4-BE49-F238E27FC236}">
                <a16:creationId xmlns:a16="http://schemas.microsoft.com/office/drawing/2014/main" id="{4567375E-D6B8-41B9-B109-41F9B2CB7FBC}"/>
              </a:ext>
            </a:extLst>
          </p:cNvPr>
          <p:cNvSpPr/>
          <p:nvPr/>
        </p:nvSpPr>
        <p:spPr>
          <a:xfrm>
            <a:off x="6487619" y="3723075"/>
            <a:ext cx="3722748" cy="156761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Mangal" pitchFamily="2"/>
              </a:rPr>
              <a:t>Ammattikeittiöissä käytetään</a:t>
            </a:r>
          </a:p>
          <a:p>
            <a:pPr algn="ctr" hangingPunct="0"/>
            <a:r>
              <a:rPr lang="fi-FI" sz="1633">
                <a:latin typeface="Liberation Sans" pitchFamily="18"/>
                <a:ea typeface="Microsoft YaHei" pitchFamily="2"/>
                <a:cs typeface="Mangal" pitchFamily="2"/>
              </a:rPr>
              <a:t>sinisiä laastareita, koska ne on helppo</a:t>
            </a:r>
          </a:p>
          <a:p>
            <a:pPr algn="ctr" hangingPunct="0"/>
            <a:r>
              <a:rPr lang="fi-FI" sz="1633">
                <a:latin typeface="Liberation Sans" pitchFamily="18"/>
                <a:ea typeface="Microsoft YaHei" pitchFamily="2"/>
                <a:cs typeface="Mangal" pitchFamily="2"/>
              </a:rPr>
              <a:t>huomata ruoan seasta</a:t>
            </a:r>
          </a:p>
        </p:txBody>
      </p:sp>
    </p:spTree>
    <p:extLst>
      <p:ext uri="{BB962C8B-B14F-4D97-AF65-F5344CB8AC3E}">
        <p14:creationId xmlns:p14="http://schemas.microsoft.com/office/powerpoint/2010/main" val="221435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B3926-6608-47F4-909E-ED538F280387}"/>
              </a:ext>
            </a:extLst>
          </p:cNvPr>
          <p:cNvSpPr txBox="1">
            <a:spLocks noGrp="1"/>
          </p:cNvSpPr>
          <p:nvPr>
            <p:ph type="title" idx="4294967295"/>
          </p:nvPr>
        </p:nvSpPr>
        <p:spPr/>
        <p:txBody>
          <a:bodyPr/>
          <a:lstStyle/>
          <a:p>
            <a:pPr lvl="0"/>
            <a:r>
              <a:rPr lang="fi-FI"/>
              <a:t>3. Biologiset vaaratekijät</a:t>
            </a:r>
          </a:p>
        </p:txBody>
      </p:sp>
      <p:sp>
        <p:nvSpPr>
          <p:cNvPr id="3" name="Tekstin paikkamerkki 2">
            <a:extLst>
              <a:ext uri="{FF2B5EF4-FFF2-40B4-BE49-F238E27FC236}">
                <a16:creationId xmlns:a16="http://schemas.microsoft.com/office/drawing/2014/main" id="{4A99B1E9-FD8C-4A73-BC9B-AE661112A68C}"/>
              </a:ext>
            </a:extLst>
          </p:cNvPr>
          <p:cNvSpPr txBox="1">
            <a:spLocks noGrp="1"/>
          </p:cNvSpPr>
          <p:nvPr>
            <p:ph type="body" idx="4294967295"/>
          </p:nvPr>
        </p:nvSpPr>
        <p:spPr/>
        <p:txBody>
          <a:bodyPr/>
          <a:lstStyle/>
          <a:p>
            <a:pPr lvl="0">
              <a:buSzPct val="45000"/>
              <a:buFont typeface="StarSymbol"/>
              <a:buChar char="●"/>
            </a:pPr>
            <a:r>
              <a:rPr lang="fi-FI"/>
              <a:t>Elollisia otuksia elintarvikkeessa</a:t>
            </a:r>
          </a:p>
          <a:p>
            <a:pPr lvl="0">
              <a:buSzPct val="45000"/>
              <a:buFont typeface="StarSymbol"/>
              <a:buChar char="●"/>
            </a:pPr>
            <a:r>
              <a:rPr lang="fi-FI"/>
              <a:t>Joko mikroskooppisen pieniä…</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Esim. virukset</a:t>
            </a:r>
          </a:p>
          <a:p>
            <a:pPr lvl="0">
              <a:buSzPct val="45000"/>
              <a:buFont typeface="StarSymbol"/>
              <a:buChar char="●"/>
            </a:pPr>
            <a:r>
              <a:rPr lang="fi-FI"/>
              <a:t>...tai silmälle näkyviä</a:t>
            </a:r>
          </a:p>
          <a:p>
            <a:pPr lvl="1" hangingPunct="0">
              <a:spcBef>
                <a:spcPts val="1286"/>
              </a:spcBef>
              <a:buSzPct val="75000"/>
              <a:buFont typeface="StarSymbol"/>
              <a:buChar char="–"/>
            </a:pPr>
            <a:r>
              <a:rPr lang="fi-FI" sz="2903">
                <a:highlight>
                  <a:srgbClr val="FFFFFF"/>
                </a:highlight>
                <a:latin typeface="Liberation Sans" pitchFamily="18"/>
                <a:ea typeface="Microsoft YaHei" pitchFamily="2"/>
                <a:cs typeface="Mangal" pitchFamily="2"/>
              </a:rPr>
              <a:t>Loiset, tuhoeläimet</a:t>
            </a:r>
          </a:p>
          <a:p>
            <a:pPr lvl="1" hangingPunct="0">
              <a:spcBef>
                <a:spcPts val="1286"/>
              </a:spcBef>
              <a:buSzPct val="75000"/>
              <a:buFont typeface="StarSymbol"/>
              <a:buChar char="–"/>
            </a:pPr>
            <a:endParaRPr lang="fi-FI" sz="2903">
              <a:highlight>
                <a:srgbClr val="FFFFFF"/>
              </a:highlight>
              <a:latin typeface="Liberation Sans" pitchFamily="18"/>
              <a:ea typeface="Microsoft YaHei" pitchFamily="2"/>
              <a:cs typeface="Mangal" pitchFamily="2"/>
            </a:endParaRPr>
          </a:p>
        </p:txBody>
      </p:sp>
      <p:pic>
        <p:nvPicPr>
          <p:cNvPr id="4" name="Kuva 3">
            <a:extLst>
              <a:ext uri="{FF2B5EF4-FFF2-40B4-BE49-F238E27FC236}">
                <a16:creationId xmlns:a16="http://schemas.microsoft.com/office/drawing/2014/main" id="{21B0E45A-13E1-4CCC-BA4D-A9259FBCDFB4}"/>
              </a:ext>
            </a:extLst>
          </p:cNvPr>
          <p:cNvPicPr>
            <a:picLocks noChangeAspect="1"/>
          </p:cNvPicPr>
          <p:nvPr/>
        </p:nvPicPr>
        <p:blipFill>
          <a:blip r:embed="rId3">
            <a:lum/>
            <a:alphaModFix/>
          </a:blip>
          <a:srcRect/>
          <a:stretch>
            <a:fillRect/>
          </a:stretch>
        </p:blipFill>
        <p:spPr>
          <a:xfrm>
            <a:off x="6356985" y="3004586"/>
            <a:ext cx="3527123" cy="3527123"/>
          </a:xfrm>
          <a:prstGeom prst="rect">
            <a:avLst/>
          </a:prstGeom>
          <a:noFill/>
          <a:ln>
            <a:noFill/>
          </a:ln>
        </p:spPr>
      </p:pic>
      <p:pic>
        <p:nvPicPr>
          <p:cNvPr id="5" name="Kuva 4">
            <a:extLst>
              <a:ext uri="{FF2B5EF4-FFF2-40B4-BE49-F238E27FC236}">
                <a16:creationId xmlns:a16="http://schemas.microsoft.com/office/drawing/2014/main" id="{45BE0E30-466B-4542-A73D-143B2D21DB4E}"/>
              </a:ext>
            </a:extLst>
          </p:cNvPr>
          <p:cNvPicPr>
            <a:picLocks noChangeAspect="1"/>
          </p:cNvPicPr>
          <p:nvPr/>
        </p:nvPicPr>
        <p:blipFill>
          <a:blip r:embed="rId4">
            <a:lum/>
            <a:alphaModFix/>
          </a:blip>
          <a:srcRect/>
          <a:stretch>
            <a:fillRect/>
          </a:stretch>
        </p:blipFill>
        <p:spPr>
          <a:xfrm>
            <a:off x="2959516" y="4636860"/>
            <a:ext cx="2352395" cy="1764215"/>
          </a:xfrm>
          <a:prstGeom prst="rect">
            <a:avLst/>
          </a:prstGeom>
          <a:noFill/>
          <a:ln>
            <a:noFill/>
          </a:ln>
        </p:spPr>
      </p:pic>
    </p:spTree>
    <p:extLst>
      <p:ext uri="{BB962C8B-B14F-4D97-AF65-F5344CB8AC3E}">
        <p14:creationId xmlns:p14="http://schemas.microsoft.com/office/powerpoint/2010/main" val="373950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9CA84-5524-4DC0-9E6B-DEB6B63DDD5D}"/>
              </a:ext>
            </a:extLst>
          </p:cNvPr>
          <p:cNvSpPr txBox="1">
            <a:spLocks noGrp="1"/>
          </p:cNvSpPr>
          <p:nvPr>
            <p:ph type="title" idx="4294967295"/>
          </p:nvPr>
        </p:nvSpPr>
        <p:spPr/>
        <p:txBody>
          <a:bodyPr/>
          <a:lstStyle/>
          <a:p>
            <a:pPr lvl="0"/>
            <a:r>
              <a:rPr lang="fi-FI"/>
              <a:t>Mistä vaaratekijöitä voi joutua elintarvikkeisiin?</a:t>
            </a:r>
          </a:p>
        </p:txBody>
      </p:sp>
      <p:sp>
        <p:nvSpPr>
          <p:cNvPr id="3" name="Vapaamuotoinen: Muoto 2">
            <a:extLst>
              <a:ext uri="{FF2B5EF4-FFF2-40B4-BE49-F238E27FC236}">
                <a16:creationId xmlns:a16="http://schemas.microsoft.com/office/drawing/2014/main" id="{51B05E43-401B-4351-B4E4-DEC2E8D32E3B}"/>
              </a:ext>
            </a:extLst>
          </p:cNvPr>
          <p:cNvSpPr/>
          <p:nvPr/>
        </p:nvSpPr>
        <p:spPr>
          <a:xfrm>
            <a:off x="3221765" y="2220782"/>
            <a:ext cx="2416732" cy="12410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Mangal" pitchFamily="2"/>
              </a:rPr>
              <a:t>Raaka-aineet,</a:t>
            </a:r>
          </a:p>
          <a:p>
            <a:pPr algn="ctr" hangingPunct="0"/>
            <a:r>
              <a:rPr lang="fi-FI" sz="1633">
                <a:latin typeface="Liberation Sans" pitchFamily="18"/>
                <a:ea typeface="Microsoft YaHei" pitchFamily="2"/>
                <a:cs typeface="Mangal" pitchFamily="2"/>
              </a:rPr>
              <a:t>vesi</a:t>
            </a:r>
          </a:p>
        </p:txBody>
      </p:sp>
      <p:sp>
        <p:nvSpPr>
          <p:cNvPr id="4" name="Vapaamuotoinen: Muoto 3">
            <a:extLst>
              <a:ext uri="{FF2B5EF4-FFF2-40B4-BE49-F238E27FC236}">
                <a16:creationId xmlns:a16="http://schemas.microsoft.com/office/drawing/2014/main" id="{52E5EE14-D176-4A13-883B-E10CAB492960}"/>
              </a:ext>
            </a:extLst>
          </p:cNvPr>
          <p:cNvSpPr/>
          <p:nvPr/>
        </p:nvSpPr>
        <p:spPr>
          <a:xfrm>
            <a:off x="3156448" y="4376246"/>
            <a:ext cx="2416732" cy="12410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Mangal" pitchFamily="2"/>
              </a:rPr>
              <a:t>Ilma</a:t>
            </a:r>
          </a:p>
        </p:txBody>
      </p:sp>
      <p:sp>
        <p:nvSpPr>
          <p:cNvPr id="5" name="Vapaamuotoinen: Muoto 4">
            <a:extLst>
              <a:ext uri="{FF2B5EF4-FFF2-40B4-BE49-F238E27FC236}">
                <a16:creationId xmlns:a16="http://schemas.microsoft.com/office/drawing/2014/main" id="{EE6DEF67-B98D-4278-845A-A841DC45923E}"/>
              </a:ext>
            </a:extLst>
          </p:cNvPr>
          <p:cNvSpPr/>
          <p:nvPr/>
        </p:nvSpPr>
        <p:spPr>
          <a:xfrm>
            <a:off x="7075474" y="2155464"/>
            <a:ext cx="2416732" cy="12410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Mangal" pitchFamily="2"/>
              </a:rPr>
              <a:t>Elintarviketta koskettavat</a:t>
            </a:r>
          </a:p>
          <a:p>
            <a:pPr algn="ctr" hangingPunct="0"/>
            <a:r>
              <a:rPr lang="fi-FI" sz="1633">
                <a:latin typeface="Liberation Sans" pitchFamily="18"/>
                <a:ea typeface="Microsoft YaHei" pitchFamily="2"/>
                <a:cs typeface="Mangal" pitchFamily="2"/>
              </a:rPr>
              <a:t>materiaalit</a:t>
            </a:r>
          </a:p>
        </p:txBody>
      </p:sp>
      <p:sp>
        <p:nvSpPr>
          <p:cNvPr id="6" name="Vapaamuotoinen: Muoto 5">
            <a:extLst>
              <a:ext uri="{FF2B5EF4-FFF2-40B4-BE49-F238E27FC236}">
                <a16:creationId xmlns:a16="http://schemas.microsoft.com/office/drawing/2014/main" id="{DB6D9D8C-D88C-42CD-AD2E-B9B3B7ED6975}"/>
              </a:ext>
            </a:extLst>
          </p:cNvPr>
          <p:cNvSpPr/>
          <p:nvPr/>
        </p:nvSpPr>
        <p:spPr>
          <a:xfrm>
            <a:off x="7010157" y="4441563"/>
            <a:ext cx="2416732" cy="12410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81646" tIns="40823" rIns="81646" bIns="40823" anchor="ctr" anchorCtr="0" compatLnSpc="0">
            <a:noAutofit/>
          </a:bodyPr>
          <a:lstStyle/>
          <a:p>
            <a:pPr algn="ctr" hangingPunct="0"/>
            <a:r>
              <a:rPr lang="fi-FI" sz="1633">
                <a:latin typeface="Liberation Sans" pitchFamily="18"/>
                <a:ea typeface="Microsoft YaHei" pitchFamily="2"/>
                <a:cs typeface="Mangal" pitchFamily="2"/>
              </a:rPr>
              <a:t>Ihmiset</a:t>
            </a:r>
          </a:p>
        </p:txBody>
      </p:sp>
      <p:pic>
        <p:nvPicPr>
          <p:cNvPr id="7" name="Kuva 6">
            <a:extLst>
              <a:ext uri="{FF2B5EF4-FFF2-40B4-BE49-F238E27FC236}">
                <a16:creationId xmlns:a16="http://schemas.microsoft.com/office/drawing/2014/main" id="{CC4621A7-C3FC-4A3D-B99F-3E3DEA97652B}"/>
              </a:ext>
            </a:extLst>
          </p:cNvPr>
          <p:cNvPicPr>
            <a:picLocks noChangeAspect="1"/>
          </p:cNvPicPr>
          <p:nvPr/>
        </p:nvPicPr>
        <p:blipFill>
          <a:blip r:embed="rId3">
            <a:lum/>
            <a:alphaModFix/>
          </a:blip>
          <a:srcRect/>
          <a:stretch>
            <a:fillRect/>
          </a:stretch>
        </p:blipFill>
        <p:spPr>
          <a:xfrm>
            <a:off x="4880165" y="2895507"/>
            <a:ext cx="2652527" cy="2133909"/>
          </a:xfrm>
          <a:prstGeom prst="rect">
            <a:avLst/>
          </a:prstGeom>
          <a:noFill/>
          <a:ln>
            <a:noFill/>
          </a:ln>
        </p:spPr>
      </p:pic>
    </p:spTree>
    <p:extLst>
      <p:ext uri="{BB962C8B-B14F-4D97-AF65-F5344CB8AC3E}">
        <p14:creationId xmlns:p14="http://schemas.microsoft.com/office/powerpoint/2010/main" val="156790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1552F7-39A9-4B0D-97B5-8A2E2267748D}"/>
              </a:ext>
            </a:extLst>
          </p:cNvPr>
          <p:cNvSpPr txBox="1">
            <a:spLocks noGrp="1"/>
          </p:cNvSpPr>
          <p:nvPr>
            <p:ph type="title" idx="4294967295"/>
          </p:nvPr>
        </p:nvSpPr>
        <p:spPr/>
        <p:txBody>
          <a:bodyPr/>
          <a:lstStyle/>
          <a:p>
            <a:pPr lvl="0"/>
            <a:r>
              <a:rPr lang="fi-FI"/>
              <a:t>Takaisinveto</a:t>
            </a:r>
          </a:p>
        </p:txBody>
      </p:sp>
      <p:sp>
        <p:nvSpPr>
          <p:cNvPr id="3" name="Tekstin paikkamerkki 2">
            <a:extLst>
              <a:ext uri="{FF2B5EF4-FFF2-40B4-BE49-F238E27FC236}">
                <a16:creationId xmlns:a16="http://schemas.microsoft.com/office/drawing/2014/main" id="{6754A0B5-CD18-4A23-AD67-EE895764DA1B}"/>
              </a:ext>
            </a:extLst>
          </p:cNvPr>
          <p:cNvSpPr txBox="1">
            <a:spLocks noGrp="1"/>
          </p:cNvSpPr>
          <p:nvPr>
            <p:ph type="body" idx="4294967295"/>
          </p:nvPr>
        </p:nvSpPr>
        <p:spPr/>
        <p:txBody>
          <a:bodyPr/>
          <a:lstStyle/>
          <a:p>
            <a:pPr lvl="0"/>
            <a:r>
              <a:rPr lang="fi-FI" i="1"/>
              <a:t>”Jos elintarvikealan toimija katsoo tai sillä on syytä epäillä, että sen maahantuoma, tuottama, jalostama, valmistama tai jakelema elintarvike ei ole elintarvikkeen turvallisuutta koskevien vaatimusten mukainen**, sen on käynnistettävä välittömästi menettelyt kyseisen elintarvikkeen poistamiseksi markkinoilta.”</a:t>
            </a:r>
          </a:p>
        </p:txBody>
      </p:sp>
    </p:spTree>
    <p:extLst>
      <p:ext uri="{BB962C8B-B14F-4D97-AF65-F5344CB8AC3E}">
        <p14:creationId xmlns:p14="http://schemas.microsoft.com/office/powerpoint/2010/main" val="59761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8D326F-90B5-4E02-95BC-EFEC6E5B9FA8}"/>
              </a:ext>
            </a:extLst>
          </p:cNvPr>
          <p:cNvSpPr txBox="1">
            <a:spLocks noGrp="1"/>
          </p:cNvSpPr>
          <p:nvPr>
            <p:ph type="title" idx="4294967295"/>
          </p:nvPr>
        </p:nvSpPr>
        <p:spPr/>
        <p:txBody>
          <a:bodyPr/>
          <a:lstStyle/>
          <a:p>
            <a:pPr lvl="0"/>
            <a:r>
              <a:rPr lang="fi-FI"/>
              <a:t>Mikä on takaisinveto?</a:t>
            </a:r>
          </a:p>
        </p:txBody>
      </p:sp>
      <p:sp>
        <p:nvSpPr>
          <p:cNvPr id="3" name="Tekstin paikkamerkki 2">
            <a:extLst>
              <a:ext uri="{FF2B5EF4-FFF2-40B4-BE49-F238E27FC236}">
                <a16:creationId xmlns:a16="http://schemas.microsoft.com/office/drawing/2014/main" id="{19EDCC73-6CEC-460A-8619-81CA78318493}"/>
              </a:ext>
            </a:extLst>
          </p:cNvPr>
          <p:cNvSpPr txBox="1">
            <a:spLocks noGrp="1"/>
          </p:cNvSpPr>
          <p:nvPr>
            <p:ph type="body" idx="4294967295"/>
          </p:nvPr>
        </p:nvSpPr>
        <p:spPr/>
        <p:txBody>
          <a:bodyPr/>
          <a:lstStyle/>
          <a:p>
            <a:pPr lvl="0">
              <a:buSzPct val="45000"/>
              <a:buFont typeface="StarSymbol"/>
              <a:buChar char="●"/>
            </a:pPr>
            <a:r>
              <a:rPr lang="fi-FI"/>
              <a:t>Joskus markkinoille voi päästä elintarvikkeita, jotka voivat olla kuluttajille haitallisia tai jopa vaarallisia</a:t>
            </a:r>
          </a:p>
          <a:p>
            <a:pPr lvl="0">
              <a:buSzPct val="45000"/>
              <a:buFont typeface="StarSymbol"/>
              <a:buChar char="●"/>
            </a:pPr>
            <a:r>
              <a:rPr lang="fi-FI"/>
              <a:t>Valmistajan on silloin vedettävä tuote pikaisesti pois markkinoilta</a:t>
            </a:r>
          </a:p>
          <a:p>
            <a:pPr lvl="0">
              <a:buSzPct val="45000"/>
              <a:buFont typeface="StarSymbol"/>
              <a:buChar char="●"/>
            </a:pPr>
            <a:endParaRPr lang="fi-FI"/>
          </a:p>
        </p:txBody>
      </p:sp>
      <p:sp>
        <p:nvSpPr>
          <p:cNvPr id="4" name="Tekstiruutu 3">
            <a:extLst>
              <a:ext uri="{FF2B5EF4-FFF2-40B4-BE49-F238E27FC236}">
                <a16:creationId xmlns:a16="http://schemas.microsoft.com/office/drawing/2014/main" id="{A76FA922-2FD7-4FBF-A6D2-BB9378BF23A8}"/>
              </a:ext>
            </a:extLst>
          </p:cNvPr>
          <p:cNvSpPr txBox="1"/>
          <p:nvPr/>
        </p:nvSpPr>
        <p:spPr>
          <a:xfrm>
            <a:off x="2437959" y="4049661"/>
            <a:ext cx="7350459" cy="546377"/>
          </a:xfrm>
          <a:prstGeom prst="rect">
            <a:avLst/>
          </a:prstGeom>
          <a:noFill/>
          <a:ln>
            <a:noFill/>
          </a:ln>
        </p:spPr>
        <p:txBody>
          <a:bodyPr vert="horz" wrap="none" lIns="81646" tIns="40823" rIns="81646" bIns="40823" anchorCtr="0" compatLnSpc="0"/>
          <a:lstStyle/>
          <a:p>
            <a:pPr hangingPunct="0"/>
            <a:r>
              <a:rPr lang="fi-FI" sz="1633">
                <a:latin typeface="Liberation Sans" pitchFamily="18"/>
                <a:ea typeface="Microsoft YaHei" pitchFamily="2"/>
                <a:cs typeface="Mangal" pitchFamily="2"/>
                <a:hlinkClick r:id="rId3"/>
              </a:rPr>
              <a:t>http://www.ruokamenot.fi/uutiset/697-allergeenivirhe-maitosuklaakonvehdeissa</a:t>
            </a:r>
          </a:p>
          <a:p>
            <a:pPr hangingPunct="0"/>
            <a:endParaRPr lang="fi-FI" sz="1633">
              <a:latin typeface="Liberation Sans" pitchFamily="18"/>
              <a:ea typeface="Microsoft YaHei" pitchFamily="2"/>
              <a:cs typeface="Mangal" pitchFamily="2"/>
            </a:endParaRPr>
          </a:p>
        </p:txBody>
      </p:sp>
    </p:spTree>
    <p:extLst>
      <p:ext uri="{BB962C8B-B14F-4D97-AF65-F5344CB8AC3E}">
        <p14:creationId xmlns:p14="http://schemas.microsoft.com/office/powerpoint/2010/main" val="210529329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811</Words>
  <Application>Microsoft Office PowerPoint</Application>
  <PresentationFormat>Laajakuva</PresentationFormat>
  <Paragraphs>163</Paragraphs>
  <Slides>23</Slides>
  <Notes>16</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23</vt:i4>
      </vt:variant>
    </vt:vector>
  </HeadingPairs>
  <TitlesOfParts>
    <vt:vector size="32" baseType="lpstr">
      <vt:lpstr>Microsoft YaHei</vt:lpstr>
      <vt:lpstr>Arial</vt:lpstr>
      <vt:lpstr>Calibri</vt:lpstr>
      <vt:lpstr>Calibri Light</vt:lpstr>
      <vt:lpstr>Liberation Sans</vt:lpstr>
      <vt:lpstr>Mangal</vt:lpstr>
      <vt:lpstr>StarSymbol</vt:lpstr>
      <vt:lpstr>Wingdings</vt:lpstr>
      <vt:lpstr>Office-teema</vt:lpstr>
      <vt:lpstr>Luetaan ääneen luku 2 </vt:lpstr>
      <vt:lpstr>Vastaukset: </vt:lpstr>
      <vt:lpstr>PowerPoint-esitys</vt:lpstr>
      <vt:lpstr>1. Kemialliset vaaratekijät</vt:lpstr>
      <vt:lpstr>2. Fysikaaliset vaaratekijät</vt:lpstr>
      <vt:lpstr>3. Biologiset vaaratekijät</vt:lpstr>
      <vt:lpstr>Mistä vaaratekijöitä voi joutua elintarvikkeisiin?</vt:lpstr>
      <vt:lpstr>Takaisinveto</vt:lpstr>
      <vt:lpstr>Mikä on takaisinveto?</vt:lpstr>
      <vt:lpstr>Yleisimpiä takaisinvedon syitä</vt:lpstr>
      <vt:lpstr>Pakkausmerkinnät</vt:lpstr>
      <vt:lpstr>Säilyvyysmerkinnät</vt:lpstr>
      <vt:lpstr>Elintarvikkeiden pilaantuminen</vt:lpstr>
      <vt:lpstr>Mikrobien lisääntyminen</vt:lpstr>
      <vt:lpstr>PowerPoint-esitys</vt:lpstr>
      <vt:lpstr>Mikrobit</vt:lpstr>
      <vt:lpstr>Mikrobien lisääntyminen</vt:lpstr>
      <vt:lpstr>Mikrobien lisääntyminen</vt:lpstr>
      <vt:lpstr>Vesi</vt:lpstr>
      <vt:lpstr>Mikrobit viihtyvät eri lämpötiloissa </vt:lpstr>
      <vt:lpstr>Happamuus </vt:lpstr>
      <vt:lpstr>Hapen läsnäolo </vt:lpstr>
      <vt:lpstr>SEURAAVAA TUNTIA VARTEN: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Luetaan ääneen luku 2 </dc:title>
  <dc:creator>Liisa Hämäläinen</dc:creator>
  <cp:lastModifiedBy>Liisa Hämäläinen</cp:lastModifiedBy>
  <cp:revision>13</cp:revision>
  <dcterms:created xsi:type="dcterms:W3CDTF">2018-08-17T08:53:14Z</dcterms:created>
  <dcterms:modified xsi:type="dcterms:W3CDTF">2018-08-20T14:30:42Z</dcterms:modified>
</cp:coreProperties>
</file>