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66" r:id="rId2"/>
    <p:sldId id="258" r:id="rId3"/>
    <p:sldId id="257" r:id="rId4"/>
    <p:sldId id="263" r:id="rId5"/>
    <p:sldId id="262" r:id="rId6"/>
    <p:sldId id="259" r:id="rId7"/>
    <p:sldId id="261" r:id="rId8"/>
    <p:sldId id="264" r:id="rId9"/>
    <p:sldId id="260" r:id="rId10"/>
    <p:sldId id="267" r:id="rId11"/>
    <p:sldId id="268" r:id="rId12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ED5612"/>
    <a:srgbClr val="E0470A"/>
    <a:srgbClr val="EA00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F5009E-F114-412C-A663-0743B9809126}" type="datetimeFigureOut">
              <a:rPr lang="fi-FI" smtClean="0"/>
              <a:pPr/>
              <a:t>3.11.2014</a:t>
            </a:fld>
            <a:endParaRPr lang="fi-FI"/>
          </a:p>
        </p:txBody>
      </p:sp>
      <p:sp>
        <p:nvSpPr>
          <p:cNvPr id="17" name="Alatunnisteen paikkamerk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29" name="Dian numeron paikkamerkki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A6284-6A40-48F6-87C4-EF92FE8F210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2" name="Suorakulmio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Suorakulmio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Suorakulmio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Suorakulmio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Suorakulmio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tsikk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9" name="Alaotsikk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i-FI" smtClean="0"/>
              <a:t>Muokkaa alaotsikon perustyyliä napsautt.</a:t>
            </a:r>
            <a:endParaRPr kumimoji="0" lang="en-US"/>
          </a:p>
        </p:txBody>
      </p:sp>
      <p:sp>
        <p:nvSpPr>
          <p:cNvPr id="56" name="Suorakulmio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Suorakulmio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Suorakulmio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Suorakulmio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F5009E-F114-412C-A663-0743B9809126}" type="datetimeFigureOut">
              <a:rPr lang="fi-FI" smtClean="0"/>
              <a:pPr/>
              <a:t>3.11.2014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A6284-6A40-48F6-87C4-EF92FE8F210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F5009E-F114-412C-A663-0743B9809126}" type="datetimeFigureOut">
              <a:rPr lang="fi-FI" smtClean="0"/>
              <a:pPr/>
              <a:t>3.11.2014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A6284-6A40-48F6-87C4-EF92FE8F210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F5009E-F114-412C-A663-0743B9809126}" type="datetimeFigureOut">
              <a:rPr lang="fi-FI" smtClean="0"/>
              <a:pPr/>
              <a:t>3.11.2014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A6284-6A40-48F6-87C4-EF92FE8F210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uolivapaa piirto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Puolivapaa piirto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Puolivapaa piirto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Puolivapaa piirto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Puolivapaa piirto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Puolivapaa piirto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Puolivapaa piirto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Puolivapaa piirto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Puolivapaa piirto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Puolivapaa piirto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Puolivapaa piirto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Puolivapaa piirto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Puolivapaa piirto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Puolivapaa piirto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Puolivapaa piirto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F5009E-F114-412C-A663-0743B9809126}" type="datetimeFigureOut">
              <a:rPr lang="fi-FI" smtClean="0"/>
              <a:pPr/>
              <a:t>3.11.2014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A6284-6A40-48F6-87C4-EF92FE8F210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Suorakulmio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8" name="Suorakulmio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Suorakulmio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Suorakulmio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Suorakulmio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Suorakulmio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F5009E-F114-412C-A663-0743B9809126}" type="datetimeFigureOut">
              <a:rPr lang="fi-FI" smtClean="0"/>
              <a:pPr/>
              <a:t>3.11.2014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A6284-6A40-48F6-87C4-EF92FE8F210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orakulmio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F5009E-F114-412C-A663-0743B9809126}" type="datetimeFigureOut">
              <a:rPr lang="fi-FI" smtClean="0"/>
              <a:pPr/>
              <a:t>3.11.2014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A6284-6A40-48F6-87C4-EF92FE8F210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6" name="Suorakulmio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Suorakulmio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Suorakulmio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Suorakulmio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Suorakulmio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Suorakulmio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Suorakulmio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Suorakulmio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Suorakulmio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F5009E-F114-412C-A663-0743B9809126}" type="datetimeFigureOut">
              <a:rPr lang="fi-FI" smtClean="0"/>
              <a:pPr/>
              <a:t>3.11.2014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A6284-6A40-48F6-87C4-EF92FE8F210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F5009E-F114-412C-A663-0743B9809126}" type="datetimeFigureOut">
              <a:rPr lang="fi-FI" smtClean="0"/>
              <a:pPr/>
              <a:t>3.11.2014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A6284-6A40-48F6-87C4-EF92FE8F210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F5009E-F114-412C-A663-0743B9809126}" type="datetimeFigureOut">
              <a:rPr lang="fi-FI" smtClean="0"/>
              <a:pPr/>
              <a:t>3.11.2014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A6284-6A40-48F6-87C4-EF92FE8F210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uora yhdysviiva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Ryhmä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uora yhdysviiva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uora yhdysviiva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uora yhdysviiva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i-FI" smtClean="0"/>
              <a:t>Lisää kuva napsauttamalla kuvaketta</a:t>
            </a:r>
            <a:endParaRPr kumimoji="0"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grpSp>
        <p:nvGrpSpPr>
          <p:cNvPr id="14" name="Ryhmä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uora yhdysviiva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uora yhdysviiva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uora yhdysviiva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Ryhmä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uora yhdysviiva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uora yhdysviiva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uora yhdysviiva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E4F5009E-F114-412C-A663-0743B9809126}" type="datetimeFigureOut">
              <a:rPr lang="fi-FI" smtClean="0"/>
              <a:pPr/>
              <a:t>3.11.2014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FFA6284-6A40-48F6-87C4-EF92FE8F210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Suorakulmio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uorakulmio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uorakulmio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Suorakulmio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Suorakulmio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Suorakulmio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Suorakulmio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Suorakulmio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Otsikon paikkamerkki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13" name="Tekstin paikkamerkki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  <a:p>
            <a:pPr lvl="1" eaLnBrk="1" latinLnBrk="0" hangingPunct="1"/>
            <a:r>
              <a:rPr kumimoji="0" lang="fi-FI" smtClean="0"/>
              <a:t>toinen taso</a:t>
            </a:r>
          </a:p>
          <a:p>
            <a:pPr lvl="2" eaLnBrk="1" latinLnBrk="0" hangingPunct="1"/>
            <a:r>
              <a:rPr kumimoji="0" lang="fi-FI" smtClean="0"/>
              <a:t>kolmas taso</a:t>
            </a:r>
          </a:p>
          <a:p>
            <a:pPr lvl="3" eaLnBrk="1" latinLnBrk="0" hangingPunct="1"/>
            <a:r>
              <a:rPr kumimoji="0" lang="fi-FI" smtClean="0"/>
              <a:t>neljäs taso</a:t>
            </a:r>
          </a:p>
          <a:p>
            <a:pPr lvl="4" eaLnBrk="1" latinLnBrk="0" hangingPunct="1"/>
            <a:r>
              <a:rPr kumimoji="0" lang="fi-FI" smtClean="0"/>
              <a:t>viides taso</a:t>
            </a:r>
            <a:endParaRPr kumimoji="0" lang="en-US"/>
          </a:p>
        </p:txBody>
      </p:sp>
      <p:sp>
        <p:nvSpPr>
          <p:cNvPr id="14" name="Päivämäärän paikkamerkki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4F5009E-F114-412C-A663-0743B9809126}" type="datetimeFigureOut">
              <a:rPr lang="fi-FI" smtClean="0"/>
              <a:pPr/>
              <a:t>3.11.2014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fi-FI"/>
          </a:p>
        </p:txBody>
      </p:sp>
      <p:sp>
        <p:nvSpPr>
          <p:cNvPr id="23" name="Dian numeron paikkamerkki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FFA6284-6A40-48F6-87C4-EF92FE8F2103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creativecommons.org/licenses/by-sa/4.0/" TargetMode="Externa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1404768"/>
          </a:xfrm>
        </p:spPr>
        <p:txBody>
          <a:bodyPr/>
          <a:lstStyle/>
          <a:p>
            <a:r>
              <a:rPr lang="fi-FI" dirty="0" smtClean="0"/>
              <a:t>Työsuojeluohje</a:t>
            </a:r>
            <a:br>
              <a:rPr lang="fi-FI" dirty="0" smtClean="0"/>
            </a:br>
            <a:r>
              <a:rPr lang="fi-FI" dirty="0" smtClean="0"/>
              <a:t>Koneen hallintalaitteet</a:t>
            </a:r>
            <a:br>
              <a:rPr lang="fi-FI" dirty="0" smtClean="0"/>
            </a:br>
            <a:r>
              <a:rPr lang="fi-FI" dirty="0" smtClean="0"/>
              <a:t>VANNESAHA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67544" y="1844824"/>
            <a:ext cx="4038600" cy="4525963"/>
          </a:xfrm>
        </p:spPr>
        <p:txBody>
          <a:bodyPr>
            <a:normAutofit fontScale="55000" lnSpcReduction="20000"/>
          </a:bodyPr>
          <a:lstStyle/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sz="3600" dirty="0" smtClean="0"/>
          </a:p>
          <a:p>
            <a:pPr>
              <a:buNone/>
            </a:pPr>
            <a:r>
              <a:rPr lang="fi-FI" sz="3600" dirty="0" smtClean="0"/>
              <a:t>Copyright Urho Moilanen, 2014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>
          <a:xfrm>
            <a:off x="4211960" y="1770501"/>
            <a:ext cx="4481984" cy="4525963"/>
          </a:xfrm>
        </p:spPr>
        <p:txBody>
          <a:bodyPr>
            <a:normAutofit fontScale="55000" lnSpcReduction="20000"/>
          </a:bodyPr>
          <a:lstStyle/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r>
              <a:rPr lang="fi-FI" sz="3600" dirty="0" smtClean="0"/>
              <a:t>Tämä teos on lisensoitu</a:t>
            </a:r>
          </a:p>
          <a:p>
            <a:pPr>
              <a:buNone/>
            </a:pPr>
            <a:r>
              <a:rPr lang="fi-FI" sz="3600" dirty="0" smtClean="0"/>
              <a:t> </a:t>
            </a:r>
            <a:r>
              <a:rPr lang="fi-FI" sz="3600" dirty="0" err="1" smtClean="0">
                <a:hlinkClick r:id="rId2"/>
              </a:rPr>
              <a:t>Creative</a:t>
            </a:r>
            <a:r>
              <a:rPr lang="fi-FI" sz="3600" dirty="0" smtClean="0">
                <a:hlinkClick r:id="rId2"/>
              </a:rPr>
              <a:t>  </a:t>
            </a:r>
            <a:r>
              <a:rPr lang="fi-FI" sz="3600" dirty="0" err="1" smtClean="0">
                <a:hlinkClick r:id="rId2"/>
              </a:rPr>
              <a:t>Commons</a:t>
            </a:r>
            <a:r>
              <a:rPr lang="fi-FI" sz="3600" dirty="0" smtClean="0">
                <a:hlinkClick r:id="rId2"/>
              </a:rPr>
              <a:t> Nimeä </a:t>
            </a:r>
            <a:r>
              <a:rPr lang="fi-FI" sz="3600" dirty="0" err="1" smtClean="0">
                <a:hlinkClick r:id="rId2"/>
              </a:rPr>
              <a:t>-JaaSamoin</a:t>
            </a:r>
            <a:r>
              <a:rPr lang="fi-FI" sz="3600" dirty="0" smtClean="0">
                <a:hlinkClick r:id="rId2"/>
              </a:rPr>
              <a:t> </a:t>
            </a:r>
          </a:p>
          <a:p>
            <a:pPr>
              <a:buNone/>
            </a:pPr>
            <a:r>
              <a:rPr lang="fi-FI" sz="3600" dirty="0" smtClean="0">
                <a:hlinkClick r:id="rId2"/>
              </a:rPr>
              <a:t>4.0 Kansainvälinen  </a:t>
            </a:r>
            <a:r>
              <a:rPr lang="fi-FI" sz="3600" dirty="0" smtClean="0"/>
              <a:t>–käyttöluvalla.</a:t>
            </a:r>
          </a:p>
          <a:p>
            <a:pPr>
              <a:buNone/>
            </a:pPr>
            <a:r>
              <a:rPr lang="fi-FI" sz="3600" dirty="0" smtClean="0"/>
              <a:t>Kuvat: Urho Moilanen 2014, </a:t>
            </a:r>
            <a:r>
              <a:rPr lang="fi-FI" sz="3600" dirty="0" err="1" smtClean="0"/>
              <a:t>All</a:t>
            </a:r>
            <a:r>
              <a:rPr lang="fi-FI" sz="3600" dirty="0" smtClean="0"/>
              <a:t> </a:t>
            </a:r>
            <a:r>
              <a:rPr lang="fi-FI" sz="3600" dirty="0" err="1" smtClean="0"/>
              <a:t>rights</a:t>
            </a:r>
            <a:r>
              <a:rPr lang="fi-FI" sz="3600" dirty="0" smtClean="0"/>
              <a:t> </a:t>
            </a:r>
          </a:p>
          <a:p>
            <a:pPr>
              <a:buNone/>
            </a:pPr>
            <a:r>
              <a:rPr lang="fi-FI" sz="3600" dirty="0" err="1" smtClean="0"/>
              <a:t>reserved</a:t>
            </a:r>
            <a:r>
              <a:rPr lang="fi-FI" sz="3600" dirty="0" smtClean="0"/>
              <a:t> </a:t>
            </a:r>
            <a:r>
              <a:rPr lang="fi-FI" sz="3600" baseline="30000" dirty="0" smtClean="0"/>
              <a:t>1 (dia 11)</a:t>
            </a:r>
          </a:p>
          <a:p>
            <a:endParaRPr lang="fi-FI" baseline="30000" dirty="0"/>
          </a:p>
        </p:txBody>
      </p:sp>
      <p:pic>
        <p:nvPicPr>
          <p:cNvPr id="7" name="Picture 2" descr="C:\Users\HP\Desktop\88x3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789040"/>
            <a:ext cx="1117460" cy="393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08624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4400" y="1052736"/>
            <a:ext cx="7772400" cy="53028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i-FI" sz="2000" u="sng" dirty="0" smtClean="0"/>
              <a:t>Lähteet: </a:t>
            </a:r>
          </a:p>
          <a:p>
            <a:pPr>
              <a:buNone/>
            </a:pPr>
            <a:r>
              <a:rPr lang="fi-FI" sz="2000" dirty="0" err="1" smtClean="0"/>
              <a:t>Inki</a:t>
            </a:r>
            <a:r>
              <a:rPr lang="fi-FI" sz="2000" dirty="0" smtClean="0"/>
              <a:t>, J.,  Lindfors, E. &amp; </a:t>
            </a:r>
            <a:r>
              <a:rPr lang="fi-FI" sz="2000" dirty="0" err="1" smtClean="0"/>
              <a:t>Sohlo</a:t>
            </a:r>
            <a:r>
              <a:rPr lang="fi-FI" sz="2000" dirty="0" smtClean="0"/>
              <a:t>, J. (toim.). Käsityön</a:t>
            </a:r>
          </a:p>
          <a:p>
            <a:pPr>
              <a:buNone/>
            </a:pPr>
            <a:r>
              <a:rPr lang="fi-FI" sz="2000" dirty="0" smtClean="0"/>
              <a:t>työturvallisuusopas.  Opetushallitus  Oppaat ja Käsikirjat  2011: 15. </a:t>
            </a:r>
          </a:p>
          <a:p>
            <a:pPr>
              <a:buNone/>
            </a:pPr>
            <a:r>
              <a:rPr lang="fi-FI" sz="2000" dirty="0" smtClean="0"/>
              <a:t>Tampere: </a:t>
            </a:r>
            <a:r>
              <a:rPr lang="fi-FI" sz="2000" dirty="0" err="1" smtClean="0"/>
              <a:t>Juvenes</a:t>
            </a:r>
            <a:r>
              <a:rPr lang="fi-FI" sz="2000" dirty="0" smtClean="0"/>
              <a:t> </a:t>
            </a:r>
            <a:r>
              <a:rPr lang="fi-FI" sz="2000" dirty="0" err="1" smtClean="0"/>
              <a:t>Print</a:t>
            </a:r>
            <a:r>
              <a:rPr lang="fi-FI" sz="2000" smtClean="0"/>
              <a:t> – Suomen Yliopistopaino  Oy, 2012.</a:t>
            </a:r>
            <a:r>
              <a:rPr lang="fi-FI" sz="2000" dirty="0" smtClean="0"/>
              <a:t/>
            </a:r>
            <a:br>
              <a:rPr lang="fi-FI" sz="2000" dirty="0" smtClean="0"/>
            </a:br>
            <a:r>
              <a:rPr lang="fi-FI" sz="2000" dirty="0" smtClean="0"/>
              <a:t/>
            </a:r>
            <a:br>
              <a:rPr lang="fi-FI" sz="2000" dirty="0" smtClean="0"/>
            </a:br>
            <a:endParaRPr lang="fi-FI" sz="2000" dirty="0" smtClean="0"/>
          </a:p>
          <a:p>
            <a:pPr>
              <a:buNone/>
            </a:pPr>
            <a:endParaRPr lang="fi-FI" sz="2000" dirty="0" smtClean="0"/>
          </a:p>
          <a:p>
            <a:pPr>
              <a:buNone/>
            </a:pPr>
            <a:r>
              <a:rPr lang="fi-FI" sz="2400" dirty="0" smtClean="0"/>
              <a:t>			</a:t>
            </a:r>
            <a:r>
              <a:rPr lang="fi-FI" sz="1700" dirty="0" smtClean="0"/>
              <a:t>			</a:t>
            </a:r>
          </a:p>
          <a:p>
            <a:endParaRPr lang="fi-FI" sz="2400" dirty="0" smtClean="0"/>
          </a:p>
          <a:p>
            <a:endParaRPr lang="fi-FI" sz="2400" dirty="0" smtClean="0"/>
          </a:p>
          <a:p>
            <a:endParaRPr lang="fi-FI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324648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4400" y="1052736"/>
            <a:ext cx="7772400" cy="530282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fi-FI" sz="2000" dirty="0" smtClean="0"/>
          </a:p>
          <a:p>
            <a:pPr>
              <a:buNone/>
            </a:pPr>
            <a:r>
              <a:rPr lang="fi-FI" sz="3600" smtClean="0"/>
              <a:t>VANNESAHA </a:t>
            </a:r>
            <a:r>
              <a:rPr lang="fi-FI" sz="3600" dirty="0" smtClean="0"/>
              <a:t>–työsuojeluohje on koostettu  </a:t>
            </a:r>
          </a:p>
          <a:p>
            <a:pPr>
              <a:buNone/>
            </a:pPr>
            <a:r>
              <a:rPr lang="fi-FI" sz="3600" dirty="0" smtClean="0"/>
              <a:t>kevätlukukaudella 2014  tieto- ja viestintätekniikan </a:t>
            </a:r>
          </a:p>
          <a:p>
            <a:pPr>
              <a:buNone/>
            </a:pPr>
            <a:r>
              <a:rPr lang="fi-FI" sz="3600" dirty="0" smtClean="0"/>
              <a:t>opetuskäytön kehittämishankkeessa  </a:t>
            </a:r>
            <a:r>
              <a:rPr lang="fi-FI" sz="3600" i="1" dirty="0" smtClean="0"/>
              <a:t>Jokirannan verkot – </a:t>
            </a:r>
          </a:p>
          <a:p>
            <a:pPr>
              <a:buNone/>
            </a:pPr>
            <a:r>
              <a:rPr lang="fi-FI" sz="3600" i="1" dirty="0" smtClean="0"/>
              <a:t>verkko-oppimisen lisääminen yläkoululla.</a:t>
            </a:r>
            <a:r>
              <a:rPr lang="fi-FI" sz="3600" dirty="0" smtClean="0"/>
              <a:t>  Jokirannan </a:t>
            </a:r>
          </a:p>
          <a:p>
            <a:pPr>
              <a:buNone/>
            </a:pPr>
            <a:r>
              <a:rPr lang="fi-FI" sz="3600" dirty="0" smtClean="0"/>
              <a:t>koulun hankkeen ovat  rahoittaneet Opetushallitus ja </a:t>
            </a:r>
          </a:p>
          <a:p>
            <a:pPr>
              <a:buNone/>
            </a:pPr>
            <a:r>
              <a:rPr lang="fi-FI" sz="3600" dirty="0" smtClean="0"/>
              <a:t>Ylivieskan kaupunki.</a:t>
            </a:r>
          </a:p>
          <a:p>
            <a:pPr>
              <a:buNone/>
            </a:pPr>
            <a:endParaRPr lang="fi-FI" sz="3200" dirty="0" smtClean="0"/>
          </a:p>
          <a:p>
            <a:pPr>
              <a:buNone/>
            </a:pPr>
            <a:r>
              <a:rPr lang="fi-FI" sz="3600" baseline="30000" dirty="0" smtClean="0"/>
              <a:t>1 </a:t>
            </a:r>
            <a:r>
              <a:rPr lang="fi-FI" sz="3600" dirty="0" smtClean="0"/>
              <a:t>Voit vapaasti jakaa ja käyttää tätä teosta, kunhan vaihdat valokuvien </a:t>
            </a:r>
          </a:p>
          <a:p>
            <a:pPr>
              <a:buNone/>
            </a:pPr>
            <a:r>
              <a:rPr lang="fi-FI" sz="3600" dirty="0" smtClean="0"/>
              <a:t>tilalle omat kuvat, mainitset tämän teoksen lähteenä ja julkaiset </a:t>
            </a:r>
          </a:p>
          <a:p>
            <a:pPr>
              <a:buNone/>
            </a:pPr>
            <a:r>
              <a:rPr lang="fi-FI" sz="3600" dirty="0" smtClean="0"/>
              <a:t>teoksesi samalla lisenssillä.</a:t>
            </a:r>
            <a:br>
              <a:rPr lang="fi-FI" sz="3600" dirty="0" smtClean="0"/>
            </a:br>
            <a:endParaRPr lang="fi-FI" sz="3600" dirty="0" smtClean="0"/>
          </a:p>
          <a:p>
            <a:pPr>
              <a:buNone/>
            </a:pPr>
            <a:r>
              <a:rPr lang="fi-FI" sz="3600" dirty="0" smtClean="0"/>
              <a:t>Kun tuot tilalle kuvia oppilaillesi tutuista koneista ja laitteista, saat </a:t>
            </a:r>
          </a:p>
          <a:p>
            <a:pPr>
              <a:buNone/>
            </a:pPr>
            <a:r>
              <a:rPr lang="fi-FI" sz="3600" dirty="0" smtClean="0"/>
              <a:t>kuvaa klikkaamalla näkyviin toiminnon </a:t>
            </a:r>
            <a:r>
              <a:rPr lang="fi-FI" sz="3600" b="1" dirty="0" smtClean="0"/>
              <a:t>Muuta kuva</a:t>
            </a:r>
            <a:r>
              <a:rPr lang="fi-FI" sz="3600" dirty="0" smtClean="0"/>
              <a:t>. Tällöin voit </a:t>
            </a:r>
          </a:p>
          <a:p>
            <a:pPr>
              <a:buNone/>
            </a:pPr>
            <a:r>
              <a:rPr lang="fi-FI" sz="3600" dirty="0" smtClean="0"/>
              <a:t>hyödyntää alkuperäisiä nuolia siirtämällä niitä omien kuvien </a:t>
            </a:r>
          </a:p>
          <a:p>
            <a:pPr>
              <a:buNone/>
            </a:pPr>
            <a:r>
              <a:rPr lang="fi-FI" sz="3600" dirty="0" smtClean="0"/>
              <a:t>kannalta sopiviin kohtiin.</a:t>
            </a:r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Toimet ennen sahausta: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>
                <a:solidFill>
                  <a:srgbClr val="EA0000"/>
                </a:solidFill>
              </a:rPr>
              <a:t> </a:t>
            </a:r>
            <a:r>
              <a:rPr lang="fi-FI" dirty="0" smtClean="0">
                <a:solidFill>
                  <a:srgbClr val="ED5612"/>
                </a:solidFill>
              </a:rPr>
              <a:t>Katso</a:t>
            </a:r>
            <a:r>
              <a:rPr lang="fi-FI" dirty="0" smtClean="0"/>
              <a:t>, että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smtClean="0">
                <a:solidFill>
                  <a:srgbClr val="ED5612"/>
                </a:solidFill>
              </a:rPr>
              <a:t>suojalaitteet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smtClean="0"/>
              <a:t>ovat paikoillaan.</a:t>
            </a:r>
          </a:p>
          <a:p>
            <a:r>
              <a:rPr lang="fi-FI" dirty="0" smtClean="0"/>
              <a:t> </a:t>
            </a:r>
            <a:r>
              <a:rPr lang="fi-FI" dirty="0" smtClean="0">
                <a:solidFill>
                  <a:srgbClr val="ED5612"/>
                </a:solidFill>
              </a:rPr>
              <a:t>Tarkasta sahan terä</a:t>
            </a:r>
            <a:r>
              <a:rPr lang="fi-FI" dirty="0" smtClean="0"/>
              <a:t>: Onko terä liian kireällä / Tarkasta taka- ja sivuohjaimen oikea asento / Onko terä puhdas pihkasta ja lastuista / Onko merkkejä murtumisesta.</a:t>
            </a:r>
            <a:endParaRPr lang="fi-FI" dirty="0" smtClean="0">
              <a:ln>
                <a:solidFill>
                  <a:srgbClr val="00B0F0"/>
                </a:solidFill>
              </a:ln>
            </a:endParaRPr>
          </a:p>
          <a:p>
            <a:r>
              <a:rPr lang="fi-FI" dirty="0" smtClean="0">
                <a:solidFill>
                  <a:srgbClr val="ED5612"/>
                </a:solidFill>
              </a:rPr>
              <a:t>Aseta teräsuojan alin kohta </a:t>
            </a:r>
            <a:r>
              <a:rPr lang="fi-FI" dirty="0" smtClean="0"/>
              <a:t>enintään 8mm työstettävän kappaleen yläpuolelle.</a:t>
            </a:r>
          </a:p>
          <a:p>
            <a:r>
              <a:rPr lang="fi-FI" dirty="0" smtClean="0"/>
              <a:t>Aseta halkaisu- tai katkaisuohjain paikalleen.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Vannesahan hallintalaitteet</a:t>
            </a:r>
            <a:endParaRPr lang="fi-FI" dirty="0"/>
          </a:p>
        </p:txBody>
      </p:sp>
      <p:pic>
        <p:nvPicPr>
          <p:cNvPr id="4" name="Sisällön paikkamerkki 3" descr="IMG_60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268760"/>
            <a:ext cx="3382953" cy="5074428"/>
          </a:xfrm>
        </p:spPr>
      </p:pic>
      <p:sp>
        <p:nvSpPr>
          <p:cNvPr id="5" name="Nuoli oikealle 4"/>
          <p:cNvSpPr/>
          <p:nvPr/>
        </p:nvSpPr>
        <p:spPr>
          <a:xfrm>
            <a:off x="971600" y="3284984"/>
            <a:ext cx="2448272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err="1" smtClean="0">
                <a:solidFill>
                  <a:srgbClr val="333333"/>
                </a:solidFill>
              </a:rPr>
              <a:t>Käynnistys/Hätä-seis</a:t>
            </a:r>
            <a:r>
              <a:rPr lang="fi-FI" b="1" dirty="0" smtClean="0">
                <a:solidFill>
                  <a:srgbClr val="333333"/>
                </a:solidFill>
              </a:rPr>
              <a:t> - kytkimet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6" name="Nuoli vasemmalle 5"/>
          <p:cNvSpPr/>
          <p:nvPr/>
        </p:nvSpPr>
        <p:spPr>
          <a:xfrm>
            <a:off x="5292080" y="3789040"/>
            <a:ext cx="3168352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Ylempi terätuki (säädettävä)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7" name="Nuoli oikealle 6"/>
          <p:cNvSpPr/>
          <p:nvPr/>
        </p:nvSpPr>
        <p:spPr>
          <a:xfrm rot="21017903">
            <a:off x="1863142" y="4591396"/>
            <a:ext cx="18722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Halkaisuohjain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8" name="Nuoli vasemmalle 7"/>
          <p:cNvSpPr/>
          <p:nvPr/>
        </p:nvSpPr>
        <p:spPr>
          <a:xfrm rot="602092">
            <a:off x="5462346" y="4759355"/>
            <a:ext cx="2088232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Katkaisuohjain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9" name="Nuoli vasemmalle 8"/>
          <p:cNvSpPr/>
          <p:nvPr/>
        </p:nvSpPr>
        <p:spPr>
          <a:xfrm rot="20851459">
            <a:off x="5380150" y="2695788"/>
            <a:ext cx="259228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Terätuen korkeussäätö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14" name="Nuoli oikealle 13"/>
          <p:cNvSpPr/>
          <p:nvPr/>
        </p:nvSpPr>
        <p:spPr>
          <a:xfrm rot="1007128">
            <a:off x="614119" y="2507483"/>
            <a:ext cx="316465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Terän kireyden tarkastus</a:t>
            </a:r>
            <a:endParaRPr lang="fi-FI" b="1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TERÄTUEN SÄÄTÖMEKANIIKKA</a:t>
            </a:r>
            <a:endParaRPr lang="fi-FI" dirty="0"/>
          </a:p>
        </p:txBody>
      </p:sp>
      <p:pic>
        <p:nvPicPr>
          <p:cNvPr id="4" name="Sisällön paikkamerkki 3" descr="0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6600" y="1784350"/>
            <a:ext cx="3048000" cy="4572000"/>
          </a:xfrm>
        </p:spPr>
      </p:pic>
      <p:sp>
        <p:nvSpPr>
          <p:cNvPr id="5" name="Nuoli vasemmalle 4"/>
          <p:cNvSpPr/>
          <p:nvPr/>
        </p:nvSpPr>
        <p:spPr>
          <a:xfrm rot="20890060">
            <a:off x="5527744" y="2153279"/>
            <a:ext cx="2828102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Terätuen korkeussäädin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6" name="Nuoli oikealle 5"/>
          <p:cNvSpPr/>
          <p:nvPr/>
        </p:nvSpPr>
        <p:spPr>
          <a:xfrm rot="636375">
            <a:off x="2000577" y="2096398"/>
            <a:ext cx="27786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Korkeussäädön lukitsin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7" name="Nuoli oikealle 6"/>
          <p:cNvSpPr/>
          <p:nvPr/>
        </p:nvSpPr>
        <p:spPr>
          <a:xfrm>
            <a:off x="1331640" y="3933056"/>
            <a:ext cx="313864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Ylempi terätuki (säädettävä)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8" name="Nuoli vasemmalle 7"/>
          <p:cNvSpPr/>
          <p:nvPr/>
        </p:nvSpPr>
        <p:spPr>
          <a:xfrm rot="1778491">
            <a:off x="5411213" y="3856352"/>
            <a:ext cx="331236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Terän kireyden säätö</a:t>
            </a:r>
            <a:endParaRPr lang="fi-FI" b="1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/>
          </a:bodyPr>
          <a:lstStyle/>
          <a:p>
            <a:r>
              <a:rPr lang="fi-FI" dirty="0" smtClean="0"/>
              <a:t>YLEMMÄN TERÄTUEN SÄÄTÄMINEN</a:t>
            </a:r>
            <a:endParaRPr lang="fi-FI" dirty="0"/>
          </a:p>
        </p:txBody>
      </p:sp>
      <p:pic>
        <p:nvPicPr>
          <p:cNvPr id="8" name="Sisällön paikkamerkki 7" descr="IMG_605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5138" y="2686844"/>
            <a:ext cx="4038600" cy="2692400"/>
          </a:xfrm>
        </p:spPr>
      </p:pic>
      <p:pic>
        <p:nvPicPr>
          <p:cNvPr id="9" name="Sisällön paikkamerkki 8" descr="IMG_605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56138" y="2686844"/>
            <a:ext cx="4038600" cy="2692400"/>
          </a:xfrm>
        </p:spPr>
      </p:pic>
      <p:sp>
        <p:nvSpPr>
          <p:cNvPr id="10" name="Kuvatekstinuoli ylös 9"/>
          <p:cNvSpPr/>
          <p:nvPr/>
        </p:nvSpPr>
        <p:spPr>
          <a:xfrm>
            <a:off x="1835696" y="4077072"/>
            <a:ext cx="1490464" cy="79208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Oikein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11" name="Kuvatekstinuoli ylös 10"/>
          <p:cNvSpPr/>
          <p:nvPr/>
        </p:nvSpPr>
        <p:spPr>
          <a:xfrm>
            <a:off x="6084168" y="4077072"/>
            <a:ext cx="1440160" cy="79208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Väärin</a:t>
            </a:r>
            <a:endParaRPr lang="fi-FI" b="1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VANNESAHAUS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914400" y="1268760"/>
            <a:ext cx="7772400" cy="5086800"/>
          </a:xfrm>
        </p:spPr>
        <p:txBody>
          <a:bodyPr>
            <a:noAutofit/>
          </a:bodyPr>
          <a:lstStyle/>
          <a:p>
            <a:r>
              <a:rPr lang="fi-FI" sz="1900" dirty="0" smtClean="0"/>
              <a:t>Tartu työkappaleeseen lujasti.</a:t>
            </a:r>
          </a:p>
          <a:p>
            <a:r>
              <a:rPr lang="fi-FI" sz="1900" dirty="0" smtClean="0"/>
              <a:t>Pidä työkappaletta tiukasti pöytää tai ohjainta vasten.</a:t>
            </a:r>
          </a:p>
          <a:p>
            <a:r>
              <a:rPr lang="fi-FI" sz="1900" b="1" dirty="0" smtClean="0">
                <a:solidFill>
                  <a:srgbClr val="ED5612"/>
                </a:solidFill>
              </a:rPr>
              <a:t>Käytä kasvo- ja kuulosuojainta.</a:t>
            </a:r>
          </a:p>
          <a:p>
            <a:r>
              <a:rPr lang="fi-FI" sz="1900" dirty="0" smtClean="0"/>
              <a:t>Tue kämmensyrjääsi pöytään tarkassa työstössä ja pienten kappaleiden sahauksessa.</a:t>
            </a:r>
          </a:p>
          <a:p>
            <a:r>
              <a:rPr lang="fi-FI" sz="1900" b="1" dirty="0" smtClean="0">
                <a:solidFill>
                  <a:srgbClr val="ED5612"/>
                </a:solidFill>
              </a:rPr>
              <a:t>Käytä tarvittaessa työntökahvaa </a:t>
            </a:r>
            <a:r>
              <a:rPr lang="fi-FI" sz="1900" dirty="0" smtClean="0"/>
              <a:t>apuna kappaleen työstössä ja pienten kappaleiden poistamisessa sahauspöydältä.</a:t>
            </a:r>
          </a:p>
          <a:p>
            <a:r>
              <a:rPr lang="fi-FI" sz="1900" dirty="0" smtClean="0"/>
              <a:t>Ole varovainen sahatessasi oksankohtaa: oksan sivu voi ohjata sahan terää</a:t>
            </a:r>
            <a:r>
              <a:rPr lang="fi-FI" sz="1900" dirty="0" smtClean="0">
                <a:ln>
                  <a:solidFill>
                    <a:srgbClr val="00B0F0"/>
                  </a:solidFill>
                </a:ln>
              </a:rPr>
              <a:t>.</a:t>
            </a:r>
          </a:p>
          <a:p>
            <a:r>
              <a:rPr lang="fi-FI" sz="1900" b="1" dirty="0" smtClean="0">
                <a:solidFill>
                  <a:srgbClr val="ED5612"/>
                </a:solidFill>
              </a:rPr>
              <a:t>Katso, ettei kukaan seiso sahan vapaalla sivulla</a:t>
            </a:r>
            <a:r>
              <a:rPr lang="fi-FI" sz="1900" dirty="0" smtClean="0"/>
              <a:t>: katketessaan terä voi singahtaa etäälle pöydän vapaan sivun suuntaisesti. Sahausta seuraavien on oltava ainakin 1,5 metrin etäisyydellä pöydästä.</a:t>
            </a:r>
            <a:endParaRPr lang="fi-FI" sz="1900" dirty="0" smtClean="0">
              <a:ln>
                <a:solidFill>
                  <a:srgbClr val="00B0F0"/>
                </a:solidFill>
              </a:ln>
              <a:solidFill>
                <a:srgbClr val="ED5612"/>
              </a:solidFill>
            </a:endParaRPr>
          </a:p>
          <a:p>
            <a:r>
              <a:rPr lang="fi-FI" sz="1900" dirty="0" smtClean="0"/>
              <a:t>Lopettaessasi työskentelyn koneella katkaise laitteesta virta.</a:t>
            </a:r>
            <a:r>
              <a:rPr lang="fi-FI" sz="1900" dirty="0" smtClean="0">
                <a:solidFill>
                  <a:srgbClr val="ED5612"/>
                </a:solidFill>
              </a:rPr>
              <a:t> </a:t>
            </a:r>
            <a:r>
              <a:rPr lang="fi-FI" sz="1900" b="1" dirty="0" smtClean="0">
                <a:solidFill>
                  <a:srgbClr val="ED5612"/>
                </a:solidFill>
              </a:rPr>
              <a:t>Poistu koneelta vasta sen pysähdyttyä.</a:t>
            </a:r>
            <a:endParaRPr lang="fi-FI" sz="1900" dirty="0" smtClean="0">
              <a:ln>
                <a:solidFill>
                  <a:srgbClr val="00B0F0"/>
                </a:solidFill>
              </a:ln>
            </a:endParaRPr>
          </a:p>
          <a:p>
            <a:r>
              <a:rPr lang="fi-FI" sz="1900" dirty="0" smtClean="0"/>
              <a:t>Lieriömäistä kappaletta sahattaessa on käytettävä apu- tai V-tukea. Oppilas saa tehdä tämän työvaiheen vain opettajan harkinnan mukaan</a:t>
            </a:r>
            <a:r>
              <a:rPr lang="fi-FI" sz="1900" dirty="0" smtClean="0">
                <a:ln>
                  <a:solidFill>
                    <a:srgbClr val="00B0F0"/>
                  </a:solidFill>
                </a:ln>
              </a:rPr>
              <a:t>.</a:t>
            </a:r>
            <a:endParaRPr lang="fi-FI" sz="1900" dirty="0">
              <a:ln>
                <a:solidFill>
                  <a:srgbClr val="00B0F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HENKILÖKOHTAISET SUOJAIMET</a:t>
            </a:r>
            <a:endParaRPr lang="fi-FI" dirty="0"/>
          </a:p>
        </p:txBody>
      </p:sp>
      <p:pic>
        <p:nvPicPr>
          <p:cNvPr id="4" name="Sisällön paikkamerkki 3" descr="IMG_60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784350"/>
            <a:ext cx="6858000" cy="4572000"/>
          </a:xfrm>
        </p:spPr>
      </p:pic>
      <p:sp>
        <p:nvSpPr>
          <p:cNvPr id="6" name="Kuvatekstinuoli ylös 5"/>
          <p:cNvSpPr/>
          <p:nvPr/>
        </p:nvSpPr>
        <p:spPr>
          <a:xfrm>
            <a:off x="2195736" y="4365104"/>
            <a:ext cx="1944216" cy="108012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Suojalasit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7" name="Kuvatekstinuoli ylös 6"/>
          <p:cNvSpPr/>
          <p:nvPr/>
        </p:nvSpPr>
        <p:spPr>
          <a:xfrm>
            <a:off x="4860032" y="4797152"/>
            <a:ext cx="2282552" cy="1058416"/>
          </a:xfrm>
          <a:prstGeom prst="upArrowCallout">
            <a:avLst>
              <a:gd name="adj1" fmla="val 23230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Kuulosuojaimet</a:t>
            </a:r>
            <a:endParaRPr lang="fi-FI" b="1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Erilaisia työntökahvoja</a:t>
            </a:r>
            <a:endParaRPr lang="fi-FI" dirty="0"/>
          </a:p>
        </p:txBody>
      </p:sp>
      <p:pic>
        <p:nvPicPr>
          <p:cNvPr id="4" name="Sisällön paikkamerkki 3" descr="IMG_61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784350"/>
            <a:ext cx="6858000" cy="4572000"/>
          </a:xfrm>
        </p:spPr>
      </p:pic>
      <p:sp>
        <p:nvSpPr>
          <p:cNvPr id="5" name="Nuoli oikealle 4"/>
          <p:cNvSpPr/>
          <p:nvPr/>
        </p:nvSpPr>
        <p:spPr>
          <a:xfrm>
            <a:off x="2123728" y="2636912"/>
            <a:ext cx="1626480" cy="7726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Tasopohja</a:t>
            </a:r>
            <a:endParaRPr lang="fi-FI" b="1" dirty="0">
              <a:solidFill>
                <a:srgbClr val="333333"/>
              </a:solidFill>
            </a:endParaRPr>
          </a:p>
        </p:txBody>
      </p:sp>
      <p:sp>
        <p:nvSpPr>
          <p:cNvPr id="6" name="Nuoli oikealle 5"/>
          <p:cNvSpPr/>
          <p:nvPr/>
        </p:nvSpPr>
        <p:spPr>
          <a:xfrm>
            <a:off x="683568" y="4653136"/>
            <a:ext cx="2130536" cy="7006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333333"/>
                </a:solidFill>
              </a:rPr>
              <a:t>V-urapohja</a:t>
            </a:r>
            <a:endParaRPr lang="fi-FI" b="1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TOIMET SAHAUKSEN JÄLKEEN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ED5612"/>
                </a:solidFill>
              </a:rPr>
              <a:t>Sammuta</a:t>
            </a:r>
            <a:r>
              <a:rPr lang="fi-FI" dirty="0" smtClean="0">
                <a:ln>
                  <a:solidFill>
                    <a:srgbClr val="00B0F0"/>
                  </a:solidFill>
                </a:ln>
              </a:rPr>
              <a:t> </a:t>
            </a:r>
            <a:r>
              <a:rPr lang="fi-FI" dirty="0" smtClean="0"/>
              <a:t>kone.</a:t>
            </a:r>
            <a:endParaRPr lang="fi-FI" dirty="0" smtClean="0">
              <a:ln>
                <a:solidFill>
                  <a:srgbClr val="00B0F0"/>
                </a:solidFill>
              </a:ln>
            </a:endParaRPr>
          </a:p>
          <a:p>
            <a:r>
              <a:rPr lang="fi-FI" dirty="0" smtClean="0">
                <a:solidFill>
                  <a:srgbClr val="ED5612"/>
                </a:solidFill>
              </a:rPr>
              <a:t>Odota</a:t>
            </a:r>
            <a:r>
              <a:rPr lang="fi-FI" dirty="0" smtClean="0"/>
              <a:t>, kunnes saha on pysähtynyt.</a:t>
            </a:r>
            <a:endParaRPr lang="fi-FI" dirty="0" smtClean="0">
              <a:ln>
                <a:solidFill>
                  <a:srgbClr val="00B0F0"/>
                </a:solidFill>
              </a:ln>
            </a:endParaRPr>
          </a:p>
          <a:p>
            <a:r>
              <a:rPr lang="fi-FI" dirty="0" smtClean="0">
                <a:solidFill>
                  <a:srgbClr val="ED5612"/>
                </a:solidFill>
              </a:rPr>
              <a:t>Puhdista</a:t>
            </a:r>
            <a:r>
              <a:rPr lang="fi-FI" dirty="0" smtClean="0">
                <a:ln>
                  <a:solidFill>
                    <a:srgbClr val="00B0F0"/>
                  </a:solidFill>
                </a:ln>
              </a:rPr>
              <a:t> </a:t>
            </a:r>
            <a:r>
              <a:rPr lang="fi-FI" dirty="0" smtClean="0"/>
              <a:t>kone.</a:t>
            </a:r>
            <a:endParaRPr lang="fi-FI" dirty="0" smtClean="0">
              <a:ln>
                <a:solidFill>
                  <a:srgbClr val="00B0F0"/>
                </a:solidFill>
              </a:ln>
            </a:endParaRPr>
          </a:p>
          <a:p>
            <a:r>
              <a:rPr lang="fi-FI" dirty="0" smtClean="0"/>
              <a:t>Vie jätepalat niille varattuun paikkaan.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125</TotalTime>
  <Words>365</Words>
  <Application>Microsoft Office PowerPoint</Application>
  <PresentationFormat>Näytössä katseltava diaesitys (4:3)</PresentationFormat>
  <Paragraphs>86</Paragraphs>
  <Slides>11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2" baseType="lpstr">
      <vt:lpstr>Metro</vt:lpstr>
      <vt:lpstr>Työsuojeluohje Koneen hallintalaitteet VANNESAHA</vt:lpstr>
      <vt:lpstr>Toimet ennen sahausta:</vt:lpstr>
      <vt:lpstr>Vannesahan hallintalaitteet</vt:lpstr>
      <vt:lpstr>TERÄTUEN SÄÄTÖMEKANIIKKA</vt:lpstr>
      <vt:lpstr>YLEMMÄN TERÄTUEN SÄÄTÄMINEN</vt:lpstr>
      <vt:lpstr>VANNESAHAUS</vt:lpstr>
      <vt:lpstr>HENKILÖKOHTAISET SUOJAIMET</vt:lpstr>
      <vt:lpstr>Erilaisia työntökahvoja</vt:lpstr>
      <vt:lpstr>TOIMET SAHAUKSEN JÄLKEEN</vt:lpstr>
      <vt:lpstr>Dia 10</vt:lpstr>
      <vt:lpstr>Dia 11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VANNESAHA</dc:title>
  <dc:creator>HP</dc:creator>
  <cp:lastModifiedBy>HP</cp:lastModifiedBy>
  <cp:revision>20</cp:revision>
  <dcterms:created xsi:type="dcterms:W3CDTF">2014-04-01T05:41:58Z</dcterms:created>
  <dcterms:modified xsi:type="dcterms:W3CDTF">2014-11-03T17:51:32Z</dcterms:modified>
</cp:coreProperties>
</file>