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0" r:id="rId6"/>
    <p:sldId id="259" r:id="rId7"/>
    <p:sldId id="257" r:id="rId8"/>
    <p:sldId id="258" r:id="rId9"/>
    <p:sldId id="262" r:id="rId10"/>
    <p:sldId id="261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1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4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7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4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1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7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6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9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12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5" name="Rectangle 14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9" name="Rectangle 16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D64E5D5-16FF-43A5-8F74-87D0DB79B3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-1" b="-1"/>
          <a:stretch/>
        </p:blipFill>
        <p:spPr>
          <a:xfrm>
            <a:off x="34044" y="-4687"/>
            <a:ext cx="12117914" cy="6798424"/>
          </a:xfrm>
          <a:prstGeom prst="rect">
            <a:avLst/>
          </a:prstGeom>
        </p:spPr>
      </p:pic>
      <p:grpSp>
        <p:nvGrpSpPr>
          <p:cNvPr id="60" name="Top Left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0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1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2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3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Bottom Right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6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2911" y="2446608"/>
            <a:ext cx="6038797" cy="1831883"/>
          </a:xfrm>
        </p:spPr>
        <p:txBody>
          <a:bodyPr>
            <a:normAutofit/>
          </a:bodyPr>
          <a:lstStyle/>
          <a:p>
            <a:pPr algn="r"/>
            <a:r>
              <a:rPr lang="fi-FI" sz="5400" dirty="0">
                <a:solidFill>
                  <a:srgbClr val="FFFFFF"/>
                </a:solidFill>
              </a:rPr>
              <a:t>Toiminnalliset riippuvuudet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26356" y="6453035"/>
            <a:ext cx="5398109" cy="340702"/>
          </a:xfrm>
        </p:spPr>
        <p:txBody>
          <a:bodyPr>
            <a:normAutofit/>
          </a:bodyPr>
          <a:lstStyle/>
          <a:p>
            <a:pPr marL="457200" lvl="1" indent="0" algn="r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Keenan Constance </a:t>
            </a:r>
          </a:p>
        </p:txBody>
      </p:sp>
      <p:grpSp>
        <p:nvGrpSpPr>
          <p:cNvPr id="56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5" name="Kuva 64">
            <a:extLst>
              <a:ext uri="{FF2B5EF4-FFF2-40B4-BE49-F238E27FC236}">
                <a16:creationId xmlns:a16="http://schemas.microsoft.com/office/drawing/2014/main" id="{135710BC-812C-4403-853B-98D680192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6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F19747A-E075-40AC-92EF-067A07709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37" y="323851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46BB97-A136-4DEA-9ADD-53B168A8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680720"/>
            <a:ext cx="10805160" cy="853440"/>
          </a:xfrm>
        </p:spPr>
        <p:txBody>
          <a:bodyPr>
            <a:normAutofit fontScale="90000"/>
          </a:bodyPr>
          <a:lstStyle/>
          <a:p>
            <a:r>
              <a:rPr lang="fi-FI" sz="3600" b="1" dirty="0"/>
              <a:t>Riippuvuuden kohde vaihtelee yksilöllisesti</a:t>
            </a:r>
            <a:br>
              <a:rPr lang="fi-FI" sz="3200" dirty="0"/>
            </a:b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3CC1B2-2A11-452E-A630-671499EB9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825625"/>
            <a:ext cx="547116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Rajanvedon kriteerinä </a:t>
            </a:r>
          </a:p>
          <a:p>
            <a:pPr marL="0" indent="0">
              <a:buNone/>
            </a:pPr>
            <a:r>
              <a:rPr lang="fi-FI" sz="2000" dirty="0"/>
              <a:t>Hallitsemattomuus, pakonomaisuus ja haitat, ei toimintaan käytetty aika</a:t>
            </a:r>
          </a:p>
          <a:p>
            <a:pPr marL="0" indent="0">
              <a:buNone/>
            </a:pPr>
            <a:r>
              <a:rPr lang="fi-FI" sz="2000" b="1" dirty="0"/>
              <a:t>Käyttäytymisen häiriöitä, ei tautiluokitusta</a:t>
            </a:r>
          </a:p>
          <a:p>
            <a:pPr>
              <a:buFontTx/>
              <a:buChar char="-"/>
            </a:pPr>
            <a:r>
              <a:rPr lang="fi-FI" sz="2000" dirty="0"/>
              <a:t>Ostovimma</a:t>
            </a:r>
          </a:p>
          <a:p>
            <a:pPr>
              <a:buFontTx/>
              <a:buChar char="-"/>
            </a:pPr>
            <a:r>
              <a:rPr lang="fi-FI" sz="2000" dirty="0"/>
              <a:t>Pakonomainen liikunta</a:t>
            </a:r>
          </a:p>
          <a:p>
            <a:pPr>
              <a:buFontTx/>
              <a:buChar char="-"/>
            </a:pPr>
            <a:r>
              <a:rPr lang="fi-FI" sz="2000" dirty="0"/>
              <a:t>Netti-, some-, kännykkäriippuvuus</a:t>
            </a:r>
          </a:p>
          <a:p>
            <a:pPr marL="0" indent="0">
              <a:buNone/>
            </a:pPr>
            <a:r>
              <a:rPr lang="fi-FI" sz="2000" b="1" dirty="0"/>
              <a:t>Tautiluokitus</a:t>
            </a:r>
          </a:p>
          <a:p>
            <a:pPr marL="0" indent="0">
              <a:buNone/>
            </a:pPr>
            <a:r>
              <a:rPr lang="fi-FI" sz="2000" b="1" dirty="0"/>
              <a:t>- </a:t>
            </a:r>
            <a:r>
              <a:rPr lang="fi-FI" sz="2000" dirty="0"/>
              <a:t>Peliriippuvuus</a:t>
            </a:r>
          </a:p>
          <a:p>
            <a:pPr marL="0" indent="0">
              <a:buNone/>
            </a:pPr>
            <a:r>
              <a:rPr lang="fi-FI" sz="2000" dirty="0"/>
              <a:t>- Addiktoitunut seksikäyttäytyminen</a:t>
            </a:r>
          </a:p>
        </p:txBody>
      </p:sp>
      <p:pic>
        <p:nvPicPr>
          <p:cNvPr id="6" name="Sisällön paikkamerkki 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D9C0D3F4-54B0-4CEA-ACE2-5D90C87985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38915"/>
            <a:ext cx="5834368" cy="4413312"/>
          </a:xfr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1CC49D4-D4B8-4F88-98F4-A4D0366A6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4" y="171055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9141C95-9C3F-417D-92F5-08E407C34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353" y="6252227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1ECD386-BCCA-4694-B80C-A873AD566B66}"/>
              </a:ext>
            </a:extLst>
          </p:cNvPr>
          <p:cNvSpPr txBox="1"/>
          <p:nvPr/>
        </p:nvSpPr>
        <p:spPr>
          <a:xfrm>
            <a:off x="2745740" y="6252227"/>
            <a:ext cx="6101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Becca Mc </a:t>
            </a:r>
            <a:r>
              <a:rPr lang="en-US" sz="1400" dirty="0" err="1">
                <a:latin typeface="Abadi Extra Light" panose="020B0604020202020204" pitchFamily="34" charset="0"/>
              </a:rPr>
              <a:t>Haffie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26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F91F4035-959D-40EA-9ED3-54D7D9F4F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45E2AF-1845-4545-A9FF-7D32165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BE7A2A2-15E6-4A15-B530-5E032A5FF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3B03F4F-8EDD-464C-81E1-C164C2465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8F01ECD-47F6-44CD-B4AB-0FBD81524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10932A3-4E58-4C01-9A56-C81D17B10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85BB675-7BE0-4CA1-9AD5-ED4D025B2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BF42C07-1CBF-40FB-9E81-0F5B32149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2ED55B-6CCB-4D83-829D-7A094A260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F3DC0D2-D113-49EB-8F65-97CFFBEC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8" y="656282"/>
            <a:ext cx="11036493" cy="51935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Netti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-/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someriippuvuus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isällön paikkamerkki 5" descr="Kuva, joka sisältää kohteen mies, henkilö, tumma&#10;&#10;Kuvaus luotu automaattisesti">
            <a:extLst>
              <a:ext uri="{FF2B5EF4-FFF2-40B4-BE49-F238E27FC236}">
                <a16:creationId xmlns:a16="http://schemas.microsoft.com/office/drawing/2014/main" id="{4600F927-E33E-4EAD-98A2-ACEF97D731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2" y="1461483"/>
            <a:ext cx="5916282" cy="5043632"/>
          </a:xfrm>
          <a:prstGeom prst="rect">
            <a:avLst/>
          </a:prstGeom>
        </p:spPr>
      </p:pic>
      <p:grpSp>
        <p:nvGrpSpPr>
          <p:cNvPr id="51" name="Bottom Right">
            <a:extLst>
              <a:ext uri="{FF2B5EF4-FFF2-40B4-BE49-F238E27FC236}">
                <a16:creationId xmlns:a16="http://schemas.microsoft.com/office/drawing/2014/main" id="{F8C79A14-3318-47D6-94E0-D72F5E6F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011FF69-E5EB-4D05-9167-FE7DA4CF1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9905169A-D272-4155-9E47-57039608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1116A2A-960D-43CF-8696-9D4FD7BD6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1F80BC2-A486-4B4F-917D-CE7920E066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98188E1-7424-46DB-AEAE-8392162B7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4B6B101-6F39-41E0-99FA-32DDD9AFD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5DA8B34-60DC-484F-A43B-470626EB66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51478F3-89B4-4150-9B1C-EDC4B61E2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C5B79A9-93A6-4C42-87F3-DC4DBA152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4B5EEC1-94B8-4DD2-B1B7-F7FF10989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BB32A8-37A5-4C8D-8B87-A4D43E5B3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0400" y="1569538"/>
            <a:ext cx="5209822" cy="483845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Psykologiset</a:t>
            </a:r>
            <a:r>
              <a:rPr lang="en-US" sz="2400" b="1" dirty="0"/>
              <a:t> </a:t>
            </a:r>
            <a:r>
              <a:rPr lang="en-US" sz="2400" b="1" dirty="0" err="1"/>
              <a:t>mekanismit</a:t>
            </a:r>
            <a:r>
              <a:rPr lang="en-US" sz="2400" b="1" dirty="0"/>
              <a:t> </a:t>
            </a:r>
            <a:r>
              <a:rPr lang="en-US" sz="2400" b="1" dirty="0" err="1"/>
              <a:t>houkuttelevat</a:t>
            </a:r>
            <a:r>
              <a:rPr lang="en-US" sz="2400" b="1" dirty="0"/>
              <a:t> </a:t>
            </a:r>
            <a:r>
              <a:rPr lang="en-US" sz="2400" b="1" dirty="0" err="1"/>
              <a:t>jatkamaan</a:t>
            </a:r>
            <a:r>
              <a:rPr lang="en-US" sz="2400" b="1" dirty="0"/>
              <a:t> </a:t>
            </a:r>
            <a:r>
              <a:rPr lang="en-US" sz="2400" b="1" dirty="0" err="1"/>
              <a:t>käyttöä</a:t>
            </a:r>
            <a:endParaRPr lang="en-US" sz="2400" b="1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400" dirty="0" err="1"/>
              <a:t>Loputon</a:t>
            </a:r>
            <a:r>
              <a:rPr lang="en-US" sz="2400" dirty="0"/>
              <a:t> </a:t>
            </a:r>
            <a:r>
              <a:rPr lang="en-US" sz="2400" dirty="0" err="1"/>
              <a:t>uutisvirta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Sosiaalinen</a:t>
            </a:r>
            <a:r>
              <a:rPr lang="en-US" sz="2400" dirty="0"/>
              <a:t> </a:t>
            </a:r>
            <a:r>
              <a:rPr lang="en-US" sz="2400" dirty="0" err="1"/>
              <a:t>paine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Tykkäykset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Algoritmit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Sosiaalinen</a:t>
            </a:r>
            <a:r>
              <a:rPr lang="en-US" sz="2400" dirty="0"/>
              <a:t> </a:t>
            </a:r>
            <a:r>
              <a:rPr lang="en-US" sz="2400" dirty="0" err="1"/>
              <a:t>vertailu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Ilmoitusäänet</a:t>
            </a:r>
            <a:r>
              <a:rPr lang="en-US" sz="2400" dirty="0"/>
              <a:t> ja -</a:t>
            </a:r>
            <a:r>
              <a:rPr lang="en-US" sz="2400" dirty="0" err="1"/>
              <a:t>merkit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Ulkopuolelle</a:t>
            </a:r>
            <a:r>
              <a:rPr lang="en-US" sz="2400" dirty="0"/>
              <a:t> </a:t>
            </a:r>
            <a:r>
              <a:rPr lang="en-US" sz="2400" dirty="0" err="1"/>
              <a:t>jäämisen</a:t>
            </a:r>
            <a:r>
              <a:rPr lang="en-US" sz="2400" dirty="0"/>
              <a:t> </a:t>
            </a:r>
            <a:r>
              <a:rPr lang="en-US" sz="2400" dirty="0" err="1"/>
              <a:t>pelko</a:t>
            </a:r>
            <a:endParaRPr lang="en-US" sz="2400" dirty="0"/>
          </a:p>
          <a:p>
            <a:endParaRPr lang="en-US" sz="1800" dirty="0"/>
          </a:p>
        </p:txBody>
      </p:sp>
      <p:pic>
        <p:nvPicPr>
          <p:cNvPr id="5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F1FCBCE-B39D-4469-9C79-F80AD33BD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4" y="171055"/>
            <a:ext cx="1861424" cy="428937"/>
          </a:xfrm>
          <a:prstGeom prst="rect">
            <a:avLst/>
          </a:prstGeom>
        </p:spPr>
      </p:pic>
      <p:pic>
        <p:nvPicPr>
          <p:cNvPr id="62" name="Kuva 61">
            <a:extLst>
              <a:ext uri="{FF2B5EF4-FFF2-40B4-BE49-F238E27FC236}">
                <a16:creationId xmlns:a16="http://schemas.microsoft.com/office/drawing/2014/main" id="{2697B96F-90A0-4CE3-9AF1-B7C94EC1E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353" y="6252227"/>
            <a:ext cx="2000250" cy="514350"/>
          </a:xfrm>
          <a:prstGeom prst="rect">
            <a:avLst/>
          </a:prstGeom>
        </p:spPr>
      </p:pic>
      <p:sp>
        <p:nvSpPr>
          <p:cNvPr id="63" name="Tekstiruutu 62">
            <a:extLst>
              <a:ext uri="{FF2B5EF4-FFF2-40B4-BE49-F238E27FC236}">
                <a16:creationId xmlns:a16="http://schemas.microsoft.com/office/drawing/2014/main" id="{1E71A3A1-3244-402E-BC62-D5780694F5D9}"/>
              </a:ext>
            </a:extLst>
          </p:cNvPr>
          <p:cNvSpPr txBox="1"/>
          <p:nvPr/>
        </p:nvSpPr>
        <p:spPr>
          <a:xfrm>
            <a:off x="-685174" y="6572777"/>
            <a:ext cx="52489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Inspa</a:t>
            </a:r>
            <a:r>
              <a:rPr lang="en-US" sz="1400" dirty="0">
                <a:latin typeface="Abadi Extra Light" panose="020B0604020202020204" pitchFamily="34" charset="0"/>
              </a:rPr>
              <a:t> Makers </a:t>
            </a:r>
          </a:p>
        </p:txBody>
      </p:sp>
    </p:spTree>
    <p:extLst>
      <p:ext uri="{BB962C8B-B14F-4D97-AF65-F5344CB8AC3E}">
        <p14:creationId xmlns:p14="http://schemas.microsoft.com/office/powerpoint/2010/main" val="396425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B10E908-59EB-4FD5-8A96-60EBFE34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226" y="603211"/>
            <a:ext cx="7176957" cy="7308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Peliriippuvuudelle</a:t>
            </a:r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altistavia</a:t>
            </a:r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tekijöitä</a:t>
            </a:r>
            <a:endParaRPr lang="en-US" sz="3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isällön paikkamerkki 5" descr="Kuva, joka sisältää kohteen pelikone, värikäs&#10;&#10;Kuvaus luotu automaattisesti">
            <a:extLst>
              <a:ext uri="{FF2B5EF4-FFF2-40B4-BE49-F238E27FC236}">
                <a16:creationId xmlns:a16="http://schemas.microsoft.com/office/drawing/2014/main" id="{F6140F96-454C-4E54-B6BD-1DC3FC0168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6" y="567942"/>
            <a:ext cx="3816005" cy="5716862"/>
          </a:xfrm>
          <a:prstGeom prst="rect">
            <a:avLst/>
          </a:prstGeom>
        </p:spPr>
      </p:pic>
      <p:grpSp>
        <p:nvGrpSpPr>
          <p:cNvPr id="41" name="Top left">
            <a:extLst>
              <a:ext uri="{FF2B5EF4-FFF2-40B4-BE49-F238E27FC236}">
                <a16:creationId xmlns:a16="http://schemas.microsoft.com/office/drawing/2014/main" id="{C4F70370-17DE-499D-8256-4F9A352BA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67F3889-D5A7-4B0B-A5C8-910CE49F9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0968393-494B-4758-914C-AC92C7411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3B9ECD2-208D-4E4C-85C7-86FAEFBCF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CEC0DB1-FD35-4E6A-A339-227F3A2D6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E530033-EC4D-4252-B937-8ABB2D681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136133D-A7F2-42FA-B919-60AC41C77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4D267CA-94E7-4FD5-942D-5C3DE29C9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0D7B39F-6C07-4FE8-A354-9F9A12609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Bottom Right">
            <a:extLst>
              <a:ext uri="{FF2B5EF4-FFF2-40B4-BE49-F238E27FC236}">
                <a16:creationId xmlns:a16="http://schemas.microsoft.com/office/drawing/2014/main" id="{C493BE25-7BED-4AAF-B05A-9EB10C80E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74F867-72FD-4FAA-9932-767684A7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186A5D6B-01F1-41A2-8AE2-E20E30B04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FB5D595-CCC3-47E7-B8F1-88394EF1F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E36CCDE7-57DC-4910-B815-A1C0C0D8D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05B41E5-C3EB-4C22-B6DE-8928C8314E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C24D105-2918-455F-B496-92D82E1BD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FA8C24E-CE9B-4872-9D15-D4B4A24D54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0726FA3-32BA-48EA-8DCB-23BBFC718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EB3500D-7293-48F7-8F7E-D60FF252C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1D84803-4454-41CE-AFB6-447705465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E7D4E0-D6AA-4C56-8DB1-DA066556B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2174" y="1408535"/>
            <a:ext cx="4575912" cy="502224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/>
              <a:t>Pelien</a:t>
            </a:r>
            <a:r>
              <a:rPr lang="en-US" sz="2400" b="1" dirty="0"/>
              <a:t> </a:t>
            </a:r>
            <a:r>
              <a:rPr lang="en-US" sz="2400" b="1" dirty="0" err="1"/>
              <a:t>ominaisuuksia</a:t>
            </a:r>
            <a:endParaRPr lang="en-US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- </a:t>
            </a:r>
            <a:r>
              <a:rPr lang="en-US" sz="2000" dirty="0" err="1"/>
              <a:t>Nopeatempoisuus</a:t>
            </a:r>
            <a:endParaRPr lang="en-US" sz="20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 err="1"/>
              <a:t>Audiovisuaaliset</a:t>
            </a:r>
            <a:r>
              <a:rPr lang="en-US" sz="2000" dirty="0"/>
              <a:t> </a:t>
            </a:r>
            <a:r>
              <a:rPr lang="en-US" sz="2000" dirty="0" err="1"/>
              <a:t>tehosteet</a:t>
            </a:r>
            <a:endParaRPr lang="en-US" sz="20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 err="1"/>
              <a:t>Mahdollisuus</a:t>
            </a:r>
            <a:r>
              <a:rPr lang="en-US" sz="2000" dirty="0"/>
              <a:t> </a:t>
            </a:r>
            <a:r>
              <a:rPr lang="en-US" sz="2000" dirty="0" err="1"/>
              <a:t>suuriin</a:t>
            </a:r>
            <a:r>
              <a:rPr lang="en-US" sz="2000" dirty="0"/>
              <a:t> </a:t>
            </a:r>
            <a:r>
              <a:rPr lang="en-US" sz="2000" dirty="0" err="1"/>
              <a:t>rahavoittoihin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/>
              <a:t>Pelaajan</a:t>
            </a:r>
            <a:r>
              <a:rPr lang="en-US" sz="2400" b="1" dirty="0"/>
              <a:t> </a:t>
            </a:r>
            <a:r>
              <a:rPr lang="en-US" sz="2400" b="1" dirty="0" err="1"/>
              <a:t>ominaisuuksia</a:t>
            </a:r>
            <a:endParaRPr lang="en-US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- </a:t>
            </a:r>
            <a:r>
              <a:rPr lang="en-US" sz="2000" dirty="0" err="1"/>
              <a:t>Jännityshakuisuus</a:t>
            </a:r>
            <a:r>
              <a:rPr lang="en-US" sz="2000" dirty="0"/>
              <a:t> ja </a:t>
            </a:r>
            <a:r>
              <a:rPr lang="en-US" sz="2000" dirty="0" err="1"/>
              <a:t>impulsiivisuus</a:t>
            </a:r>
            <a:endParaRPr lang="en-US" sz="20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 err="1"/>
              <a:t>Päihteiden</a:t>
            </a:r>
            <a:r>
              <a:rPr lang="en-US" sz="2000" dirty="0"/>
              <a:t> </a:t>
            </a:r>
            <a:r>
              <a:rPr lang="en-US" sz="2000" dirty="0" err="1"/>
              <a:t>käyttö</a:t>
            </a:r>
            <a:endParaRPr lang="en-US" sz="20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 err="1"/>
              <a:t>Taloudelliset</a:t>
            </a:r>
            <a:r>
              <a:rPr lang="en-US" sz="2000" dirty="0"/>
              <a:t> </a:t>
            </a:r>
            <a:r>
              <a:rPr lang="en-US" sz="2000" dirty="0" err="1"/>
              <a:t>ongelmat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/>
              <a:t>Ympäristön</a:t>
            </a:r>
            <a:r>
              <a:rPr lang="en-US" sz="2400" b="1" dirty="0"/>
              <a:t> </a:t>
            </a:r>
            <a:r>
              <a:rPr lang="en-US" sz="2400" b="1" dirty="0" err="1"/>
              <a:t>ominaisuuksia</a:t>
            </a:r>
            <a:endParaRPr lang="en-US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- </a:t>
            </a:r>
            <a:r>
              <a:rPr lang="en-US" sz="2000" dirty="0" err="1"/>
              <a:t>Pelien</a:t>
            </a:r>
            <a:r>
              <a:rPr lang="en-US" sz="2000" dirty="0"/>
              <a:t> </a:t>
            </a:r>
            <a:r>
              <a:rPr lang="en-US" sz="2000" dirty="0" err="1"/>
              <a:t>helppo</a:t>
            </a:r>
            <a:r>
              <a:rPr lang="en-US" sz="2000" dirty="0"/>
              <a:t> </a:t>
            </a:r>
            <a:r>
              <a:rPr lang="en-US" sz="2000" dirty="0" err="1"/>
              <a:t>saatavuus</a:t>
            </a:r>
            <a:r>
              <a:rPr lang="en-US" sz="2000" dirty="0"/>
              <a:t> ja </a:t>
            </a:r>
            <a:r>
              <a:rPr lang="en-US" sz="2000" dirty="0" err="1"/>
              <a:t>näkyvyys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- </a:t>
            </a:r>
            <a:r>
              <a:rPr lang="en-US" sz="2000" dirty="0" err="1"/>
              <a:t>Muiden</a:t>
            </a:r>
            <a:r>
              <a:rPr lang="en-US" sz="2000" dirty="0"/>
              <a:t> </a:t>
            </a:r>
            <a:r>
              <a:rPr lang="en-US" sz="2000" dirty="0" err="1"/>
              <a:t>suhtautuminen</a:t>
            </a:r>
            <a:r>
              <a:rPr lang="en-US" sz="2000" dirty="0"/>
              <a:t> </a:t>
            </a:r>
            <a:r>
              <a:rPr lang="en-US" sz="2000" dirty="0" err="1"/>
              <a:t>pelaamiseen</a:t>
            </a:r>
            <a:endParaRPr lang="en-US" sz="2000" dirty="0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40FCF05F-DF67-4FD3-A487-061913810AE8}"/>
              </a:ext>
            </a:extLst>
          </p:cNvPr>
          <p:cNvSpPr txBox="1"/>
          <p:nvPr/>
        </p:nvSpPr>
        <p:spPr>
          <a:xfrm>
            <a:off x="152397" y="6314220"/>
            <a:ext cx="3786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Krzysztof Hepner </a:t>
            </a:r>
          </a:p>
        </p:txBody>
      </p:sp>
      <p:pic>
        <p:nvPicPr>
          <p:cNvPr id="62" name="Kuva 61">
            <a:extLst>
              <a:ext uri="{FF2B5EF4-FFF2-40B4-BE49-F238E27FC236}">
                <a16:creationId xmlns:a16="http://schemas.microsoft.com/office/drawing/2014/main" id="{3120E330-A5ED-406C-9EDF-8BF131275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353" y="6252227"/>
            <a:ext cx="2000250" cy="514350"/>
          </a:xfrm>
          <a:prstGeom prst="rect">
            <a:avLst/>
          </a:prstGeom>
        </p:spPr>
      </p:pic>
      <p:pic>
        <p:nvPicPr>
          <p:cNvPr id="6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4C9D9F7-3A6C-4FF1-8D5D-FB4FB04F4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4" y="171055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1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4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3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6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67171DD7-1862-4DC9-9FBB-973D1EE2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20" y="318797"/>
            <a:ext cx="5997920" cy="11099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Peliriippuvuudesta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aiheutuvia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haittoja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69B2F-815C-41B1-B848-5551646FC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355" y="1747548"/>
            <a:ext cx="5729677" cy="479165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Terveydellisiä</a:t>
            </a:r>
            <a:r>
              <a:rPr lang="en-US" sz="2400" b="1" dirty="0"/>
              <a:t> </a:t>
            </a:r>
            <a:r>
              <a:rPr lang="en-US" sz="2400" b="1" dirty="0" err="1"/>
              <a:t>ongelmia</a:t>
            </a:r>
            <a:endParaRPr lang="en-US" sz="2400" b="1" dirty="0"/>
          </a:p>
          <a:p>
            <a:pPr>
              <a:buFontTx/>
              <a:buChar char="-"/>
            </a:pPr>
            <a:r>
              <a:rPr lang="en-US" sz="2000" dirty="0" err="1"/>
              <a:t>Häpeän</a:t>
            </a:r>
            <a:r>
              <a:rPr lang="en-US" sz="2000" dirty="0"/>
              <a:t> </a:t>
            </a:r>
            <a:r>
              <a:rPr lang="en-US" sz="2000" dirty="0" err="1"/>
              <a:t>tunteet</a:t>
            </a:r>
            <a:r>
              <a:rPr lang="en-US" sz="2000" dirty="0"/>
              <a:t>, </a:t>
            </a:r>
            <a:r>
              <a:rPr lang="en-US" sz="2000" dirty="0" err="1"/>
              <a:t>syyllisyys</a:t>
            </a:r>
            <a:r>
              <a:rPr lang="en-US" sz="2000" dirty="0"/>
              <a:t>, </a:t>
            </a:r>
            <a:r>
              <a:rPr lang="en-US" sz="2000" dirty="0" err="1"/>
              <a:t>ahdistuneisuus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Sosiaalinen</a:t>
            </a:r>
            <a:r>
              <a:rPr lang="en-US" sz="2000" dirty="0"/>
              <a:t> </a:t>
            </a:r>
            <a:r>
              <a:rPr lang="en-US" sz="2000" dirty="0" err="1"/>
              <a:t>eristäytyminen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Lisääntynyt</a:t>
            </a:r>
            <a:r>
              <a:rPr lang="en-US" sz="2000" dirty="0"/>
              <a:t> </a:t>
            </a:r>
            <a:r>
              <a:rPr lang="en-US" sz="2000" dirty="0" err="1"/>
              <a:t>päihteiden</a:t>
            </a:r>
            <a:r>
              <a:rPr lang="en-US" sz="2000" dirty="0"/>
              <a:t> </a:t>
            </a:r>
            <a:r>
              <a:rPr lang="en-US" sz="2000" dirty="0" err="1"/>
              <a:t>käyttö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Päänsärky</a:t>
            </a:r>
            <a:r>
              <a:rPr lang="en-US" sz="2000" dirty="0"/>
              <a:t>, </a:t>
            </a:r>
            <a:r>
              <a:rPr lang="en-US" sz="2000" dirty="0" err="1"/>
              <a:t>niska-hartia-alueen</a:t>
            </a:r>
            <a:r>
              <a:rPr lang="en-US" sz="2000" dirty="0"/>
              <a:t> </a:t>
            </a:r>
            <a:r>
              <a:rPr lang="en-US" sz="2000" dirty="0" err="1"/>
              <a:t>kiputilat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Epäterveellinen</a:t>
            </a:r>
            <a:r>
              <a:rPr lang="en-US" sz="2000" dirty="0"/>
              <a:t> </a:t>
            </a:r>
            <a:r>
              <a:rPr lang="en-US" sz="2000" dirty="0" err="1"/>
              <a:t>ruokavalio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Taloudellisia</a:t>
            </a:r>
            <a:r>
              <a:rPr lang="en-US" sz="2400" b="1" dirty="0"/>
              <a:t> </a:t>
            </a:r>
            <a:r>
              <a:rPr lang="en-US" sz="2400" b="1" dirty="0" err="1"/>
              <a:t>ongelmia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000" dirty="0" err="1"/>
              <a:t>Pelivelat</a:t>
            </a:r>
            <a:r>
              <a:rPr lang="en-US" sz="2000" dirty="0"/>
              <a:t>, </a:t>
            </a:r>
            <a:r>
              <a:rPr lang="en-US" sz="2000" dirty="0" err="1"/>
              <a:t>luottotietojen</a:t>
            </a:r>
            <a:r>
              <a:rPr lang="en-US" sz="2000" dirty="0"/>
              <a:t> </a:t>
            </a:r>
            <a:r>
              <a:rPr lang="en-US" sz="2000" dirty="0" err="1"/>
              <a:t>menettäminen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dirty="0" err="1"/>
              <a:t>Vararikko</a:t>
            </a:r>
            <a:r>
              <a:rPr lang="en-US" sz="2000" dirty="0"/>
              <a:t>, </a:t>
            </a:r>
            <a:r>
              <a:rPr lang="en-US" sz="2000" dirty="0" err="1"/>
              <a:t>elämänlaadun</a:t>
            </a:r>
            <a:r>
              <a:rPr lang="en-US" sz="2000" dirty="0"/>
              <a:t> </a:t>
            </a:r>
            <a:r>
              <a:rPr lang="en-US" sz="2000" dirty="0" err="1"/>
              <a:t>heikkeneminen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Sosiaalisia</a:t>
            </a:r>
            <a:r>
              <a:rPr lang="en-US" sz="2400" b="1" dirty="0"/>
              <a:t> </a:t>
            </a:r>
            <a:r>
              <a:rPr lang="en-US" sz="2400" b="1" dirty="0" err="1"/>
              <a:t>ongelmia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000" dirty="0" err="1"/>
              <a:t>Riidat</a:t>
            </a:r>
            <a:r>
              <a:rPr lang="en-US" sz="2000" dirty="0"/>
              <a:t>, </a:t>
            </a:r>
            <a:r>
              <a:rPr lang="en-US" sz="2000" dirty="0" err="1"/>
              <a:t>perheväkivalta</a:t>
            </a:r>
            <a:r>
              <a:rPr lang="en-US" sz="2000" dirty="0"/>
              <a:t>, </a:t>
            </a:r>
            <a:r>
              <a:rPr lang="en-US" sz="2000" dirty="0" err="1"/>
              <a:t>vaikutukset</a:t>
            </a:r>
            <a:r>
              <a:rPr lang="en-US" sz="2000" dirty="0"/>
              <a:t> </a:t>
            </a:r>
            <a:r>
              <a:rPr lang="en-US" sz="2000" dirty="0" err="1"/>
              <a:t>lapsiin</a:t>
            </a:r>
            <a:endParaRPr lang="en-US" sz="2000" dirty="0"/>
          </a:p>
        </p:txBody>
      </p:sp>
      <p:pic>
        <p:nvPicPr>
          <p:cNvPr id="6" name="Sisällön paikkamerkki 5" descr="Kuva, joka sisältää kohteen siluetti&#10;&#10;Kuvaus luotu automaattisesti">
            <a:extLst>
              <a:ext uri="{FF2B5EF4-FFF2-40B4-BE49-F238E27FC236}">
                <a16:creationId xmlns:a16="http://schemas.microsoft.com/office/drawing/2014/main" id="{1020F3B2-A713-4DD8-B75B-6279DD9D68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" r="-2" b="5976"/>
          <a:stretch/>
        </p:blipFill>
        <p:spPr>
          <a:xfrm>
            <a:off x="7157476" y="-16931"/>
            <a:ext cx="5003406" cy="6857990"/>
          </a:xfrm>
          <a:prstGeom prst="rect">
            <a:avLst/>
          </a:prstGeom>
        </p:spPr>
      </p:pic>
      <p:grpSp>
        <p:nvGrpSpPr>
          <p:cNvPr id="106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07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1" name="Tekstiruutu 90">
            <a:extLst>
              <a:ext uri="{FF2B5EF4-FFF2-40B4-BE49-F238E27FC236}">
                <a16:creationId xmlns:a16="http://schemas.microsoft.com/office/drawing/2014/main" id="{86A05950-C0DF-4C19-B599-17F02D863BCF}"/>
              </a:ext>
            </a:extLst>
          </p:cNvPr>
          <p:cNvSpPr txBox="1"/>
          <p:nvPr/>
        </p:nvSpPr>
        <p:spPr>
          <a:xfrm rot="16200000">
            <a:off x="5235003" y="4132757"/>
            <a:ext cx="43288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Stormseeker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</a:t>
            </a:r>
          </a:p>
        </p:txBody>
      </p:sp>
      <p:pic>
        <p:nvPicPr>
          <p:cNvPr id="9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F055AE2-C679-4DC2-8104-AD775C9F4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890" y="101254"/>
            <a:ext cx="1861424" cy="428937"/>
          </a:xfrm>
          <a:prstGeom prst="rect">
            <a:avLst/>
          </a:prstGeom>
        </p:spPr>
      </p:pic>
      <p:pic>
        <p:nvPicPr>
          <p:cNvPr id="95" name="Kuva 94">
            <a:extLst>
              <a:ext uri="{FF2B5EF4-FFF2-40B4-BE49-F238E27FC236}">
                <a16:creationId xmlns:a16="http://schemas.microsoft.com/office/drawing/2014/main" id="{5E3E3739-6528-4004-881C-DC2747173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713" y="6221322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2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83B7B6-1021-4802-A605-30A90124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574549"/>
            <a:ext cx="11130280" cy="768475"/>
          </a:xfrm>
        </p:spPr>
        <p:txBody>
          <a:bodyPr>
            <a:normAutofit/>
          </a:bodyPr>
          <a:lstStyle/>
          <a:p>
            <a:r>
              <a:rPr lang="fi-FI" dirty="0"/>
              <a:t>Peliriippuvuuden ehkäisykeinoja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35FD6-3002-46F8-8282-65E587BDF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0" y="1600200"/>
            <a:ext cx="5684521" cy="5156200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Yhteiskunnan tasolla</a:t>
            </a:r>
          </a:p>
          <a:p>
            <a:pPr marL="0" indent="0">
              <a:buNone/>
            </a:pPr>
            <a:r>
              <a:rPr lang="fi-FI" sz="2000" b="1" dirty="0"/>
              <a:t>Lainsäädäntö ja saatavuuden säännöstely</a:t>
            </a:r>
          </a:p>
          <a:p>
            <a:pPr>
              <a:buFontTx/>
              <a:buChar char="-"/>
            </a:pPr>
            <a:r>
              <a:rPr lang="fi-FI" sz="2000" dirty="0"/>
              <a:t>Ikärajat</a:t>
            </a:r>
          </a:p>
          <a:p>
            <a:pPr>
              <a:buFontTx/>
              <a:buChar char="-"/>
            </a:pPr>
            <a:r>
              <a:rPr lang="fi-FI" sz="2000" dirty="0"/>
              <a:t>Peliautomaattien sijoittelu</a:t>
            </a:r>
          </a:p>
          <a:p>
            <a:pPr>
              <a:buFontTx/>
              <a:buChar char="-"/>
            </a:pPr>
            <a:r>
              <a:rPr lang="fi-FI" sz="2000" dirty="0"/>
              <a:t>Pakollinen tunnistautuminen ja pelaajan tappion yläraja-asetus peliautomaateissa</a:t>
            </a:r>
          </a:p>
          <a:p>
            <a:pPr marL="0" indent="0">
              <a:buNone/>
            </a:pPr>
            <a:r>
              <a:rPr lang="fi-FI" sz="2000" b="1" dirty="0"/>
              <a:t>Terveysviestintä</a:t>
            </a:r>
          </a:p>
          <a:p>
            <a:pPr>
              <a:buFontTx/>
              <a:buChar char="-"/>
            </a:pPr>
            <a:r>
              <a:rPr lang="fi-FI" sz="2000" dirty="0"/>
              <a:t>Haitoista tiedottaminen</a:t>
            </a:r>
          </a:p>
          <a:p>
            <a:pPr>
              <a:buFontTx/>
              <a:buChar char="-"/>
            </a:pPr>
            <a:r>
              <a:rPr lang="fi-FI" sz="2000" dirty="0"/>
              <a:t>Asenteisiin vaikuttaminen</a:t>
            </a:r>
          </a:p>
          <a:p>
            <a:pPr>
              <a:buFontTx/>
              <a:buChar char="-"/>
            </a:pPr>
            <a:r>
              <a:rPr lang="fi-FI" sz="2000" dirty="0"/>
              <a:t>Peliriippuvuuden tunnistaminen ja avun hakemisen helpottaminen</a:t>
            </a:r>
          </a:p>
          <a:p>
            <a:pPr>
              <a:buFontTx/>
              <a:buChar char="-"/>
            </a:pPr>
            <a:endParaRPr lang="fi-FI" sz="2000" dirty="0"/>
          </a:p>
          <a:p>
            <a:pPr>
              <a:buFontTx/>
              <a:buChar char="-"/>
            </a:pP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87E5CB0-2C4C-4D23-AAF1-49FA84DBC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181600" cy="4576763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Yksilötasolla</a:t>
            </a:r>
          </a:p>
          <a:p>
            <a:pPr marL="0" indent="0">
              <a:buNone/>
            </a:pPr>
            <a:r>
              <a:rPr lang="fi-FI" sz="2000" b="1" dirty="0"/>
              <a:t>Pelaamiselle asetettu aikataulu</a:t>
            </a:r>
          </a:p>
          <a:p>
            <a:pPr>
              <a:buFontTx/>
              <a:buChar char="-"/>
            </a:pPr>
            <a:r>
              <a:rPr lang="fi-FI" sz="2000" dirty="0"/>
              <a:t>Ennalta asetettu hälytys lopettamisen merkiksi</a:t>
            </a:r>
          </a:p>
          <a:p>
            <a:pPr>
              <a:buFontTx/>
              <a:buChar char="-"/>
            </a:pPr>
            <a:r>
              <a:rPr lang="fi-FI" sz="2000" dirty="0"/>
              <a:t>Pelipäiväkirjan pitäminen paljastaa pelaamiseen käytetyn ajan</a:t>
            </a:r>
          </a:p>
          <a:p>
            <a:pPr marL="0" indent="0">
              <a:buNone/>
            </a:pPr>
            <a:r>
              <a:rPr lang="fi-FI" sz="2000" b="1" dirty="0"/>
              <a:t>Liikunta ja ystävien tapaaminen ovat tärkeää vastapainoa pelaamiselle</a:t>
            </a:r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07DF36C-3461-4CA7-9C3A-0DEB9E940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890" y="101254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140B91-725B-4F0E-A87F-CCE32BEDB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713" y="6221322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9A36C00A-A726-4F7B-8B36-95103394B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49E1D96-8DC7-46D4-B8D1-B723A5D6C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0480E3-5BF0-4007-8834-B1C42CC5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303112F-39B9-40AF-B7AD-FC780BEAE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ED06CF-341E-471E-95A3-64BF03A7E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A152284-F78F-4F98-B194-51EDD6ADB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F0ECB95-F1DD-4B03-8B55-13BAD2349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1D8D6C-3A13-49CB-821B-27BE1E938E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E7F05D2-76A1-4B72-929E-B298B1BC9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2F2EFEBF-DAF1-4483-8CE0-F60C778D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21" y="168425"/>
            <a:ext cx="3316039" cy="261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Pidetään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pelaaminen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hauskana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297C34-2927-4BE1-9A51-C4F77250E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6961" y="672285"/>
            <a:ext cx="8446354" cy="2113067"/>
          </a:xfrm>
        </p:spPr>
        <p:txBody>
          <a:bodyPr vert="horz" lIns="91440" tIns="45720" rIns="91440" bIns="45720" numCol="2" rtlCol="0" anchor="ctr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 err="1"/>
              <a:t>Parhaimmillaan</a:t>
            </a:r>
            <a:r>
              <a:rPr lang="en-US" sz="2600" dirty="0"/>
              <a:t> </a:t>
            </a:r>
            <a:r>
              <a:rPr lang="en-US" sz="2600" dirty="0" err="1"/>
              <a:t>pelit</a:t>
            </a: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endParaRPr lang="en-US" sz="1000" b="1" dirty="0"/>
          </a:p>
          <a:p>
            <a:pPr>
              <a:lnSpc>
                <a:spcPct val="100000"/>
              </a:lnSpc>
            </a:pPr>
            <a:r>
              <a:rPr lang="en-US" sz="2400" dirty="0" err="1"/>
              <a:t>Edistävät</a:t>
            </a:r>
            <a:r>
              <a:rPr lang="en-US" sz="2400" dirty="0"/>
              <a:t> </a:t>
            </a:r>
            <a:r>
              <a:rPr lang="en-US" sz="2400" dirty="0" err="1"/>
              <a:t>sosiaalisia</a:t>
            </a:r>
            <a:r>
              <a:rPr lang="en-US" sz="2400" dirty="0"/>
              <a:t> </a:t>
            </a:r>
            <a:r>
              <a:rPr lang="en-US" sz="2400" dirty="0" err="1"/>
              <a:t>suhteita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Lisäävät</a:t>
            </a:r>
            <a:r>
              <a:rPr lang="en-US" sz="2400" dirty="0"/>
              <a:t> </a:t>
            </a:r>
            <a:r>
              <a:rPr lang="en-US" sz="2400" dirty="0" err="1"/>
              <a:t>yhteisöllisyyttä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Parantavat</a:t>
            </a:r>
            <a:r>
              <a:rPr lang="en-US" sz="2400" dirty="0"/>
              <a:t> </a:t>
            </a:r>
            <a:r>
              <a:rPr lang="en-US" sz="2400" dirty="0" err="1"/>
              <a:t>kielitaitoa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Kehittävät</a:t>
            </a:r>
            <a:r>
              <a:rPr lang="en-US" sz="2400" dirty="0"/>
              <a:t> </a:t>
            </a:r>
            <a:r>
              <a:rPr lang="en-US" sz="2400" dirty="0" err="1"/>
              <a:t>tiedon</a:t>
            </a:r>
            <a:r>
              <a:rPr lang="en-US" sz="2400" dirty="0"/>
              <a:t> </a:t>
            </a:r>
            <a:r>
              <a:rPr lang="en-US" sz="2400" dirty="0" err="1"/>
              <a:t>prosessoinnin</a:t>
            </a:r>
            <a:r>
              <a:rPr lang="en-US" sz="2400" dirty="0"/>
              <a:t> </a:t>
            </a:r>
            <a:r>
              <a:rPr lang="en-US" sz="2400" dirty="0" err="1"/>
              <a:t>taitoja</a:t>
            </a:r>
            <a:r>
              <a:rPr lang="en-US" sz="2400" dirty="0"/>
              <a:t>, </a:t>
            </a:r>
            <a:r>
              <a:rPr lang="en-US" sz="2400" dirty="0" err="1"/>
              <a:t>strategista</a:t>
            </a:r>
            <a:r>
              <a:rPr lang="en-US" sz="2400" dirty="0"/>
              <a:t> </a:t>
            </a:r>
            <a:r>
              <a:rPr lang="en-US" sz="2400" dirty="0" err="1"/>
              <a:t>ajattelua</a:t>
            </a:r>
            <a:r>
              <a:rPr lang="en-US" sz="2400" dirty="0"/>
              <a:t> ja </a:t>
            </a:r>
            <a:r>
              <a:rPr lang="en-US" sz="2400" dirty="0" err="1"/>
              <a:t>nopeaa</a:t>
            </a:r>
            <a:r>
              <a:rPr lang="en-US" sz="2400" dirty="0"/>
              <a:t> </a:t>
            </a:r>
            <a:r>
              <a:rPr lang="en-US" sz="2400" dirty="0" err="1"/>
              <a:t>päätöksentekokykyä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Opettavat</a:t>
            </a:r>
            <a:r>
              <a:rPr lang="en-US" sz="2400" dirty="0"/>
              <a:t> </a:t>
            </a:r>
            <a:r>
              <a:rPr lang="en-US" sz="2400" dirty="0" err="1"/>
              <a:t>uusia</a:t>
            </a:r>
            <a:r>
              <a:rPr lang="en-US" sz="2400" dirty="0"/>
              <a:t> </a:t>
            </a:r>
            <a:r>
              <a:rPr lang="en-US" sz="2400" dirty="0" err="1"/>
              <a:t>asioita</a:t>
            </a:r>
            <a:endParaRPr lang="en-US" sz="2400" dirty="0"/>
          </a:p>
        </p:txBody>
      </p:sp>
      <p:pic>
        <p:nvPicPr>
          <p:cNvPr id="6" name="Sisällön paikkamerkki 5" descr="Kuva, joka sisältää kohteen pelitalo&#10;&#10;Kuvaus luotu automaattisesti">
            <a:extLst>
              <a:ext uri="{FF2B5EF4-FFF2-40B4-BE49-F238E27FC236}">
                <a16:creationId xmlns:a16="http://schemas.microsoft.com/office/drawing/2014/main" id="{F62A4B0D-32EE-493D-93D3-866D221FE2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7" b="29689"/>
          <a:stretch/>
        </p:blipFill>
        <p:spPr>
          <a:xfrm>
            <a:off x="199321" y="2869132"/>
            <a:ext cx="11688763" cy="3907138"/>
          </a:xfrm>
          <a:prstGeom prst="rect">
            <a:avLst/>
          </a:prstGeom>
        </p:spPr>
      </p:pic>
      <p:grpSp>
        <p:nvGrpSpPr>
          <p:cNvPr id="51" name="Bottom Right">
            <a:extLst>
              <a:ext uri="{FF2B5EF4-FFF2-40B4-BE49-F238E27FC236}">
                <a16:creationId xmlns:a16="http://schemas.microsoft.com/office/drawing/2014/main" id="{BC215AF5-FFA9-4C85-8878-F43035AB8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EB338286-5DC1-4463-87E2-4388674EC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A6607C6-EA90-4F34-8B8F-56691A42F1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87F6E48-7CA3-452B-8C3E-88B9AF76EF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38220CD-53DE-405B-A58D-2FA422A26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5E166A3-1086-43DA-920F-D5C97183F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0446995-E7D9-4F39-9C86-12056CDE3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932DF78-C4CC-412F-B5AB-20D6F0395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5DDC2F2-5D70-49F7-AB51-1642E7B4F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396055B-908F-4FDA-9BDC-EF69168B2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268341A-D6EA-42E2-BDB1-BD3375ADD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890" y="101254"/>
            <a:ext cx="1861424" cy="428937"/>
          </a:xfrm>
          <a:prstGeom prst="rect">
            <a:avLst/>
          </a:prstGeom>
        </p:spPr>
      </p:pic>
      <p:pic>
        <p:nvPicPr>
          <p:cNvPr id="61" name="Kuva 60">
            <a:extLst>
              <a:ext uri="{FF2B5EF4-FFF2-40B4-BE49-F238E27FC236}">
                <a16:creationId xmlns:a16="http://schemas.microsoft.com/office/drawing/2014/main" id="{F58FE23C-06C2-4963-8560-868910B87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713" y="6221322"/>
            <a:ext cx="2000250" cy="514350"/>
          </a:xfrm>
          <a:prstGeom prst="rect">
            <a:avLst/>
          </a:prstGeom>
        </p:spPr>
      </p:pic>
      <p:sp>
        <p:nvSpPr>
          <p:cNvPr id="62" name="Tekstiruutu 61">
            <a:extLst>
              <a:ext uri="{FF2B5EF4-FFF2-40B4-BE49-F238E27FC236}">
                <a16:creationId xmlns:a16="http://schemas.microsoft.com/office/drawing/2014/main" id="{2ED25E48-3D5C-4312-8705-5C19ACD91551}"/>
              </a:ext>
            </a:extLst>
          </p:cNvPr>
          <p:cNvSpPr txBox="1"/>
          <p:nvPr/>
        </p:nvSpPr>
        <p:spPr>
          <a:xfrm rot="16200000">
            <a:off x="8927435" y="6085229"/>
            <a:ext cx="6126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Christopher Paul High </a:t>
            </a:r>
          </a:p>
        </p:txBody>
      </p:sp>
    </p:spTree>
    <p:extLst>
      <p:ext uri="{BB962C8B-B14F-4D97-AF65-F5344CB8AC3E}">
        <p14:creationId xmlns:p14="http://schemas.microsoft.com/office/powerpoint/2010/main" val="128211203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3FB61D-B491-491E-86D3-BF5532743E98}">
  <ds:schemaRefs>
    <ds:schemaRef ds:uri="http://purl.org/dc/dcmitype/"/>
    <ds:schemaRef ds:uri="http://purl.org/dc/terms/"/>
    <ds:schemaRef ds:uri="48e8df33-a090-4ce7-a58b-5234ff1e67e3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B1A087B-16F8-4462-AF3A-B72FE643E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A72FA5-C93C-4B9F-B30B-51050A3532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279</Words>
  <Application>Microsoft Office PowerPoint</Application>
  <PresentationFormat>Laajakuva</PresentationFormat>
  <Paragraphs>83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Abadi Extra Light</vt:lpstr>
      <vt:lpstr>Arial</vt:lpstr>
      <vt:lpstr>Avenir Next LT Pro</vt:lpstr>
      <vt:lpstr>AvenirNext LT Pro Medium</vt:lpstr>
      <vt:lpstr>Rockwell</vt:lpstr>
      <vt:lpstr>Segoe UI</vt:lpstr>
      <vt:lpstr>ExploreVTI</vt:lpstr>
      <vt:lpstr>Toiminnalliset riippuvuudet</vt:lpstr>
      <vt:lpstr>Riippuvuuden kohde vaihtelee yksilöllisesti </vt:lpstr>
      <vt:lpstr>Netti-/someriippuvuus</vt:lpstr>
      <vt:lpstr>Peliriippuvuudelle altistavia tekijöitä</vt:lpstr>
      <vt:lpstr>Peliriippuvuudesta aiheutuvia haittoja</vt:lpstr>
      <vt:lpstr>Peliriippuvuuden ehkäisykeinoja</vt:lpstr>
      <vt:lpstr>Pidetään pelaaminen hauskana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Rautarae Anna</cp:lastModifiedBy>
  <cp:revision>32</cp:revision>
  <dcterms:created xsi:type="dcterms:W3CDTF">2021-10-14T13:44:28Z</dcterms:created>
  <dcterms:modified xsi:type="dcterms:W3CDTF">2025-11-03T13:25:27Z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