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7"/>
  </p:handoutMasterIdLst>
  <p:sldIdLst>
    <p:sldId id="256" r:id="rId2"/>
    <p:sldId id="258" r:id="rId3"/>
    <p:sldId id="259" r:id="rId4"/>
    <p:sldId id="257" r:id="rId5"/>
    <p:sldId id="260" r:id="rId6"/>
  </p:sldIdLst>
  <p:sldSz cx="12192000" cy="6858000"/>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889938" cy="49813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777607" y="0"/>
            <a:ext cx="2889938" cy="498135"/>
          </a:xfrm>
          <a:prstGeom prst="rect">
            <a:avLst/>
          </a:prstGeom>
        </p:spPr>
        <p:txBody>
          <a:bodyPr vert="horz" lIns="91440" tIns="45720" rIns="91440" bIns="45720" rtlCol="0"/>
          <a:lstStyle>
            <a:lvl1pPr algn="r">
              <a:defRPr sz="1200"/>
            </a:lvl1pPr>
          </a:lstStyle>
          <a:p>
            <a:fld id="{A41CB29F-11C8-4B56-B83D-507B117D28F6}" type="datetimeFigureOut">
              <a:rPr lang="fi-FI" smtClean="0"/>
              <a:t>7.9.2015</a:t>
            </a:fld>
            <a:endParaRPr lang="fi-FI"/>
          </a:p>
        </p:txBody>
      </p:sp>
      <p:sp>
        <p:nvSpPr>
          <p:cNvPr id="4" name="Alatunnisteen paikkamerkki 3"/>
          <p:cNvSpPr>
            <a:spLocks noGrp="1"/>
          </p:cNvSpPr>
          <p:nvPr>
            <p:ph type="ftr" sz="quarter" idx="2"/>
          </p:nvPr>
        </p:nvSpPr>
        <p:spPr>
          <a:xfrm>
            <a:off x="0" y="9430091"/>
            <a:ext cx="2889938" cy="498134"/>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777607" y="9430091"/>
            <a:ext cx="2889938" cy="498134"/>
          </a:xfrm>
          <a:prstGeom prst="rect">
            <a:avLst/>
          </a:prstGeom>
        </p:spPr>
        <p:txBody>
          <a:bodyPr vert="horz" lIns="91440" tIns="45720" rIns="91440" bIns="45720" rtlCol="0" anchor="b"/>
          <a:lstStyle>
            <a:lvl1pPr algn="r">
              <a:defRPr sz="1200"/>
            </a:lvl1pPr>
          </a:lstStyle>
          <a:p>
            <a:fld id="{23DAF4C6-FBF4-4929-A96E-EBFF7968328C}" type="slidenum">
              <a:rPr lang="fi-FI" smtClean="0"/>
              <a:t>‹#›</a:t>
            </a:fld>
            <a:endParaRPr lang="fi-FI"/>
          </a:p>
        </p:txBody>
      </p:sp>
    </p:spTree>
    <p:extLst>
      <p:ext uri="{BB962C8B-B14F-4D97-AF65-F5344CB8AC3E}">
        <p14:creationId xmlns:p14="http://schemas.microsoft.com/office/powerpoint/2010/main" val="141966485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i-FI" smtClean="0"/>
              <a:t>Muokkaa perustyyl. napsautt.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9/7/2015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9/7/2015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i-FI" smtClean="0"/>
              <a:t>Muokkaa perustyyl. napsautt.</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9/7/2015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9/7/2015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i-FI" smtClean="0"/>
              <a:t>Muokkaa perustyyl. napsautt.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5A61015F-7CC6-4D0A-9D87-873EA4C304CC}" type="datetimeFigureOut">
              <a:rPr lang="en-US" dirty="0"/>
              <a:t>9/7/2015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i-FI" smtClean="0"/>
              <a:t>Muokkaa perustyyl. napsautt.</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9/7/2015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024128" y="2967788"/>
            <a:ext cx="4754880" cy="334157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i-FI" smtClean="0"/>
              <a:t>Muokkaa tekstin perustyylejä napsauttamalla</a:t>
            </a:r>
          </a:p>
        </p:txBody>
      </p:sp>
      <p:sp>
        <p:nvSpPr>
          <p:cNvPr id="6" name="Content Placeholder 5"/>
          <p:cNvSpPr>
            <a:spLocks noGrp="1"/>
          </p:cNvSpPr>
          <p:nvPr>
            <p:ph sz="quarter" idx="4"/>
          </p:nvPr>
        </p:nvSpPr>
        <p:spPr>
          <a:xfrm>
            <a:off x="5990888" y="2967788"/>
            <a:ext cx="4754880" cy="334157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9/7/2015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9/7/2015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9/7/2015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i-FI" smtClean="0"/>
              <a:t>Muokkaa perustyyl. napsautt.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05C68B11-C5A8-448C-8CE9-B1A273C79CFC}" type="datetimeFigureOut">
              <a:rPr lang="en-US" dirty="0"/>
              <a:t>9/7/2015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C7616CA0-919D-4A49-9C8A-62FDFB3A5183}" type="datetimeFigureOut">
              <a:rPr lang="en-US" dirty="0"/>
              <a:t>9/7/2015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9/7/2015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LUOTTAMUSOPPILAS</a:t>
            </a: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1841547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4400" dirty="0"/>
              <a:t>Luottamusoppilaan tehtäviin </a:t>
            </a:r>
            <a:r>
              <a:rPr lang="fi-FI" sz="4400" dirty="0" smtClean="0"/>
              <a:t>kuuluu</a:t>
            </a:r>
            <a:endParaRPr lang="fi-FI" sz="4400" dirty="0"/>
          </a:p>
        </p:txBody>
      </p:sp>
      <p:sp>
        <p:nvSpPr>
          <p:cNvPr id="3" name="Sisällön paikkamerkki 2"/>
          <p:cNvSpPr>
            <a:spLocks noGrp="1"/>
          </p:cNvSpPr>
          <p:nvPr>
            <p:ph idx="1"/>
          </p:nvPr>
        </p:nvSpPr>
        <p:spPr/>
        <p:txBody>
          <a:bodyPr>
            <a:normAutofit fontScale="70000" lnSpcReduction="20000"/>
          </a:bodyPr>
          <a:lstStyle/>
          <a:p>
            <a:pPr lvl="0">
              <a:spcAft>
                <a:spcPts val="0"/>
              </a:spcAft>
              <a:buFont typeface="Arial" panose="020B0604020202020204" pitchFamily="34" charset="0"/>
              <a:buChar char="•"/>
              <a:tabLst>
                <a:tab pos="457200" algn="l"/>
              </a:tabLst>
            </a:pPr>
            <a:r>
              <a:rPr lang="fi-FI" sz="3200" dirty="0" smtClean="0">
                <a:latin typeface="Arial Narrow" panose="020B0606020202030204" pitchFamily="34" charset="0"/>
                <a:ea typeface="Calibri" panose="020F0502020204030204" pitchFamily="34" charset="0"/>
                <a:cs typeface="Times New Roman" panose="02020603050405020304" pitchFamily="18" charset="0"/>
              </a:rPr>
              <a:t>osallistua </a:t>
            </a:r>
            <a:r>
              <a:rPr lang="fi-FI" sz="3200" dirty="0">
                <a:latin typeface="Arial Narrow" panose="020B0606020202030204" pitchFamily="34" charset="0"/>
                <a:ea typeface="Calibri" panose="020F0502020204030204" pitchFamily="34" charset="0"/>
                <a:cs typeface="Times New Roman" panose="02020603050405020304" pitchFamily="18" charset="0"/>
              </a:rPr>
              <a:t>luottamusoppilaiden kokouksiin</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fi-FI" sz="3200" dirty="0">
                <a:latin typeface="Arial Narrow" panose="020B0606020202030204" pitchFamily="34" charset="0"/>
                <a:ea typeface="Calibri" panose="020F0502020204030204" pitchFamily="34" charset="0"/>
                <a:cs typeface="Times New Roman" panose="02020603050405020304" pitchFamily="18" charset="0"/>
              </a:rPr>
              <a:t>toimia puheenjohtajana ja sihteerinä luokan pitämissä luokkakokouksissa</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fi-FI" sz="3200" dirty="0">
                <a:latin typeface="Arial Narrow" panose="020B0606020202030204" pitchFamily="34" charset="0"/>
                <a:ea typeface="Calibri" panose="020F0502020204030204" pitchFamily="34" charset="0"/>
                <a:cs typeface="Times New Roman" panose="02020603050405020304" pitchFamily="18" charset="0"/>
              </a:rPr>
              <a:t>osallistua rehtorin kyselytunnille ja välittää luokan terveiset rehtorille</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fi-FI" sz="3200" dirty="0">
                <a:latin typeface="Arial Narrow" panose="020B0606020202030204" pitchFamily="34" charset="0"/>
                <a:ea typeface="Calibri" panose="020F0502020204030204" pitchFamily="34" charset="0"/>
                <a:cs typeface="Times New Roman" panose="02020603050405020304" pitchFamily="18" charset="0"/>
              </a:rPr>
              <a:t>osallistua luokan yhteisen aamunavauksen suunnitteluun</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fi-FI" sz="3200" dirty="0">
                <a:latin typeface="Arial Narrow" panose="020B0606020202030204" pitchFamily="34" charset="0"/>
                <a:ea typeface="Calibri" panose="020F0502020204030204" pitchFamily="34" charset="0"/>
                <a:cs typeface="Times New Roman" panose="02020603050405020304" pitchFamily="18" charset="0"/>
              </a:rPr>
              <a:t>olla mukana järjestämässä erilaisia tapahtumia, esim. disko, toimintapäivä, 9-luokkien gaala</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fi-FI" sz="3200" dirty="0">
                <a:latin typeface="Arial Narrow" panose="020B0606020202030204" pitchFamily="34" charset="0"/>
                <a:ea typeface="Calibri" panose="020F0502020204030204" pitchFamily="34" charset="0"/>
                <a:cs typeface="Times New Roman" panose="02020603050405020304" pitchFamily="18" charset="0"/>
              </a:rPr>
              <a:t>olla mukana tekemässä luokkalehteä</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fi-FI" sz="3200" dirty="0">
                <a:latin typeface="Arial Narrow" panose="020B0606020202030204" pitchFamily="34" charset="0"/>
                <a:ea typeface="Calibri" panose="020F0502020204030204" pitchFamily="34" charset="0"/>
                <a:cs typeface="Times New Roman" panose="02020603050405020304" pitchFamily="18" charset="0"/>
              </a:rPr>
              <a:t>rakentaa luokan hyvää yhteishenkeä</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fi-FI" sz="3200" dirty="0">
                <a:latin typeface="Arial Narrow" panose="020B0606020202030204" pitchFamily="34" charset="0"/>
                <a:ea typeface="Calibri" panose="020F0502020204030204" pitchFamily="34" charset="0"/>
                <a:cs typeface="Times New Roman" panose="02020603050405020304" pitchFamily="18" charset="0"/>
              </a:rPr>
              <a:t>toimia yhteyshenkilöinä luokanvalvojaan, opettajiin ja muihin yhteistyötahoihin</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fi-FI" sz="3200" dirty="0">
                <a:latin typeface="Arial Narrow" panose="020B0606020202030204" pitchFamily="34" charset="0"/>
                <a:ea typeface="Calibri" panose="020F0502020204030204" pitchFamily="34" charset="0"/>
                <a:cs typeface="Times New Roman" panose="02020603050405020304" pitchFamily="18" charset="0"/>
              </a:rPr>
              <a:t>avustaa luokanvalvojaa ja muita opettajia erilaisissa tehtävissä</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lvl="0">
              <a:spcAft>
                <a:spcPts val="0"/>
              </a:spcAft>
              <a:buFont typeface="Arial" panose="020B0604020202020204" pitchFamily="34" charset="0"/>
              <a:buChar char="•"/>
              <a:tabLst>
                <a:tab pos="457200" algn="l"/>
              </a:tabLst>
            </a:pPr>
            <a:r>
              <a:rPr lang="fi-FI" sz="3200" dirty="0">
                <a:latin typeface="Arial Narrow" panose="020B0606020202030204" pitchFamily="34" charset="0"/>
                <a:ea typeface="Calibri" panose="020F0502020204030204" pitchFamily="34" charset="0"/>
                <a:cs typeface="Times New Roman" panose="02020603050405020304" pitchFamily="18" charset="0"/>
              </a:rPr>
              <a:t>toimia luokan edustajina eri tilaisuuksissa</a:t>
            </a:r>
            <a:endParaRPr lang="fi-FI" sz="3200" dirty="0">
              <a:latin typeface="Times New Roman" panose="02020603050405020304" pitchFamily="18"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fi-FI" sz="3200" dirty="0" smtClean="0"/>
          </a:p>
        </p:txBody>
      </p:sp>
    </p:spTree>
    <p:extLst>
      <p:ext uri="{BB962C8B-B14F-4D97-AF65-F5344CB8AC3E}">
        <p14:creationId xmlns:p14="http://schemas.microsoft.com/office/powerpoint/2010/main" val="11346559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24128" y="407416"/>
            <a:ext cx="9720072" cy="1499616"/>
          </a:xfrm>
        </p:spPr>
        <p:txBody>
          <a:bodyPr/>
          <a:lstStyle/>
          <a:p>
            <a:r>
              <a:rPr lang="fi-FI" dirty="0" smtClean="0"/>
              <a:t>Luokkakokous</a:t>
            </a:r>
            <a:endParaRPr lang="fi-FI" dirty="0"/>
          </a:p>
        </p:txBody>
      </p:sp>
      <p:sp>
        <p:nvSpPr>
          <p:cNvPr id="3" name="Sisällön paikkamerkki 2"/>
          <p:cNvSpPr>
            <a:spLocks noGrp="1"/>
          </p:cNvSpPr>
          <p:nvPr>
            <p:ph idx="1"/>
          </p:nvPr>
        </p:nvSpPr>
        <p:spPr>
          <a:xfrm>
            <a:off x="1024127" y="1778000"/>
            <a:ext cx="10634473" cy="5080000"/>
          </a:xfrm>
        </p:spPr>
        <p:txBody>
          <a:bodyPr>
            <a:normAutofit lnSpcReduction="10000"/>
          </a:bodyPr>
          <a:lstStyle/>
          <a:p>
            <a:pPr>
              <a:buFont typeface="Arial" panose="020B0604020202020204" pitchFamily="34" charset="0"/>
              <a:buChar char="•"/>
            </a:pPr>
            <a:r>
              <a:rPr lang="fi-FI" dirty="0" smtClean="0"/>
              <a:t> </a:t>
            </a:r>
            <a:r>
              <a:rPr lang="fi-FI" sz="2800" dirty="0"/>
              <a:t>luokanohjaajan tunnilla oppilaat pitäisivät luottamusoppilaan </a:t>
            </a:r>
            <a:r>
              <a:rPr lang="fi-FI" sz="2800" dirty="0" smtClean="0"/>
              <a:t>johdolla ”luokkakokouksen</a:t>
            </a:r>
            <a:r>
              <a:rPr lang="fi-FI" sz="2800" dirty="0"/>
              <a:t>”, </a:t>
            </a:r>
            <a:r>
              <a:rPr lang="fi-FI" sz="2800" dirty="0" smtClean="0"/>
              <a:t>jossa: keskustelisivat </a:t>
            </a:r>
            <a:r>
              <a:rPr lang="fi-FI" sz="2800" dirty="0"/>
              <a:t>luokan omista </a:t>
            </a:r>
            <a:r>
              <a:rPr lang="fi-FI" sz="2800" dirty="0" smtClean="0"/>
              <a:t>asioista</a:t>
            </a:r>
          </a:p>
          <a:p>
            <a:pPr>
              <a:buFont typeface="Arial" panose="020B0604020202020204" pitchFamily="34" charset="0"/>
              <a:buChar char="•"/>
            </a:pPr>
            <a:r>
              <a:rPr lang="fi-FI" sz="2800" dirty="0"/>
              <a:t> </a:t>
            </a:r>
            <a:r>
              <a:rPr lang="fi-FI" sz="2800" dirty="0" smtClean="0"/>
              <a:t>luottamusoppilas puheenjohtajana ja varaluottamusoppilas sihteerinä</a:t>
            </a:r>
          </a:p>
          <a:p>
            <a:pPr>
              <a:buFont typeface="Arial" panose="020B0604020202020204" pitchFamily="34" charset="0"/>
              <a:buChar char="•"/>
            </a:pPr>
            <a:r>
              <a:rPr lang="fi-FI" sz="2800" dirty="0"/>
              <a:t> keskustelisivat rehtorin kyselytuntia varten siitä mitä luokalle kuuluu, mitä terveisiä haluavat välittää rehtorille (mikä mättää, miksi aina näin, miksei ikinä saada, mikä toimii) tai mitä rehtori on pyytänyt keskustelemaan (esim. miten parantaa välituntiviihtyvyyttä</a:t>
            </a:r>
            <a:r>
              <a:rPr lang="fi-FI" sz="2800" dirty="0" smtClean="0"/>
              <a:t>).</a:t>
            </a:r>
          </a:p>
          <a:p>
            <a:pPr>
              <a:buFont typeface="Arial" panose="020B0604020202020204" pitchFamily="34" charset="0"/>
              <a:buChar char="•"/>
            </a:pPr>
            <a:r>
              <a:rPr lang="fi-FI" sz="2800" dirty="0"/>
              <a:t> luottamusoppilas kirjaa ajatukset ylös ja vie viestiä rehtorille ”kyselytunnilla”</a:t>
            </a:r>
            <a:br>
              <a:rPr lang="fi-FI" sz="2800" dirty="0"/>
            </a:br>
            <a:r>
              <a:rPr lang="fi-FI" sz="2800" dirty="0"/>
              <a:t>luokkakokous olisi näin kaikille oppilaille suora vaikutuskanava koulun </a:t>
            </a:r>
            <a:r>
              <a:rPr lang="fi-FI" sz="2800" dirty="0" smtClean="0"/>
              <a:t>asioihin</a:t>
            </a:r>
            <a:r>
              <a:rPr lang="fi-FI" sz="2800" dirty="0"/>
              <a:t/>
            </a:r>
            <a:br>
              <a:rPr lang="fi-FI" sz="2800" dirty="0"/>
            </a:br>
            <a:r>
              <a:rPr lang="fi-FI" sz="2800" dirty="0"/>
              <a:t/>
            </a:r>
            <a:br>
              <a:rPr lang="fi-FI" sz="2800" dirty="0"/>
            </a:br>
            <a:endParaRPr lang="fi-FI" sz="2800" dirty="0"/>
          </a:p>
        </p:txBody>
      </p:sp>
    </p:spTree>
    <p:extLst>
      <p:ext uri="{BB962C8B-B14F-4D97-AF65-F5344CB8AC3E}">
        <p14:creationId xmlns:p14="http://schemas.microsoft.com/office/powerpoint/2010/main" val="2757834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4400" dirty="0" smtClean="0"/>
              <a:t>REHTORIN KYSELYTUNTI</a:t>
            </a:r>
            <a:endParaRPr lang="fi-FI" sz="4400" dirty="0"/>
          </a:p>
        </p:txBody>
      </p:sp>
      <p:sp>
        <p:nvSpPr>
          <p:cNvPr id="3" name="Sisällön paikkamerkki 2"/>
          <p:cNvSpPr>
            <a:spLocks noGrp="1"/>
          </p:cNvSpPr>
          <p:nvPr>
            <p:ph idx="1"/>
          </p:nvPr>
        </p:nvSpPr>
        <p:spPr/>
        <p:txBody>
          <a:bodyPr>
            <a:noAutofit/>
          </a:bodyPr>
          <a:lstStyle/>
          <a:p>
            <a:pPr>
              <a:buFont typeface="Arial" panose="020B0604020202020204" pitchFamily="34" charset="0"/>
              <a:buChar char="•"/>
            </a:pPr>
            <a:r>
              <a:rPr lang="fi-FI" sz="1800" dirty="0" smtClean="0"/>
              <a:t> </a:t>
            </a:r>
            <a:r>
              <a:rPr lang="fi-FI" sz="2800" dirty="0" smtClean="0"/>
              <a:t>rehtorin </a:t>
            </a:r>
            <a:r>
              <a:rPr lang="fi-FI" sz="2800" dirty="0"/>
              <a:t>”kyselytunti” </a:t>
            </a:r>
            <a:r>
              <a:rPr lang="fi-FI" sz="2800" dirty="0" smtClean="0"/>
              <a:t>luottamusoppilaille, </a:t>
            </a:r>
            <a:r>
              <a:rPr lang="fi-FI" sz="2800" dirty="0"/>
              <a:t>esim. 2x syksyllä, 2x keväällä</a:t>
            </a:r>
            <a:endParaRPr lang="fi-FI" sz="2800" dirty="0" smtClean="0"/>
          </a:p>
          <a:p>
            <a:pPr>
              <a:buFont typeface="Arial" panose="020B0604020202020204" pitchFamily="34" charset="0"/>
              <a:buChar char="•"/>
            </a:pPr>
            <a:r>
              <a:rPr lang="fi-FI" sz="2800" dirty="0" smtClean="0"/>
              <a:t> </a:t>
            </a:r>
            <a:r>
              <a:rPr lang="fi-FI" sz="2800" dirty="0"/>
              <a:t>luottamusoppilaat välittävät oppilaiden viestejä </a:t>
            </a:r>
            <a:r>
              <a:rPr lang="fi-FI" sz="2800" dirty="0" smtClean="0"/>
              <a:t>rehtorille</a:t>
            </a:r>
          </a:p>
          <a:p>
            <a:pPr>
              <a:buFont typeface="Arial" panose="020B0604020202020204" pitchFamily="34" charset="0"/>
              <a:buChar char="•"/>
            </a:pPr>
            <a:r>
              <a:rPr lang="fi-FI" sz="2800" dirty="0"/>
              <a:t> r</a:t>
            </a:r>
            <a:r>
              <a:rPr lang="fi-FI" sz="2800" dirty="0" smtClean="0"/>
              <a:t>ehtorin </a:t>
            </a:r>
            <a:r>
              <a:rPr lang="fi-FI" sz="2800" dirty="0"/>
              <a:t>kyselytunnin kuulumisten kertominen </a:t>
            </a:r>
            <a:r>
              <a:rPr lang="fi-FI" sz="2800" dirty="0" smtClean="0"/>
              <a:t>muille:</a:t>
            </a:r>
            <a:endParaRPr lang="fi-FI" sz="2800" dirty="0"/>
          </a:p>
          <a:p>
            <a:pPr marL="0" indent="0">
              <a:buNone/>
            </a:pPr>
            <a:r>
              <a:rPr lang="fi-FI" sz="2800" dirty="0"/>
              <a:t>	</a:t>
            </a:r>
            <a:r>
              <a:rPr lang="fi-FI" sz="2800" dirty="0" smtClean="0"/>
              <a:t>- Aamunavaus</a:t>
            </a:r>
            <a:r>
              <a:rPr lang="fi-FI" sz="2800" dirty="0"/>
              <a:t>, johon osallistuu </a:t>
            </a:r>
            <a:r>
              <a:rPr lang="fi-FI" sz="2800" dirty="0" smtClean="0"/>
              <a:t>luottamusoppilaat yhdeltä </a:t>
            </a:r>
            <a:r>
              <a:rPr lang="fi-FI" sz="2800" dirty="0" smtClean="0"/>
              <a:t>		luokka-asteelta </a:t>
            </a:r>
            <a:r>
              <a:rPr lang="fi-FI" sz="2800" dirty="0" smtClean="0"/>
              <a:t>vuorollaan.</a:t>
            </a:r>
            <a:endParaRPr lang="fi-FI" sz="2800" dirty="0"/>
          </a:p>
          <a:p>
            <a:pPr marL="0" indent="0">
              <a:buNone/>
            </a:pPr>
            <a:r>
              <a:rPr lang="fi-FI" sz="2800" dirty="0"/>
              <a:t>	</a:t>
            </a:r>
            <a:r>
              <a:rPr lang="fi-FI" sz="2800" dirty="0" smtClean="0"/>
              <a:t>- Seuraavalla </a:t>
            </a:r>
            <a:r>
              <a:rPr lang="fi-FI" sz="2800" dirty="0"/>
              <a:t>luokanohjaajan tunnilla</a:t>
            </a:r>
          </a:p>
          <a:p>
            <a:pPr marL="0" indent="0">
              <a:buNone/>
            </a:pPr>
            <a:r>
              <a:rPr lang="fi-FI" sz="2800" dirty="0" smtClean="0"/>
              <a:t>	- Kyselytunnin </a:t>
            </a:r>
            <a:r>
              <a:rPr lang="fi-FI" sz="2800" dirty="0"/>
              <a:t>muistio luettavissa koulun nettisivuilla</a:t>
            </a:r>
          </a:p>
          <a:p>
            <a:pPr marL="0" indent="0">
              <a:buNone/>
            </a:pPr>
            <a:r>
              <a:rPr lang="fi-FI" sz="1800" dirty="0"/>
              <a:t/>
            </a:r>
            <a:br>
              <a:rPr lang="fi-FI" sz="1800" dirty="0"/>
            </a:br>
            <a:endParaRPr lang="fi-FI" sz="1800" dirty="0"/>
          </a:p>
        </p:txBody>
      </p:sp>
    </p:spTree>
    <p:extLst>
      <p:ext uri="{BB962C8B-B14F-4D97-AF65-F5344CB8AC3E}">
        <p14:creationId xmlns:p14="http://schemas.microsoft.com/office/powerpoint/2010/main" val="917859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LUOKKAKOKOUS: Teemana </a:t>
            </a:r>
            <a:r>
              <a:rPr lang="fi-FI" b="1" dirty="0" smtClean="0"/>
              <a:t>työrauha</a:t>
            </a:r>
            <a:endParaRPr lang="fi-FI" dirty="0"/>
          </a:p>
        </p:txBody>
      </p:sp>
      <p:sp>
        <p:nvSpPr>
          <p:cNvPr id="3" name="Sisällön paikkamerkki 2"/>
          <p:cNvSpPr>
            <a:spLocks noGrp="1"/>
          </p:cNvSpPr>
          <p:nvPr>
            <p:ph idx="1"/>
          </p:nvPr>
        </p:nvSpPr>
        <p:spPr>
          <a:xfrm>
            <a:off x="1024127" y="1778000"/>
            <a:ext cx="10329673" cy="4838700"/>
          </a:xfrm>
        </p:spPr>
        <p:txBody>
          <a:bodyPr>
            <a:normAutofit fontScale="55000" lnSpcReduction="20000"/>
          </a:bodyPr>
          <a:lstStyle/>
          <a:p>
            <a:r>
              <a:rPr lang="fi-FI" sz="4400" dirty="0"/>
              <a:t>Tunnin kulku tiivistettynä:</a:t>
            </a:r>
          </a:p>
          <a:p>
            <a:r>
              <a:rPr lang="fi-FI" sz="4400" dirty="0"/>
              <a:t>1. Käykää luokan kanssa yhdessä läpi työrauhamalli -diat (aikaa tähän n. 15 min)</a:t>
            </a:r>
            <a:br>
              <a:rPr lang="fi-FI" sz="4400" dirty="0"/>
            </a:br>
            <a:endParaRPr lang="fi-FI" sz="4400" dirty="0" smtClean="0"/>
          </a:p>
          <a:p>
            <a:r>
              <a:rPr lang="fi-FI" sz="4400" dirty="0" smtClean="0"/>
              <a:t>2</a:t>
            </a:r>
            <a:r>
              <a:rPr lang="fi-FI" sz="4400" dirty="0"/>
              <a:t>. Aloitetaan luokkakokous. Luottamusoppilas ohjeistaa luokan. Jakaannutaan aluksi 4-5 oppilaan ryhmiin ja pohditaan apukysymysten avulla teemana olevaa työrauhaa. Jaa jokaiselle ryhmälle paperi, johon voivat ajatuksensa kirjata. (n. 10 min)</a:t>
            </a:r>
            <a:br>
              <a:rPr lang="fi-FI" sz="4400" dirty="0"/>
            </a:br>
            <a:endParaRPr lang="fi-FI" sz="4400" dirty="0" smtClean="0"/>
          </a:p>
          <a:p>
            <a:r>
              <a:rPr lang="fi-FI" sz="4400" dirty="0" smtClean="0"/>
              <a:t>3</a:t>
            </a:r>
            <a:r>
              <a:rPr lang="fi-FI" sz="4400" dirty="0"/>
              <a:t>. Käydään läpi pienryhmissä esiin nousseet asiat. Luottamusoppilas toimii kokouksen puheenjohtajana ja varaluottamusoppilas sihteerinä. Puheenjohtaja jakaa puheenvuorot. Sihteeri kirjaa kysymykset/ehdotukset kokousmuistioon. (n. 20 min)</a:t>
            </a:r>
            <a:br>
              <a:rPr lang="fi-FI" sz="4400" dirty="0"/>
            </a:br>
            <a:endParaRPr lang="fi-FI" sz="4400" dirty="0" smtClean="0"/>
          </a:p>
          <a:p>
            <a:r>
              <a:rPr lang="fi-FI" sz="4400" dirty="0" smtClean="0"/>
              <a:t>4</a:t>
            </a:r>
            <a:r>
              <a:rPr lang="fi-FI" sz="4400" dirty="0"/>
              <a:t>. Luottamusoppilaat ottavat muistion mukaan rehtorin kyselytunnille, joka on keskiviikkona kello 11.15.</a:t>
            </a:r>
          </a:p>
          <a:p>
            <a:pPr marL="0" indent="0">
              <a:buNone/>
            </a:pPr>
            <a:endParaRPr lang="fi-FI" dirty="0"/>
          </a:p>
        </p:txBody>
      </p:sp>
    </p:spTree>
    <p:extLst>
      <p:ext uri="{BB962C8B-B14F-4D97-AF65-F5344CB8AC3E}">
        <p14:creationId xmlns:p14="http://schemas.microsoft.com/office/powerpoint/2010/main" val="33961096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i">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341</TotalTime>
  <Words>202</Words>
  <Application>Microsoft Office PowerPoint</Application>
  <PresentationFormat>Laajakuva</PresentationFormat>
  <Paragraphs>31</Paragraphs>
  <Slides>5</Slides>
  <Notes>0</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5</vt:i4>
      </vt:variant>
    </vt:vector>
  </HeadingPairs>
  <TitlesOfParts>
    <vt:vector size="13" baseType="lpstr">
      <vt:lpstr>Arial</vt:lpstr>
      <vt:lpstr>Arial Narrow</vt:lpstr>
      <vt:lpstr>Calibri</vt:lpstr>
      <vt:lpstr>Times New Roman</vt:lpstr>
      <vt:lpstr>Tw Cen MT</vt:lpstr>
      <vt:lpstr>Tw Cen MT Condensed</vt:lpstr>
      <vt:lpstr>Wingdings 3</vt:lpstr>
      <vt:lpstr>Integraali</vt:lpstr>
      <vt:lpstr>LUOTTAMUSOPPILAS</vt:lpstr>
      <vt:lpstr>Luottamusoppilaan tehtäviin kuuluu</vt:lpstr>
      <vt:lpstr>Luokkakokous</vt:lpstr>
      <vt:lpstr>REHTORIN KYSELYTUNTI</vt:lpstr>
      <vt:lpstr>LUOKKAKOKOUS: Teemana työrauha</vt:lpstr>
    </vt:vector>
  </TitlesOfParts>
  <Company>Laukaan kunta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LUOTTAMUSOPPILAS TOIMINTA</dc:title>
  <dc:creator>Juha Luttinen</dc:creator>
  <cp:lastModifiedBy>Juha Luttinen</cp:lastModifiedBy>
  <cp:revision>11</cp:revision>
  <cp:lastPrinted>2014-10-21T06:47:39Z</cp:lastPrinted>
  <dcterms:created xsi:type="dcterms:W3CDTF">2014-10-21T06:09:25Z</dcterms:created>
  <dcterms:modified xsi:type="dcterms:W3CDTF">2015-09-07T05:51:58Z</dcterms:modified>
</cp:coreProperties>
</file>