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57" r:id="rId4"/>
    <p:sldId id="258" r:id="rId5"/>
    <p:sldId id="288" r:id="rId6"/>
    <p:sldId id="294" r:id="rId7"/>
    <p:sldId id="306" r:id="rId8"/>
    <p:sldId id="309" r:id="rId9"/>
    <p:sldId id="324" r:id="rId10"/>
    <p:sldId id="326" r:id="rId11"/>
    <p:sldId id="312" r:id="rId12"/>
    <p:sldId id="325" r:id="rId13"/>
    <p:sldId id="327" r:id="rId14"/>
    <p:sldId id="315" r:id="rId15"/>
    <p:sldId id="298" r:id="rId16"/>
    <p:sldId id="319" r:id="rId17"/>
    <p:sldId id="299" r:id="rId18"/>
    <p:sldId id="300" r:id="rId19"/>
    <p:sldId id="302" r:id="rId20"/>
    <p:sldId id="301" r:id="rId21"/>
    <p:sldId id="320" r:id="rId22"/>
    <p:sldId id="303" r:id="rId23"/>
    <p:sldId id="321" r:id="rId24"/>
    <p:sldId id="322" r:id="rId25"/>
    <p:sldId id="305" r:id="rId26"/>
    <p:sldId id="328" r:id="rId27"/>
    <p:sldId id="259" r:id="rId28"/>
    <p:sldId id="295" r:id="rId29"/>
    <p:sldId id="291" r:id="rId30"/>
    <p:sldId id="318" r:id="rId31"/>
    <p:sldId id="260" r:id="rId32"/>
    <p:sldId id="261" r:id="rId33"/>
    <p:sldId id="271" r:id="rId34"/>
    <p:sldId id="283" r:id="rId35"/>
    <p:sldId id="329" r:id="rId36"/>
    <p:sldId id="296" r:id="rId37"/>
    <p:sldId id="263" r:id="rId38"/>
    <p:sldId id="264" r:id="rId39"/>
    <p:sldId id="266" r:id="rId40"/>
    <p:sldId id="267" r:id="rId41"/>
    <p:sldId id="297" r:id="rId42"/>
    <p:sldId id="272" r:id="rId43"/>
    <p:sldId id="268" r:id="rId44"/>
    <p:sldId id="269" r:id="rId45"/>
    <p:sldId id="270" r:id="rId46"/>
    <p:sldId id="273" r:id="rId47"/>
    <p:sldId id="274" r:id="rId48"/>
    <p:sldId id="275" r:id="rId49"/>
    <p:sldId id="276" r:id="rId50"/>
    <p:sldId id="277" r:id="rId51"/>
    <p:sldId id="278" r:id="rId52"/>
    <p:sldId id="282" r:id="rId5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50"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568"/>
            <a:ext cx="5829300" cy="1960033"/>
          </a:xfrm>
        </p:spPr>
        <p:txBody>
          <a:bodyPr/>
          <a:lstStyle/>
          <a:p>
            <a:r>
              <a:rPr lang="fi-FI" smtClean="0"/>
              <a:t>Muokkaa perustyyl. napsautt.</a:t>
            </a:r>
            <a:endParaRPr lang="en-GB"/>
          </a:p>
        </p:txBody>
      </p:sp>
      <p:sp>
        <p:nvSpPr>
          <p:cNvPr id="3" name="Alaotsikk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GB"/>
          </a:p>
        </p:txBody>
      </p:sp>
      <p:sp>
        <p:nvSpPr>
          <p:cNvPr id="4" name="Päivämäärän paikkamerkki 3"/>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3729037" y="488951"/>
            <a:ext cx="1157288" cy="10401300"/>
          </a:xfrm>
        </p:spPr>
        <p:txBody>
          <a:bodyPr vert="eaVert"/>
          <a:lstStyle/>
          <a:p>
            <a:r>
              <a:rPr lang="fi-FI" smtClean="0"/>
              <a:t>Muokkaa perustyyl. napsautt.</a:t>
            </a:r>
            <a:endParaRPr lang="en-GB"/>
          </a:p>
        </p:txBody>
      </p:sp>
      <p:sp>
        <p:nvSpPr>
          <p:cNvPr id="3" name="Pystysuoran tekstin paikkamerkki 2"/>
          <p:cNvSpPr>
            <a:spLocks noGrp="1"/>
          </p:cNvSpPr>
          <p:nvPr>
            <p:ph type="body" orient="vert" idx="1"/>
          </p:nvPr>
        </p:nvSpPr>
        <p:spPr>
          <a:xfrm>
            <a:off x="257175" y="488951"/>
            <a:ext cx="3357563" cy="104013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en-GB"/>
          </a:p>
        </p:txBody>
      </p:sp>
      <p:sp>
        <p:nvSpPr>
          <p:cNvPr id="3" name="Tekstin paikkamerkki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Sisällön paikkamerkki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Sisällön paikkamerkki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5" name="Päivämäärän paikkamerkki 4"/>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6" name="Alatunnisteen paikkamerkki 5"/>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en-GB"/>
          </a:p>
        </p:txBody>
      </p:sp>
      <p:sp>
        <p:nvSpPr>
          <p:cNvPr id="3" name="Tekstin paikkamerkki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5" name="Tekstin paikkamerkki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7" name="Päivämäärän paikkamerkki 6"/>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8" name="Alatunnisteen paikkamerkki 7"/>
          <p:cNvSpPr>
            <a:spLocks noGrp="1"/>
          </p:cNvSpPr>
          <p:nvPr>
            <p:ph type="ftr" sz="quarter" idx="11"/>
          </p:nvPr>
        </p:nvSpPr>
        <p:spPr/>
        <p:txBody>
          <a:bodyPr/>
          <a:lstStyle/>
          <a:p>
            <a:endParaRPr lang="en-GB"/>
          </a:p>
        </p:txBody>
      </p:sp>
      <p:sp>
        <p:nvSpPr>
          <p:cNvPr id="9" name="Dian numeron paikkamerkki 8"/>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Päivämäärän paikkamerkki 2"/>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4" name="Alatunnisteen paikkamerkki 3"/>
          <p:cNvSpPr>
            <a:spLocks noGrp="1"/>
          </p:cNvSpPr>
          <p:nvPr>
            <p:ph type="ftr" sz="quarter" idx="11"/>
          </p:nvPr>
        </p:nvSpPr>
        <p:spPr/>
        <p:txBody>
          <a:bodyPr/>
          <a:lstStyle/>
          <a:p>
            <a:endParaRPr lang="en-GB"/>
          </a:p>
        </p:txBody>
      </p:sp>
      <p:sp>
        <p:nvSpPr>
          <p:cNvPr id="5" name="Dian numeron paikkamerkki 4"/>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3" name="Alatunnisteen paikkamerkki 2"/>
          <p:cNvSpPr>
            <a:spLocks noGrp="1"/>
          </p:cNvSpPr>
          <p:nvPr>
            <p:ph type="ftr" sz="quarter" idx="11"/>
          </p:nvPr>
        </p:nvSpPr>
        <p:spPr/>
        <p:txBody>
          <a:bodyPr/>
          <a:lstStyle/>
          <a:p>
            <a:endParaRPr lang="en-GB"/>
          </a:p>
        </p:txBody>
      </p:sp>
      <p:sp>
        <p:nvSpPr>
          <p:cNvPr id="4" name="Dian numeron paikkamerkki 3"/>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4067"/>
            <a:ext cx="2256235" cy="1549400"/>
          </a:xfrm>
        </p:spPr>
        <p:txBody>
          <a:bodyPr anchor="b"/>
          <a:lstStyle>
            <a:lvl1pPr algn="l">
              <a:defRPr sz="2000" b="1"/>
            </a:lvl1pPr>
          </a:lstStyle>
          <a:p>
            <a:r>
              <a:rPr lang="fi-FI" smtClean="0"/>
              <a:t>Muokkaa perustyyl. napsautt.</a:t>
            </a:r>
            <a:endParaRPr lang="en-GB"/>
          </a:p>
        </p:txBody>
      </p:sp>
      <p:sp>
        <p:nvSpPr>
          <p:cNvPr id="3" name="Sisällön paikkamerkki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Tekstin paikkamerkki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6" name="Alatunnisteen paikkamerkki 5"/>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216" y="6400800"/>
            <a:ext cx="4114800" cy="755651"/>
          </a:xfrm>
        </p:spPr>
        <p:txBody>
          <a:bodyPr anchor="b"/>
          <a:lstStyle>
            <a:lvl1pPr algn="l">
              <a:defRPr sz="2000" b="1"/>
            </a:lvl1pPr>
          </a:lstStyle>
          <a:p>
            <a:r>
              <a:rPr lang="fi-FI" smtClean="0"/>
              <a:t>Muokkaa perustyyl. napsautt.</a:t>
            </a:r>
            <a:endParaRPr lang="en-GB"/>
          </a:p>
        </p:txBody>
      </p:sp>
      <p:sp>
        <p:nvSpPr>
          <p:cNvPr id="3" name="Kuvan paikkamerkki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in paikkamerkki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C853A8DB-8E3F-4054-9F5D-4D82C83E09CA}" type="datetimeFigureOut">
              <a:rPr lang="en-GB" smtClean="0"/>
              <a:pPr/>
              <a:t>24/09/2018</a:t>
            </a:fld>
            <a:endParaRPr lang="en-GB"/>
          </a:p>
        </p:txBody>
      </p:sp>
      <p:sp>
        <p:nvSpPr>
          <p:cNvPr id="6" name="Alatunnisteen paikkamerkki 5"/>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126AA43C-DE1D-4815-8DB1-006E2FA4EEB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bg2">
                <a:tint val="80000"/>
                <a:satMod val="300000"/>
                <a:alpha val="34000"/>
              </a:schemeClr>
            </a:gs>
            <a:gs pos="83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i-FI" smtClean="0"/>
              <a:t>Muokkaa perustyyl. napsautt.</a:t>
            </a:r>
            <a:endParaRPr lang="en-GB"/>
          </a:p>
        </p:txBody>
      </p:sp>
      <p:sp>
        <p:nvSpPr>
          <p:cNvPr id="3" name="Tekstin paikkamerkki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853A8DB-8E3F-4054-9F5D-4D82C83E09CA}" type="datetimeFigureOut">
              <a:rPr lang="en-GB" smtClean="0"/>
              <a:pPr/>
              <a:t>24/09/2018</a:t>
            </a:fld>
            <a:endParaRPr lang="en-GB"/>
          </a:p>
        </p:txBody>
      </p:sp>
      <p:sp>
        <p:nvSpPr>
          <p:cNvPr id="5" name="Alatunnisteen paikkamerkki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ian numeron paikkamerkki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26AA43C-DE1D-4815-8DB1-006E2FA4EEB6}"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koij&#228;rvenpk@forssa.fi"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48680" y="683568"/>
            <a:ext cx="5829300" cy="1960033"/>
          </a:xfrm>
        </p:spPr>
        <p:txBody>
          <a:bodyPr>
            <a:normAutofit fontScale="90000"/>
          </a:bodyPr>
          <a:lstStyle/>
          <a:p>
            <a:r>
              <a:rPr lang="en-US" dirty="0" err="1" smtClean="0"/>
              <a:t>Koijärven</a:t>
            </a:r>
            <a:r>
              <a:rPr lang="en-US" dirty="0" smtClean="0"/>
              <a:t> </a:t>
            </a:r>
            <a:br>
              <a:rPr lang="en-US" dirty="0" smtClean="0"/>
            </a:br>
            <a:r>
              <a:rPr lang="en-US" dirty="0" err="1" smtClean="0"/>
              <a:t>koulu-päiväkoti</a:t>
            </a:r>
            <a:r>
              <a:rPr lang="en-US" dirty="0" smtClean="0"/>
              <a:t/>
            </a:r>
            <a:br>
              <a:rPr lang="en-US" dirty="0" smtClean="0"/>
            </a:br>
            <a:r>
              <a:rPr lang="en-US" dirty="0" err="1" smtClean="0"/>
              <a:t>vuosisuunnitelma</a:t>
            </a:r>
            <a:r>
              <a:rPr lang="en-US" dirty="0" smtClean="0"/>
              <a:t> </a:t>
            </a:r>
            <a:br>
              <a:rPr lang="en-US" dirty="0" smtClean="0"/>
            </a:br>
            <a:r>
              <a:rPr lang="en-US" dirty="0" smtClean="0"/>
              <a:t>2018-2019</a:t>
            </a:r>
            <a:endParaRPr lang="en-GB" dirty="0"/>
          </a:p>
        </p:txBody>
      </p:sp>
      <p:sp>
        <p:nvSpPr>
          <p:cNvPr id="3" name="Alaotsikko 2"/>
          <p:cNvSpPr>
            <a:spLocks noGrp="1"/>
          </p:cNvSpPr>
          <p:nvPr>
            <p:ph type="subTitle" idx="1"/>
          </p:nvPr>
        </p:nvSpPr>
        <p:spPr/>
        <p:txBody>
          <a:bodyPr/>
          <a:lstStyle/>
          <a:p>
            <a:endParaRPr lang="en-GB" dirty="0"/>
          </a:p>
        </p:txBody>
      </p:sp>
      <p:sp>
        <p:nvSpPr>
          <p:cNvPr id="4" name="Tekstikehys 3"/>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pic>
        <p:nvPicPr>
          <p:cNvPr id="40962" name="Picture 2" descr="Kuvahaun tulos haulle lasten forssa"/>
          <p:cNvPicPr>
            <a:picLocks noChangeAspect="1" noChangeArrowheads="1"/>
          </p:cNvPicPr>
          <p:nvPr/>
        </p:nvPicPr>
        <p:blipFill>
          <a:blip r:embed="rId2" cstate="print"/>
          <a:srcRect/>
          <a:stretch>
            <a:fillRect/>
          </a:stretch>
        </p:blipFill>
        <p:spPr bwMode="auto">
          <a:xfrm>
            <a:off x="908720" y="3995936"/>
            <a:ext cx="4996830" cy="26642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404664" y="467544"/>
            <a:ext cx="6048672" cy="6924973"/>
          </a:xfrm>
          <a:prstGeom prst="rect">
            <a:avLst/>
          </a:prstGeom>
          <a:noFill/>
        </p:spPr>
        <p:txBody>
          <a:bodyPr wrap="square" rtlCol="0">
            <a:spAutoFit/>
          </a:bodyPr>
          <a:lstStyle/>
          <a:p>
            <a:pPr>
              <a:lnSpc>
                <a:spcPct val="100000"/>
              </a:lnSpc>
            </a:pPr>
            <a:r>
              <a:rPr lang="fi-FI" spc="-1" dirty="0">
                <a:solidFill>
                  <a:srgbClr val="000000"/>
                </a:solidFill>
                <a:uFill>
                  <a:solidFill>
                    <a:srgbClr val="FFFFFF"/>
                  </a:solidFill>
                </a:uFill>
                <a:latin typeface="Comic Sans MS"/>
              </a:rPr>
              <a:t>Forssan varhaiskasvatuksen yhteiset teemat ja tavoitteet toimintavuonna 2018-2019</a:t>
            </a:r>
            <a:endParaRPr lang="fi-FI" spc="-1" dirty="0" smtClean="0">
              <a:solidFill>
                <a:srgbClr val="000000"/>
              </a:solidFill>
              <a:uFill>
                <a:solidFill>
                  <a:srgbClr val="FFFFFF"/>
                </a:solidFill>
              </a:uFill>
            </a:endParaRPr>
          </a:p>
          <a:p>
            <a:pPr>
              <a:lnSpc>
                <a:spcPct val="100000"/>
              </a:lnSpc>
            </a:pPr>
            <a:endParaRPr lang="fi-FI" spc="-1" dirty="0">
              <a:solidFill>
                <a:srgbClr val="000000"/>
              </a:solidFill>
              <a:uFill>
                <a:solidFill>
                  <a:srgbClr val="FFFFFF"/>
                </a:solidFill>
              </a:uFill>
            </a:endParaRPr>
          </a:p>
          <a:p>
            <a:pPr>
              <a:lnSpc>
                <a:spcPct val="100000"/>
              </a:lnSpc>
            </a:pPr>
            <a:r>
              <a:rPr lang="fi-FI" spc="-1" dirty="0" smtClean="0">
                <a:solidFill>
                  <a:srgbClr val="000000"/>
                </a:solidFill>
                <a:uFill>
                  <a:solidFill>
                    <a:srgbClr val="FFFFFF"/>
                  </a:solidFill>
                </a:uFill>
              </a:rPr>
              <a:t>”</a:t>
            </a:r>
            <a:r>
              <a:rPr lang="fi-FI" spc="-1" dirty="0">
                <a:solidFill>
                  <a:srgbClr val="000000"/>
                </a:solidFill>
                <a:uFill>
                  <a:solidFill>
                    <a:srgbClr val="FFFFFF"/>
                  </a:solidFill>
                </a:uFill>
              </a:rPr>
              <a:t>Forssalaista tapaa tukea lasten oppimista, kehitystä ja hyvinvointia eli meidän pedagogian kokonaisuutta kutsutaan </a:t>
            </a:r>
            <a:r>
              <a:rPr lang="fi-FI" spc="-1" dirty="0" err="1">
                <a:solidFill>
                  <a:srgbClr val="000000"/>
                </a:solidFill>
                <a:uFill>
                  <a:solidFill>
                    <a:srgbClr val="FFFFFF"/>
                  </a:solidFill>
                </a:uFill>
              </a:rPr>
              <a:t>Tyykin</a:t>
            </a:r>
            <a:r>
              <a:rPr lang="fi-FI" spc="-1" dirty="0">
                <a:solidFill>
                  <a:srgbClr val="000000"/>
                </a:solidFill>
                <a:uFill>
                  <a:solidFill>
                    <a:srgbClr val="FFFFFF"/>
                  </a:solidFill>
                </a:uFill>
              </a:rPr>
              <a:t> Tyyliksi. Lapsiystävällisessä toimintakulttuurissa aikuisten lasta kunnioittava, kuuntelevainen ja läsnä oleva työote konkretisoituu lapsihavainnointeihin perustuvassa, osallisuutta edistävässä arjessa.”(</a:t>
            </a:r>
            <a:r>
              <a:rPr lang="fi-FI" spc="-1" dirty="0" err="1">
                <a:solidFill>
                  <a:srgbClr val="000000"/>
                </a:solidFill>
                <a:uFill>
                  <a:solidFill>
                    <a:srgbClr val="FFFFFF"/>
                  </a:solidFill>
                </a:uFill>
              </a:rPr>
              <a:t>VoxForssa</a:t>
            </a:r>
            <a:r>
              <a:rPr lang="fi-FI" spc="-1" dirty="0">
                <a:solidFill>
                  <a:srgbClr val="000000"/>
                </a:solidFill>
                <a:uFill>
                  <a:solidFill>
                    <a:srgbClr val="FFFFFF"/>
                  </a:solidFill>
                </a:uFill>
              </a:rPr>
              <a:t> 2017, s 20) </a:t>
            </a:r>
          </a:p>
          <a:p>
            <a:pPr>
              <a:lnSpc>
                <a:spcPct val="100000"/>
              </a:lnSpc>
            </a:pPr>
            <a:endParaRPr lang="fi-FI" dirty="0"/>
          </a:p>
          <a:p>
            <a:pPr algn="ctr"/>
            <a:r>
              <a:rPr lang="fi-FI" sz="2000" spc="-1" dirty="0" err="1">
                <a:solidFill>
                  <a:srgbClr val="000000"/>
                </a:solidFill>
                <a:uFill>
                  <a:solidFill>
                    <a:srgbClr val="FFFFFF"/>
                  </a:solidFill>
                </a:uFill>
                <a:latin typeface="Comic Sans MS"/>
              </a:rPr>
              <a:t>VoxForssa</a:t>
            </a:r>
            <a:r>
              <a:rPr lang="fi-FI" sz="2000" spc="-1" dirty="0">
                <a:solidFill>
                  <a:srgbClr val="000000"/>
                </a:solidFill>
                <a:uFill>
                  <a:solidFill>
                    <a:srgbClr val="FFFFFF"/>
                  </a:solidFill>
                </a:uFill>
                <a:latin typeface="Comic Sans MS"/>
              </a:rPr>
              <a:t> 2017 käyttöön otto</a:t>
            </a:r>
            <a:endParaRPr lang="fi-FI" sz="2000" dirty="0"/>
          </a:p>
          <a:p>
            <a:pPr marL="285840" indent="-285480">
              <a:buFont typeface="Arial"/>
              <a:buChar char="•"/>
            </a:pPr>
            <a:r>
              <a:rPr lang="fi-FI" spc="-1" dirty="0">
                <a:solidFill>
                  <a:srgbClr val="000000"/>
                </a:solidFill>
                <a:uFill>
                  <a:solidFill>
                    <a:srgbClr val="FFFFFF"/>
                  </a:solidFill>
                </a:uFill>
              </a:rPr>
              <a:t>Lapsen vasu-kokonaisuus ja Arviointikäytänteet</a:t>
            </a:r>
            <a:endParaRPr lang="fi-FI" dirty="0"/>
          </a:p>
          <a:p>
            <a:pPr algn="ctr"/>
            <a:r>
              <a:rPr lang="fi-FI" sz="2000" spc="-1" dirty="0">
                <a:solidFill>
                  <a:srgbClr val="000000"/>
                </a:solidFill>
                <a:uFill>
                  <a:solidFill>
                    <a:srgbClr val="FFFFFF"/>
                  </a:solidFill>
                </a:uFill>
                <a:latin typeface="Comic Sans MS"/>
              </a:rPr>
              <a:t>Lasten Forssan kuusi ällää</a:t>
            </a:r>
            <a:endParaRPr lang="fi-FI" sz="2000" dirty="0"/>
          </a:p>
          <a:p>
            <a:pPr>
              <a:lnSpc>
                <a:spcPct val="100000"/>
              </a:lnSpc>
            </a:pPr>
            <a:endParaRPr lang="fi-FI" sz="1900" dirty="0"/>
          </a:p>
          <a:p>
            <a:pPr>
              <a:lnSpc>
                <a:spcPct val="100000"/>
              </a:lnSpc>
            </a:pPr>
            <a:endParaRPr lang="fi-FI" sz="1900" dirty="0"/>
          </a:p>
          <a:p>
            <a:pPr>
              <a:lnSpc>
                <a:spcPct val="100000"/>
              </a:lnSpc>
            </a:pPr>
            <a:endParaRPr lang="fi-FI" sz="1900" dirty="0"/>
          </a:p>
          <a:p>
            <a:pPr>
              <a:lnSpc>
                <a:spcPct val="100000"/>
              </a:lnSpc>
            </a:pPr>
            <a:endParaRPr lang="fi-FI" sz="1900" dirty="0"/>
          </a:p>
          <a:p>
            <a:pPr>
              <a:lnSpc>
                <a:spcPct val="100000"/>
              </a:lnSpc>
            </a:pPr>
            <a:endParaRPr lang="fi-FI" sz="1900" dirty="0" smtClean="0"/>
          </a:p>
          <a:p>
            <a:pPr>
              <a:lnSpc>
                <a:spcPct val="100000"/>
              </a:lnSpc>
            </a:pPr>
            <a:endParaRPr lang="fi-FI" sz="1900" dirty="0"/>
          </a:p>
          <a:p>
            <a:pPr>
              <a:lnSpc>
                <a:spcPct val="100000"/>
              </a:lnSpc>
            </a:pPr>
            <a:endParaRPr lang="fi-FI" sz="1900" dirty="0"/>
          </a:p>
          <a:p>
            <a:pPr>
              <a:lnSpc>
                <a:spcPct val="100000"/>
              </a:lnSpc>
            </a:pPr>
            <a:endParaRPr lang="fi-FI" sz="1900" dirty="0"/>
          </a:p>
          <a:p>
            <a:pPr algn="ctr"/>
            <a:r>
              <a:rPr lang="fi-FI" spc="-1" dirty="0"/>
              <a:t>Vanhemmille ja henkilökunnalle tehdyn kyselyn perusteella liikunta ja luonto nousivat Koijärvellä tämän vuoden tärkeimmiksi painotusalueiksi.</a:t>
            </a:r>
            <a:endParaRPr lang="fi-FI" dirty="0"/>
          </a:p>
        </p:txBody>
      </p:sp>
      <p:pic>
        <p:nvPicPr>
          <p:cNvPr id="3" name="Picture 2"/>
          <p:cNvPicPr/>
          <p:nvPr/>
        </p:nvPicPr>
        <p:blipFill>
          <a:blip r:embed="rId2" cstate="print"/>
          <a:stretch/>
        </p:blipFill>
        <p:spPr>
          <a:xfrm>
            <a:off x="1412776" y="4355976"/>
            <a:ext cx="3760512" cy="1872208"/>
          </a:xfrm>
          <a:prstGeom prst="rect">
            <a:avLst/>
          </a:prstGeom>
          <a:ln>
            <a:noFill/>
          </a:ln>
        </p:spPr>
      </p:pic>
    </p:spTree>
    <p:extLst>
      <p:ext uri="{BB962C8B-B14F-4D97-AF65-F5344CB8AC3E}">
        <p14:creationId xmlns:p14="http://schemas.microsoft.com/office/powerpoint/2010/main" val="151814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42900" y="323528"/>
            <a:ext cx="6172200" cy="1008112"/>
          </a:xfrm>
        </p:spPr>
        <p:txBody>
          <a:bodyPr>
            <a:normAutofit/>
          </a:bodyPr>
          <a:lstStyle/>
          <a:p>
            <a:r>
              <a:rPr lang="fi-FI" sz="2200" b="1" spc="-1" dirty="0">
                <a:solidFill>
                  <a:srgbClr val="000000"/>
                </a:solidFill>
                <a:uFill>
                  <a:solidFill>
                    <a:srgbClr val="FFFFFF"/>
                  </a:solidFill>
                </a:uFill>
                <a:latin typeface="Comic Sans MS"/>
              </a:rPr>
              <a:t>Varhaiskasvatussuunnitelma </a:t>
            </a:r>
            <a:r>
              <a:rPr lang="fi-FI" sz="2200" b="1" spc="-1" dirty="0" err="1">
                <a:solidFill>
                  <a:srgbClr val="000000"/>
                </a:solidFill>
                <a:uFill>
                  <a:solidFill>
                    <a:srgbClr val="FFFFFF"/>
                  </a:solidFill>
                </a:uFill>
                <a:latin typeface="Comic Sans MS"/>
              </a:rPr>
              <a:t>VoxForssan</a:t>
            </a:r>
            <a:r>
              <a:rPr lang="fi-FI" sz="2200" b="1" spc="-1" dirty="0">
                <a:solidFill>
                  <a:srgbClr val="000000"/>
                </a:solidFill>
                <a:uFill>
                  <a:solidFill>
                    <a:srgbClr val="FFFFFF"/>
                  </a:solidFill>
                </a:uFill>
                <a:latin typeface="Comic Sans MS"/>
              </a:rPr>
              <a:t> käyttöön ottaminen vähän kerrallaan</a:t>
            </a:r>
            <a:r>
              <a:rPr lang="fi-FI" sz="2200" b="1" spc="-1" dirty="0" smtClean="0">
                <a:solidFill>
                  <a:srgbClr val="000000"/>
                </a:solidFill>
                <a:uFill>
                  <a:solidFill>
                    <a:srgbClr val="FFFFFF"/>
                  </a:solidFill>
                </a:uFill>
                <a:latin typeface="Comic Sans MS"/>
              </a:rPr>
              <a:t>.</a:t>
            </a:r>
            <a:endParaRPr lang="fi-FI" dirty="0"/>
          </a:p>
        </p:txBody>
      </p:sp>
      <p:sp>
        <p:nvSpPr>
          <p:cNvPr id="3" name="Sisällön paikkamerkki 2"/>
          <p:cNvSpPr>
            <a:spLocks noGrp="1"/>
          </p:cNvSpPr>
          <p:nvPr>
            <p:ph idx="1"/>
          </p:nvPr>
        </p:nvSpPr>
        <p:spPr>
          <a:xfrm>
            <a:off x="342900" y="1331641"/>
            <a:ext cx="6172200" cy="6836578"/>
          </a:xfrm>
        </p:spPr>
        <p:txBody>
          <a:bodyPr>
            <a:normAutofit/>
          </a:bodyPr>
          <a:lstStyle/>
          <a:p>
            <a:pPr marL="800280" lvl="1" indent="-341640">
              <a:lnSpc>
                <a:spcPct val="100000"/>
              </a:lnSpc>
              <a:buFont typeface="Arial"/>
              <a:buChar char="•"/>
            </a:pPr>
            <a:r>
              <a:rPr lang="fi-FI" sz="1400" spc="-1" dirty="0" err="1">
                <a:solidFill>
                  <a:srgbClr val="000000"/>
                </a:solidFill>
                <a:uFill>
                  <a:solidFill>
                    <a:srgbClr val="FFFFFF"/>
                  </a:solidFill>
                </a:uFill>
                <a:latin typeface="Comic Sans MS"/>
                <a:ea typeface="DejaVu Sans"/>
              </a:rPr>
              <a:t>VoxForssaan</a:t>
            </a:r>
            <a:r>
              <a:rPr lang="fi-FI" sz="1400" spc="-1" dirty="0">
                <a:solidFill>
                  <a:srgbClr val="000000"/>
                </a:solidFill>
                <a:uFill>
                  <a:solidFill>
                    <a:srgbClr val="FFFFFF"/>
                  </a:solidFill>
                </a:uFill>
                <a:latin typeface="Comic Sans MS"/>
                <a:ea typeface="DejaVu Sans"/>
              </a:rPr>
              <a:t> tutustumista jatketaan ja sen tuntemusta syvennetään.</a:t>
            </a:r>
            <a:endParaRPr lang="fi-FI" dirty="0"/>
          </a:p>
          <a:p>
            <a:pPr marL="800280" lvl="1" indent="-341640">
              <a:lnSpc>
                <a:spcPct val="100000"/>
              </a:lnSpc>
              <a:buFont typeface="Arial"/>
              <a:buChar char="•"/>
            </a:pPr>
            <a:r>
              <a:rPr lang="fi-FI" sz="1400" spc="-1" dirty="0">
                <a:solidFill>
                  <a:srgbClr val="000000"/>
                </a:solidFill>
                <a:uFill>
                  <a:solidFill>
                    <a:srgbClr val="FFFFFF"/>
                  </a:solidFill>
                </a:uFill>
                <a:latin typeface="Comic Sans MS"/>
                <a:ea typeface="DejaVu Sans"/>
              </a:rPr>
              <a:t>Lapsen vasu –prosessia käsitellään toimintakaudella tiimipalavereissa. </a:t>
            </a:r>
            <a:endParaRPr lang="fi-FI" dirty="0"/>
          </a:p>
          <a:p>
            <a:pPr marL="800280" lvl="1" indent="-341640">
              <a:lnSpc>
                <a:spcPct val="100000"/>
              </a:lnSpc>
              <a:buFont typeface="Arial"/>
              <a:buChar char="•"/>
            </a:pPr>
            <a:r>
              <a:rPr lang="fi-FI" sz="1400" spc="-1" dirty="0">
                <a:solidFill>
                  <a:srgbClr val="000000"/>
                </a:solidFill>
                <a:uFill>
                  <a:solidFill>
                    <a:srgbClr val="FFFFFF"/>
                  </a:solidFill>
                </a:uFill>
                <a:latin typeface="Comic Sans MS"/>
                <a:ea typeface="DejaVu Sans"/>
              </a:rPr>
              <a:t>- Käydään läpi tiimissä  ja varmistetaan, että ajatellaan asioista saman suuntaisesti.</a:t>
            </a:r>
            <a:endParaRPr lang="fi-FI" dirty="0"/>
          </a:p>
          <a:p>
            <a:pPr marL="458640" lvl="1" indent="0">
              <a:lnSpc>
                <a:spcPct val="100000"/>
              </a:lnSpc>
              <a:buNone/>
            </a:pPr>
            <a:r>
              <a:rPr lang="fi-FI" sz="1400" spc="-1" dirty="0">
                <a:solidFill>
                  <a:srgbClr val="000000"/>
                </a:solidFill>
                <a:uFill>
                  <a:solidFill>
                    <a:srgbClr val="FFFFFF"/>
                  </a:solidFill>
                </a:uFill>
                <a:latin typeface="Comic Sans MS"/>
                <a:ea typeface="DejaVu Sans"/>
              </a:rPr>
              <a:t> </a:t>
            </a:r>
            <a:endParaRPr lang="fi-FI" dirty="0"/>
          </a:p>
          <a:p>
            <a:pPr marL="800280" lvl="1" indent="-341640">
              <a:lnSpc>
                <a:spcPct val="100000"/>
              </a:lnSpc>
              <a:buFont typeface="Arial"/>
              <a:buChar char="•"/>
            </a:pPr>
            <a:r>
              <a:rPr lang="fi-FI" sz="1400" spc="-1" dirty="0">
                <a:solidFill>
                  <a:srgbClr val="000000"/>
                </a:solidFill>
                <a:uFill>
                  <a:solidFill>
                    <a:srgbClr val="FFFFFF"/>
                  </a:solidFill>
                </a:uFill>
                <a:latin typeface="Comic Sans MS"/>
                <a:ea typeface="DejaVu Sans"/>
              </a:rPr>
              <a:t>Työyhteisössä harjoitellaan yhdessä havaintojen tekemistä ja suunnitelmien kirjaamista.</a:t>
            </a:r>
            <a:endParaRPr lang="fi-FI" dirty="0"/>
          </a:p>
          <a:p>
            <a:pPr marL="0" indent="0">
              <a:lnSpc>
                <a:spcPct val="100000"/>
              </a:lnSpc>
              <a:buNone/>
            </a:pPr>
            <a:r>
              <a:rPr lang="fi-FI" sz="1400" spc="-1" dirty="0">
                <a:solidFill>
                  <a:srgbClr val="000000"/>
                </a:solidFill>
                <a:uFill>
                  <a:solidFill>
                    <a:srgbClr val="FFFFFF"/>
                  </a:solidFill>
                </a:uFill>
                <a:latin typeface="Comic Sans MS"/>
                <a:ea typeface="DejaVu Sans"/>
              </a:rPr>
              <a:t>	-Käydään tiimeissä läpi lapsen </a:t>
            </a:r>
            <a:r>
              <a:rPr lang="fi-FI" sz="1400" spc="-1" dirty="0" err="1">
                <a:solidFill>
                  <a:srgbClr val="000000"/>
                </a:solidFill>
                <a:uFill>
                  <a:solidFill>
                    <a:srgbClr val="FFFFFF"/>
                  </a:solidFill>
                </a:uFill>
                <a:latin typeface="Comic Sans MS"/>
                <a:ea typeface="DejaVu Sans"/>
              </a:rPr>
              <a:t>lapsen</a:t>
            </a:r>
            <a:r>
              <a:rPr lang="fi-FI" sz="1400" spc="-1" dirty="0">
                <a:solidFill>
                  <a:srgbClr val="000000"/>
                </a:solidFill>
                <a:uFill>
                  <a:solidFill>
                    <a:srgbClr val="FFFFFF"/>
                  </a:solidFill>
                </a:uFill>
                <a:latin typeface="Comic Sans MS"/>
                <a:ea typeface="DejaVu Sans"/>
              </a:rPr>
              <a:t> havainnointi- ja 		seurantalomakkeen sisältämiä asioita.</a:t>
            </a:r>
            <a:endParaRPr lang="fi-FI" dirty="0"/>
          </a:p>
          <a:p>
            <a:pPr marL="0" indent="0">
              <a:lnSpc>
                <a:spcPct val="100000"/>
              </a:lnSpc>
              <a:buNone/>
            </a:pPr>
            <a:r>
              <a:rPr lang="fi-FI" sz="1400" spc="-1" dirty="0">
                <a:solidFill>
                  <a:srgbClr val="000000"/>
                </a:solidFill>
                <a:uFill>
                  <a:solidFill>
                    <a:srgbClr val="FFFFFF"/>
                  </a:solidFill>
                </a:uFill>
                <a:latin typeface="Comic Sans MS"/>
                <a:ea typeface="DejaVu Sans"/>
              </a:rPr>
              <a:t>	- Käytämme erilaisia dokumentointimenetelmiä </a:t>
            </a:r>
          </a:p>
          <a:p>
            <a:pPr marL="0" indent="0">
              <a:lnSpc>
                <a:spcPct val="100000"/>
              </a:lnSpc>
              <a:buNone/>
            </a:pPr>
            <a:r>
              <a:rPr lang="fi-FI" sz="1400" spc="-1" dirty="0">
                <a:solidFill>
                  <a:srgbClr val="000000"/>
                </a:solidFill>
                <a:uFill>
                  <a:solidFill>
                    <a:srgbClr val="FFFFFF"/>
                  </a:solidFill>
                </a:uFill>
                <a:latin typeface="Comic Sans MS"/>
                <a:ea typeface="DejaVu Sans"/>
              </a:rPr>
              <a:t>	( valokuvaaminen, haastattelu, havainnointi)</a:t>
            </a:r>
            <a:endParaRPr lang="fi-FI" dirty="0"/>
          </a:p>
          <a:p>
            <a:pPr>
              <a:lnSpc>
                <a:spcPct val="100000"/>
              </a:lnSpc>
            </a:pPr>
            <a:endParaRPr lang="fi-FI" dirty="0"/>
          </a:p>
          <a:p>
            <a:pPr marL="800280" lvl="1" indent="-341640">
              <a:lnSpc>
                <a:spcPct val="100000"/>
              </a:lnSpc>
              <a:buFont typeface="Arial"/>
              <a:buChar char="•"/>
            </a:pPr>
            <a:r>
              <a:rPr lang="fi-FI" sz="1400" spc="-1" dirty="0">
                <a:solidFill>
                  <a:srgbClr val="000000"/>
                </a:solidFill>
                <a:uFill>
                  <a:solidFill>
                    <a:srgbClr val="FFFFFF"/>
                  </a:solidFill>
                </a:uFill>
                <a:latin typeface="Comic Sans MS"/>
                <a:ea typeface="DejaVu Sans"/>
              </a:rPr>
              <a:t>Palaverit ja vanhempainillat suunnitellaan mahdollisimman toiminnallisiksi, joissa yhdessä opitaan vasua ja kehitetään toimintaa.</a:t>
            </a:r>
            <a:endParaRPr lang="fi-FI" dirty="0"/>
          </a:p>
          <a:p>
            <a:endParaRPr lang="fi-FI" dirty="0"/>
          </a:p>
        </p:txBody>
      </p:sp>
    </p:spTree>
    <p:extLst>
      <p:ext uri="{BB962C8B-B14F-4D97-AF65-F5344CB8AC3E}">
        <p14:creationId xmlns:p14="http://schemas.microsoft.com/office/powerpoint/2010/main" val="99303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620688" y="467544"/>
            <a:ext cx="5688632" cy="7848302"/>
          </a:xfrm>
          <a:prstGeom prst="rect">
            <a:avLst/>
          </a:prstGeom>
          <a:noFill/>
        </p:spPr>
        <p:txBody>
          <a:bodyPr wrap="square" rtlCol="0">
            <a:spAutoFit/>
          </a:bodyPr>
          <a:lstStyle/>
          <a:p>
            <a:pPr marL="458640" lvl="1">
              <a:lnSpc>
                <a:spcPct val="100000"/>
              </a:lnSpc>
            </a:pPr>
            <a:r>
              <a:rPr lang="fi-FI" sz="2000" b="1" spc="-1" dirty="0">
                <a:solidFill>
                  <a:srgbClr val="000000"/>
                </a:solidFill>
                <a:uFill>
                  <a:solidFill>
                    <a:srgbClr val="FFFFFF"/>
                  </a:solidFill>
                </a:uFill>
                <a:latin typeface="Comic Sans MS"/>
              </a:rPr>
              <a:t>Unicefin lapsiystävällinen kunta</a:t>
            </a:r>
            <a:endParaRPr lang="fi-FI" sz="2000" spc="-1" dirty="0" smtClean="0">
              <a:solidFill>
                <a:srgbClr val="000000"/>
              </a:solidFill>
              <a:uFill>
                <a:solidFill>
                  <a:srgbClr val="FFFFFF"/>
                </a:solidFill>
              </a:uFill>
              <a:latin typeface="Comic Sans MS"/>
              <a:ea typeface="DejaVu Sans"/>
            </a:endParaRPr>
          </a:p>
          <a:p>
            <a:pPr marL="800280" lvl="1" indent="-341640">
              <a:lnSpc>
                <a:spcPct val="100000"/>
              </a:lnSpc>
              <a:buFont typeface="Arial"/>
              <a:buChar char="•"/>
            </a:pPr>
            <a:endParaRPr lang="fi-FI" sz="1400" spc="-1" dirty="0">
              <a:solidFill>
                <a:srgbClr val="000000"/>
              </a:solidFill>
              <a:uFill>
                <a:solidFill>
                  <a:srgbClr val="FFFFFF"/>
                </a:solidFill>
              </a:uFill>
              <a:latin typeface="Comic Sans MS"/>
              <a:ea typeface="DejaVu Sans"/>
            </a:endParaRPr>
          </a:p>
          <a:p>
            <a:pPr marL="800280" lvl="1" indent="-341640">
              <a:lnSpc>
                <a:spcPct val="100000"/>
              </a:lnSpc>
              <a:buFont typeface="Arial"/>
              <a:buChar char="•"/>
            </a:pPr>
            <a:endParaRPr lang="fi-FI" sz="1400" spc="-1" dirty="0" smtClean="0">
              <a:solidFill>
                <a:srgbClr val="000000"/>
              </a:solidFill>
              <a:uFill>
                <a:solidFill>
                  <a:srgbClr val="FFFFFF"/>
                </a:solidFill>
              </a:uFill>
              <a:latin typeface="Comic Sans MS"/>
              <a:ea typeface="DejaVu Sans"/>
            </a:endParaRPr>
          </a:p>
          <a:p>
            <a:pPr marL="800280" lvl="1" indent="-341640">
              <a:lnSpc>
                <a:spcPct val="100000"/>
              </a:lnSpc>
              <a:buFont typeface="Arial"/>
              <a:buChar char="•"/>
            </a:pPr>
            <a:r>
              <a:rPr lang="fi-FI" sz="1400" spc="-1" dirty="0" smtClean="0">
                <a:solidFill>
                  <a:srgbClr val="000000"/>
                </a:solidFill>
                <a:uFill>
                  <a:solidFill>
                    <a:srgbClr val="FFFFFF"/>
                  </a:solidFill>
                </a:uFill>
                <a:latin typeface="Comic Sans MS"/>
                <a:ea typeface="DejaVu Sans"/>
              </a:rPr>
              <a:t>Lapsen </a:t>
            </a:r>
            <a:r>
              <a:rPr lang="fi-FI" sz="1400" spc="-1" dirty="0">
                <a:solidFill>
                  <a:srgbClr val="000000"/>
                </a:solidFill>
                <a:uFill>
                  <a:solidFill>
                    <a:srgbClr val="FFFFFF"/>
                  </a:solidFill>
                </a:uFill>
                <a:latin typeface="Comic Sans MS"/>
                <a:ea typeface="DejaVu Sans"/>
              </a:rPr>
              <a:t>oikeudet ja osallisuus</a:t>
            </a:r>
          </a:p>
          <a:p>
            <a:pPr marL="800280" lvl="1" indent="-341640">
              <a:lnSpc>
                <a:spcPct val="100000"/>
              </a:lnSpc>
              <a:buFont typeface="Arial"/>
              <a:buChar char="•"/>
            </a:pPr>
            <a:r>
              <a:rPr lang="fi-FI" sz="1400" spc="-1" dirty="0">
                <a:solidFill>
                  <a:srgbClr val="000000"/>
                </a:solidFill>
                <a:uFill>
                  <a:solidFill>
                    <a:srgbClr val="FFFFFF"/>
                  </a:solidFill>
                </a:uFill>
                <a:latin typeface="Comic Sans MS"/>
                <a:ea typeface="DejaVu Sans"/>
              </a:rPr>
              <a:t>Opettelemme tuntemaan Lasten oikeudet.</a:t>
            </a:r>
            <a:endParaRPr lang="fi-FI" dirty="0"/>
          </a:p>
          <a:p>
            <a:pPr marL="800280" lvl="1" indent="-341640">
              <a:lnSpc>
                <a:spcPct val="100000"/>
              </a:lnSpc>
              <a:buFont typeface="Arial"/>
              <a:buChar char="•"/>
            </a:pPr>
            <a:r>
              <a:rPr lang="fi-FI" sz="1400" spc="-1" dirty="0">
                <a:solidFill>
                  <a:srgbClr val="000000"/>
                </a:solidFill>
                <a:uFill>
                  <a:solidFill>
                    <a:srgbClr val="FFFFFF"/>
                  </a:solidFill>
                </a:uFill>
                <a:latin typeface="Comic Sans MS"/>
                <a:ea typeface="DejaVu Sans"/>
              </a:rPr>
              <a:t>Osallisuuteen oppiminen pienestä alkaen</a:t>
            </a:r>
            <a:endParaRPr lang="fi-FI" dirty="0"/>
          </a:p>
          <a:p>
            <a:pPr marL="744390" lvl="1"/>
            <a:r>
              <a:rPr lang="fi-FI" sz="1400" spc="-1" dirty="0">
                <a:solidFill>
                  <a:srgbClr val="000000"/>
                </a:solidFill>
                <a:uFill>
                  <a:solidFill>
                    <a:srgbClr val="FFFFFF"/>
                  </a:solidFill>
                </a:uFill>
                <a:latin typeface="Comic Sans MS"/>
                <a:ea typeface="DejaVu Sans"/>
              </a:rPr>
              <a:t> osallisuuden menetelmiä hyödynnetään arjessa.</a:t>
            </a:r>
            <a:endParaRPr lang="fi-FI" dirty="0"/>
          </a:p>
          <a:p>
            <a:pPr>
              <a:lnSpc>
                <a:spcPct val="100000"/>
              </a:lnSpc>
            </a:pPr>
            <a:endParaRPr lang="fi-FI" dirty="0"/>
          </a:p>
          <a:p>
            <a:pPr marL="800280" lvl="1" indent="-341640">
              <a:lnSpc>
                <a:spcPct val="100000"/>
              </a:lnSpc>
              <a:buFont typeface="Arial"/>
              <a:buChar char="•"/>
            </a:pPr>
            <a:r>
              <a:rPr lang="fi-FI" sz="1400" spc="-1" dirty="0">
                <a:solidFill>
                  <a:srgbClr val="000000"/>
                </a:solidFill>
                <a:uFill>
                  <a:solidFill>
                    <a:srgbClr val="FFFFFF"/>
                  </a:solidFill>
                </a:uFill>
                <a:latin typeface="Comic Sans MS"/>
                <a:ea typeface="DejaVu Sans"/>
              </a:rPr>
              <a:t> Sovitaan menetelmät joilla lapsia kuullaan. </a:t>
            </a:r>
            <a:endParaRPr lang="fi-FI" dirty="0"/>
          </a:p>
          <a:p>
            <a:pPr>
              <a:lnSpc>
                <a:spcPct val="100000"/>
              </a:lnSpc>
            </a:pPr>
            <a:endParaRPr lang="fi-FI" dirty="0"/>
          </a:p>
          <a:p>
            <a:pPr marL="800280" lvl="1" indent="-341640">
              <a:lnSpc>
                <a:spcPct val="100000"/>
              </a:lnSpc>
              <a:buFont typeface="Arial"/>
              <a:buChar char="•"/>
            </a:pPr>
            <a:r>
              <a:rPr lang="fi-FI" sz="1400" spc="-1" dirty="0">
                <a:solidFill>
                  <a:srgbClr val="000000"/>
                </a:solidFill>
                <a:uFill>
                  <a:solidFill>
                    <a:srgbClr val="FFFFFF"/>
                  </a:solidFill>
                </a:uFill>
                <a:latin typeface="Comic Sans MS"/>
                <a:ea typeface="DejaVu Sans"/>
              </a:rPr>
              <a:t>Seurataan lasten toiveiden ja ideoiden toteutumista.</a:t>
            </a:r>
            <a:endParaRPr lang="fi-FI" dirty="0"/>
          </a:p>
          <a:p>
            <a:pPr marL="800280" lvl="1" indent="-341640">
              <a:lnSpc>
                <a:spcPct val="100000"/>
              </a:lnSpc>
              <a:buFont typeface="Arial"/>
              <a:buChar char="•"/>
            </a:pPr>
            <a:r>
              <a:rPr lang="fi-FI" sz="1400" spc="-1" dirty="0">
                <a:solidFill>
                  <a:srgbClr val="000000"/>
                </a:solidFill>
                <a:uFill>
                  <a:solidFill>
                    <a:srgbClr val="FFFFFF"/>
                  </a:solidFill>
                </a:uFill>
                <a:latin typeface="Comic Sans MS"/>
                <a:ea typeface="DejaVu Sans"/>
              </a:rPr>
              <a:t>- Lasten mielipiteitä on dokumentoitu ja niiden pohjalta tulleita asioita toteutetaan mahdollisuuksien mukaan.</a:t>
            </a:r>
          </a:p>
          <a:p>
            <a:pPr marL="800280" lvl="1" indent="-341640">
              <a:lnSpc>
                <a:spcPct val="100000"/>
              </a:lnSpc>
              <a:buFont typeface="Arial"/>
              <a:buChar char="•"/>
            </a:pPr>
            <a:r>
              <a:rPr lang="fi-FI" sz="1400" spc="-1" dirty="0">
                <a:solidFill>
                  <a:srgbClr val="000000"/>
                </a:solidFill>
                <a:uFill>
                  <a:solidFill>
                    <a:srgbClr val="FFFFFF"/>
                  </a:solidFill>
                </a:uFill>
                <a:latin typeface="Comic Sans MS"/>
                <a:ea typeface="DejaVu Sans"/>
              </a:rPr>
              <a:t>7.12 vietämme lapsiystävällisen Forssan Unicef päivää</a:t>
            </a:r>
            <a:r>
              <a:rPr lang="fi-FI" sz="1400" spc="-1" dirty="0" smtClean="0">
                <a:solidFill>
                  <a:srgbClr val="000000"/>
                </a:solidFill>
                <a:uFill>
                  <a:solidFill>
                    <a:srgbClr val="FFFFFF"/>
                  </a:solidFill>
                </a:uFill>
                <a:latin typeface="Comic Sans MS"/>
                <a:ea typeface="DejaVu Sans"/>
              </a:rPr>
              <a:t>.</a:t>
            </a:r>
          </a:p>
          <a:p>
            <a:pPr marL="800280" lvl="1" indent="-341640">
              <a:lnSpc>
                <a:spcPct val="100000"/>
              </a:lnSpc>
              <a:buFont typeface="Arial"/>
              <a:buChar char="•"/>
            </a:pPr>
            <a:endParaRPr lang="fi-FI" sz="1400" spc="-1" dirty="0">
              <a:solidFill>
                <a:srgbClr val="000000"/>
              </a:solidFill>
              <a:uFill>
                <a:solidFill>
                  <a:srgbClr val="FFFFFF"/>
                </a:solidFill>
              </a:uFill>
              <a:latin typeface="Comic Sans MS"/>
              <a:ea typeface="DejaVu Sans"/>
            </a:endParaRPr>
          </a:p>
          <a:p>
            <a:pPr marL="800280" lvl="1" indent="-341640">
              <a:lnSpc>
                <a:spcPct val="100000"/>
              </a:lnSpc>
              <a:buFont typeface="Arial"/>
              <a:buChar char="•"/>
            </a:pPr>
            <a:endParaRPr lang="fi-FI" sz="1400" spc="-1" dirty="0" smtClean="0">
              <a:solidFill>
                <a:srgbClr val="000000"/>
              </a:solidFill>
              <a:uFill>
                <a:solidFill>
                  <a:srgbClr val="FFFFFF"/>
                </a:solidFill>
              </a:uFill>
              <a:latin typeface="Comic Sans MS"/>
              <a:ea typeface="DejaVu Sans"/>
            </a:endParaRPr>
          </a:p>
          <a:p>
            <a:pPr marL="800280" lvl="1" indent="-341640">
              <a:lnSpc>
                <a:spcPct val="100000"/>
              </a:lnSpc>
              <a:buFont typeface="Arial"/>
              <a:buChar char="•"/>
            </a:pPr>
            <a:endParaRPr lang="fi-FI" sz="1400" spc="-1" dirty="0">
              <a:solidFill>
                <a:srgbClr val="000000"/>
              </a:solidFill>
              <a:uFill>
                <a:solidFill>
                  <a:srgbClr val="FFFFFF"/>
                </a:solidFill>
              </a:uFill>
              <a:latin typeface="Comic Sans MS"/>
              <a:ea typeface="DejaVu Sans"/>
            </a:endParaRPr>
          </a:p>
          <a:p>
            <a:pPr marL="458640" lvl="1">
              <a:lnSpc>
                <a:spcPct val="100000"/>
              </a:lnSpc>
            </a:pPr>
            <a:r>
              <a:rPr lang="fi-FI" sz="2000" dirty="0"/>
              <a:t>Englantia Koijärvellä</a:t>
            </a:r>
            <a:endParaRPr lang="fi-FI" sz="2000" spc="-1" dirty="0" smtClean="0">
              <a:solidFill>
                <a:srgbClr val="000000"/>
              </a:solidFill>
              <a:uFill>
                <a:solidFill>
                  <a:srgbClr val="FFFFFF"/>
                </a:solidFill>
              </a:uFill>
              <a:latin typeface="Comic Sans MS"/>
              <a:ea typeface="DejaVu Sans"/>
            </a:endParaRPr>
          </a:p>
          <a:p>
            <a:pPr marL="800280" lvl="1" indent="-341640">
              <a:lnSpc>
                <a:spcPct val="100000"/>
              </a:lnSpc>
              <a:buFont typeface="Arial"/>
              <a:buChar char="•"/>
            </a:pPr>
            <a:endParaRPr lang="fi-FI" sz="1400" spc="-1" dirty="0">
              <a:solidFill>
                <a:srgbClr val="000000"/>
              </a:solidFill>
              <a:uFill>
                <a:solidFill>
                  <a:srgbClr val="FFFFFF"/>
                </a:solidFill>
              </a:uFill>
              <a:latin typeface="Comic Sans MS"/>
              <a:ea typeface="DejaVu Sans"/>
            </a:endParaRPr>
          </a:p>
          <a:p>
            <a:r>
              <a:rPr lang="fi-FI" dirty="0" smtClean="0"/>
              <a:t>Eskarienglantia </a:t>
            </a:r>
            <a:r>
              <a:rPr lang="fi-FI" dirty="0"/>
              <a:t>alaluokan opettajan johdolla.</a:t>
            </a:r>
          </a:p>
          <a:p>
            <a:r>
              <a:rPr lang="fi-FI" dirty="0"/>
              <a:t>Lapsiystävällistä englantia koko päiväkodissa pienin askelin toiminnan ohella</a:t>
            </a:r>
            <a:r>
              <a:rPr lang="fi-FI" dirty="0" smtClean="0"/>
              <a:t>.</a:t>
            </a:r>
          </a:p>
          <a:p>
            <a:endParaRPr lang="fi-FI" dirty="0" smtClean="0"/>
          </a:p>
          <a:p>
            <a:r>
              <a:rPr lang="fi-FI" b="1" dirty="0"/>
              <a:t>5-vuotiaiden pedagogiikka</a:t>
            </a:r>
          </a:p>
          <a:p>
            <a:endParaRPr lang="fi-FI" dirty="0"/>
          </a:p>
          <a:p>
            <a:r>
              <a:rPr lang="fi-FI" dirty="0" smtClean="0"/>
              <a:t>Yhteisötaidot</a:t>
            </a:r>
            <a:endParaRPr lang="fi-FI" dirty="0"/>
          </a:p>
          <a:p>
            <a:r>
              <a:rPr lang="fi-FI" dirty="0"/>
              <a:t>Tunnetaidot</a:t>
            </a:r>
          </a:p>
          <a:p>
            <a:r>
              <a:rPr lang="fi-FI" dirty="0"/>
              <a:t>Arjen taidot</a:t>
            </a:r>
          </a:p>
          <a:p>
            <a:pPr marL="800280" lvl="1" indent="-341640">
              <a:lnSpc>
                <a:spcPct val="100000"/>
              </a:lnSpc>
              <a:buFont typeface="Arial"/>
              <a:buChar char="•"/>
            </a:pPr>
            <a:endParaRPr lang="fi-FI" sz="1400" spc="-1" dirty="0" smtClean="0">
              <a:solidFill>
                <a:srgbClr val="000000"/>
              </a:solidFill>
              <a:uFill>
                <a:solidFill>
                  <a:srgbClr val="FFFFFF"/>
                </a:solidFill>
              </a:uFill>
              <a:latin typeface="Comic Sans MS"/>
              <a:ea typeface="DejaVu Sans"/>
            </a:endParaRPr>
          </a:p>
          <a:p>
            <a:pPr marL="800280" lvl="1" indent="-341640">
              <a:lnSpc>
                <a:spcPct val="100000"/>
              </a:lnSpc>
              <a:buFont typeface="Arial"/>
              <a:buChar char="•"/>
            </a:pPr>
            <a:endParaRPr lang="fi-FI" sz="1400" spc="-1" dirty="0">
              <a:solidFill>
                <a:srgbClr val="000000"/>
              </a:solidFill>
              <a:uFill>
                <a:solidFill>
                  <a:srgbClr val="FFFFFF"/>
                </a:solidFill>
              </a:uFill>
              <a:latin typeface="Comic Sans MS"/>
              <a:ea typeface="DejaVu Sans"/>
            </a:endParaRPr>
          </a:p>
          <a:p>
            <a:pPr marL="800280" lvl="1" indent="-341640">
              <a:lnSpc>
                <a:spcPct val="100000"/>
              </a:lnSpc>
              <a:buFont typeface="Arial"/>
              <a:buChar char="•"/>
            </a:pPr>
            <a:endParaRPr lang="fi-FI" sz="1400" spc="-1" dirty="0" smtClean="0">
              <a:solidFill>
                <a:srgbClr val="000000"/>
              </a:solidFill>
              <a:uFill>
                <a:solidFill>
                  <a:srgbClr val="FFFFFF"/>
                </a:solidFill>
              </a:uFill>
              <a:latin typeface="Comic Sans MS"/>
              <a:ea typeface="DejaVu Sans"/>
            </a:endParaRPr>
          </a:p>
          <a:p>
            <a:pPr marL="800280" lvl="1" indent="-341640">
              <a:lnSpc>
                <a:spcPct val="100000"/>
              </a:lnSpc>
              <a:buFont typeface="Arial"/>
              <a:buChar char="•"/>
            </a:pPr>
            <a:endParaRPr lang="fi-FI" sz="1400" spc="-1" dirty="0">
              <a:solidFill>
                <a:srgbClr val="000000"/>
              </a:solidFill>
              <a:uFill>
                <a:solidFill>
                  <a:srgbClr val="FFFFFF"/>
                </a:solidFill>
              </a:uFill>
              <a:latin typeface="Comic Sans MS"/>
              <a:ea typeface="DejaVu Sans"/>
            </a:endParaRPr>
          </a:p>
        </p:txBody>
      </p:sp>
    </p:spTree>
    <p:extLst>
      <p:ext uri="{BB962C8B-B14F-4D97-AF65-F5344CB8AC3E}">
        <p14:creationId xmlns:p14="http://schemas.microsoft.com/office/powerpoint/2010/main" val="201073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60648" y="467544"/>
            <a:ext cx="6264696" cy="7017306"/>
          </a:xfrm>
          <a:prstGeom prst="rect">
            <a:avLst/>
          </a:prstGeom>
          <a:noFill/>
        </p:spPr>
        <p:txBody>
          <a:bodyPr wrap="square" rtlCol="0">
            <a:spAutoFit/>
          </a:bodyPr>
          <a:lstStyle/>
          <a:p>
            <a:pPr marL="1080" indent="0">
              <a:buNone/>
            </a:pPr>
            <a:r>
              <a:rPr lang="fi-FI" spc="-1" dirty="0" smtClean="0">
                <a:solidFill>
                  <a:srgbClr val="000000"/>
                </a:solidFill>
                <a:uFill>
                  <a:solidFill>
                    <a:srgbClr val="FFFFFF"/>
                  </a:solidFill>
                </a:uFill>
                <a:latin typeface="Comic Sans MS"/>
              </a:rPr>
              <a:t>Päiväkodin </a:t>
            </a:r>
            <a:r>
              <a:rPr lang="fi-FI" spc="-1" dirty="0">
                <a:solidFill>
                  <a:srgbClr val="000000"/>
                </a:solidFill>
                <a:uFill>
                  <a:solidFill>
                    <a:srgbClr val="FFFFFF"/>
                  </a:solidFill>
                </a:uFill>
                <a:latin typeface="Comic Sans MS"/>
              </a:rPr>
              <a:t>omat lisäykset toimintavuoden 2018-2019 teemoihin ja tavoitteisiin</a:t>
            </a:r>
            <a:endParaRPr lang="fi-FI" spc="-1" dirty="0">
              <a:solidFill>
                <a:srgbClr val="000000"/>
              </a:solidFill>
              <a:uFill>
                <a:solidFill>
                  <a:srgbClr val="FFFFFF"/>
                </a:solidFill>
              </a:uFill>
              <a:ea typeface="DejaVu Sans"/>
            </a:endParaRPr>
          </a:p>
          <a:p>
            <a:pPr marL="1080" indent="0">
              <a:buNone/>
            </a:pPr>
            <a:endParaRPr lang="fi-FI" spc="-1" dirty="0" smtClean="0">
              <a:solidFill>
                <a:srgbClr val="000000"/>
              </a:solidFill>
              <a:uFill>
                <a:solidFill>
                  <a:srgbClr val="FFFFFF"/>
                </a:solidFill>
              </a:uFill>
              <a:ea typeface="DejaVu Sans"/>
            </a:endParaRPr>
          </a:p>
          <a:p>
            <a:pPr marL="1080" indent="0">
              <a:buNone/>
            </a:pPr>
            <a:r>
              <a:rPr lang="fi-FI" spc="-1" dirty="0" smtClean="0">
                <a:solidFill>
                  <a:srgbClr val="000000"/>
                </a:solidFill>
                <a:uFill>
                  <a:solidFill>
                    <a:srgbClr val="FFFFFF"/>
                  </a:solidFill>
                </a:uFill>
                <a:ea typeface="DejaVu Sans"/>
              </a:rPr>
              <a:t>Kokonaistavoitteemme </a:t>
            </a:r>
            <a:r>
              <a:rPr lang="fi-FI" spc="-1" dirty="0">
                <a:solidFill>
                  <a:srgbClr val="000000"/>
                </a:solidFill>
                <a:uFill>
                  <a:solidFill>
                    <a:srgbClr val="FFFFFF"/>
                  </a:solidFill>
                </a:uFill>
                <a:ea typeface="DejaVu Sans"/>
              </a:rPr>
              <a:t>:</a:t>
            </a:r>
            <a:endParaRPr lang="fi-FI" dirty="0"/>
          </a:p>
          <a:p>
            <a:pPr marL="343080" indent="-342000">
              <a:buFont typeface="Arial"/>
              <a:buChar char="•"/>
            </a:pPr>
            <a:r>
              <a:rPr lang="fi-FI" spc="-1" dirty="0">
                <a:solidFill>
                  <a:srgbClr val="000000"/>
                </a:solidFill>
                <a:uFill>
                  <a:solidFill>
                    <a:srgbClr val="FFFFFF"/>
                  </a:solidFill>
                </a:uFill>
                <a:ea typeface="DejaVu Sans"/>
              </a:rPr>
              <a:t> </a:t>
            </a:r>
            <a:r>
              <a:rPr lang="fi-FI" dirty="0"/>
              <a:t>Hyvän huomaaminen ja positiivisen arjen luominen</a:t>
            </a:r>
          </a:p>
          <a:p>
            <a:pPr marL="1080" indent="0">
              <a:buNone/>
            </a:pPr>
            <a:r>
              <a:rPr lang="fi-FI" spc="-1" dirty="0">
                <a:solidFill>
                  <a:srgbClr val="000000"/>
                </a:solidFill>
                <a:uFill>
                  <a:solidFill>
                    <a:srgbClr val="FFFFFF"/>
                  </a:solidFill>
                </a:uFill>
                <a:ea typeface="DejaVu Sans"/>
              </a:rPr>
              <a:t> </a:t>
            </a:r>
            <a:endParaRPr lang="fi-FI" dirty="0"/>
          </a:p>
          <a:p>
            <a:pPr marL="1080" indent="0">
              <a:buNone/>
            </a:pPr>
            <a:r>
              <a:rPr lang="fi-FI" spc="-1" dirty="0">
                <a:solidFill>
                  <a:srgbClr val="000000"/>
                </a:solidFill>
                <a:uFill>
                  <a:solidFill>
                    <a:srgbClr val="FFFFFF"/>
                  </a:solidFill>
                </a:uFill>
                <a:ea typeface="DejaVu Sans"/>
              </a:rPr>
              <a:t>Teemat:</a:t>
            </a:r>
            <a:endParaRPr lang="fi-FI" dirty="0"/>
          </a:p>
          <a:p>
            <a:pPr marL="343080" indent="-342000">
              <a:buFont typeface="Arial"/>
              <a:buChar char="•"/>
            </a:pPr>
            <a:r>
              <a:rPr lang="fi-FI" spc="-1" dirty="0">
                <a:solidFill>
                  <a:srgbClr val="000000"/>
                </a:solidFill>
                <a:uFill>
                  <a:solidFill>
                    <a:srgbClr val="FFFFFF"/>
                  </a:solidFill>
                </a:uFill>
                <a:ea typeface="DejaVu Sans"/>
              </a:rPr>
              <a:t>Pyrimme mahdollistamaan lasten ja heidän perheensä osallisuuden mahdollisimman hyvin.</a:t>
            </a:r>
            <a:endParaRPr lang="fi-FI" dirty="0"/>
          </a:p>
          <a:p>
            <a:pPr marL="343080" indent="-342000">
              <a:buFont typeface="Arial"/>
              <a:buChar char="•"/>
            </a:pPr>
            <a:r>
              <a:rPr lang="fi-FI" spc="-1" dirty="0">
                <a:solidFill>
                  <a:srgbClr val="000000"/>
                </a:solidFill>
                <a:uFill>
                  <a:solidFill>
                    <a:srgbClr val="FFFFFF"/>
                  </a:solidFill>
                </a:uFill>
                <a:ea typeface="DejaVu Sans"/>
              </a:rPr>
              <a:t>Luontosuhteen vahvistuminen</a:t>
            </a:r>
            <a:endParaRPr lang="fi-FI" dirty="0"/>
          </a:p>
          <a:p>
            <a:pPr marL="343080" indent="-342000">
              <a:buFont typeface="Arial"/>
              <a:buChar char="•"/>
            </a:pPr>
            <a:r>
              <a:rPr lang="fi-FI" dirty="0"/>
              <a:t>Liikunta arjessa</a:t>
            </a:r>
          </a:p>
          <a:p>
            <a:pPr marL="343080" indent="-342000">
              <a:buFont typeface="Arial"/>
              <a:buChar char="•"/>
            </a:pPr>
            <a:r>
              <a:rPr lang="fi-FI" spc="-1" dirty="0">
                <a:solidFill>
                  <a:srgbClr val="000000"/>
                </a:solidFill>
                <a:uFill>
                  <a:solidFill>
                    <a:srgbClr val="FFFFFF"/>
                  </a:solidFill>
                </a:uFill>
                <a:ea typeface="DejaVu Sans"/>
              </a:rPr>
              <a:t>Lukeminen</a:t>
            </a:r>
            <a:endParaRPr lang="fi-FI" dirty="0"/>
          </a:p>
          <a:p>
            <a:pPr marL="343080" indent="-342000">
              <a:buFont typeface="Arial"/>
              <a:buChar char="•"/>
            </a:pPr>
            <a:r>
              <a:rPr lang="fi-FI" spc="-1" dirty="0">
                <a:solidFill>
                  <a:srgbClr val="000000"/>
                </a:solidFill>
                <a:uFill>
                  <a:solidFill>
                    <a:srgbClr val="FFFFFF"/>
                  </a:solidFill>
                </a:uFill>
                <a:ea typeface="DejaVu Sans"/>
              </a:rPr>
              <a:t>Läsnäolo</a:t>
            </a:r>
            <a:endParaRPr lang="fi-FI" dirty="0"/>
          </a:p>
          <a:p>
            <a:pPr marL="1080" indent="0">
              <a:buNone/>
            </a:pPr>
            <a:endParaRPr lang="fi-FI" dirty="0"/>
          </a:p>
          <a:p>
            <a:pPr marL="1080" indent="0">
              <a:buNone/>
            </a:pPr>
            <a:r>
              <a:rPr lang="fi-FI" spc="-1" dirty="0">
                <a:solidFill>
                  <a:srgbClr val="000000"/>
                </a:solidFill>
                <a:uFill>
                  <a:solidFill>
                    <a:srgbClr val="FFFFFF"/>
                  </a:solidFill>
                </a:uFill>
                <a:ea typeface="DejaVu Sans"/>
              </a:rPr>
              <a:t>Tavoitteet:</a:t>
            </a:r>
            <a:endParaRPr lang="fi-FI" dirty="0"/>
          </a:p>
          <a:p>
            <a:pPr marL="343080" indent="-342000">
              <a:buFont typeface="Arial"/>
              <a:buChar char="•"/>
            </a:pPr>
            <a:r>
              <a:rPr lang="fi-FI" spc="-1" dirty="0">
                <a:solidFill>
                  <a:srgbClr val="000000"/>
                </a:solidFill>
                <a:uFill>
                  <a:solidFill>
                    <a:srgbClr val="FFFFFF"/>
                  </a:solidFill>
                </a:uFill>
                <a:ea typeface="DejaVu Sans"/>
              </a:rPr>
              <a:t>Toiminta on vielä enemmän lasta kuuntelevaa ja lapsen  osallisuutta omassa oppimisprosessissaan lisätään.</a:t>
            </a:r>
            <a:endParaRPr lang="fi-FI" dirty="0"/>
          </a:p>
          <a:p>
            <a:pPr marL="343080" indent="-342000">
              <a:buFont typeface="Arial"/>
              <a:buChar char="•"/>
            </a:pPr>
            <a:r>
              <a:rPr lang="fi-FI" spc="-1" dirty="0">
                <a:solidFill>
                  <a:srgbClr val="000000"/>
                </a:solidFill>
                <a:uFill>
                  <a:solidFill>
                    <a:srgbClr val="FFFFFF"/>
                  </a:solidFill>
                </a:uFill>
                <a:ea typeface="DejaVu Sans"/>
              </a:rPr>
              <a:t>Perheiden osallisuus mahdollistetaan järjestämällä siihen sovittuja käytänteitä esim. Tervetuloa arkeemme – päiviä säännöllisesti.</a:t>
            </a:r>
            <a:endParaRPr lang="fi-FI" dirty="0"/>
          </a:p>
          <a:p>
            <a:pPr marL="343080" indent="-342000">
              <a:buFont typeface="Arial"/>
              <a:buChar char="•"/>
            </a:pPr>
            <a:r>
              <a:rPr lang="fi-FI" spc="-1" dirty="0">
                <a:solidFill>
                  <a:srgbClr val="000000"/>
                </a:solidFill>
                <a:uFill>
                  <a:solidFill>
                    <a:srgbClr val="FFFFFF"/>
                  </a:solidFill>
                </a:uFill>
                <a:ea typeface="DejaVu Sans"/>
              </a:rPr>
              <a:t>Henkilökunnan sitoutuminen pedagogiikkamme painotuksiin; luonto ja liikunta.</a:t>
            </a:r>
            <a:endParaRPr lang="fi-FI" dirty="0"/>
          </a:p>
          <a:p>
            <a:pPr marL="343080" indent="-342000">
              <a:buFont typeface="Arial"/>
              <a:buChar char="•"/>
            </a:pPr>
            <a:r>
              <a:rPr lang="fi-FI" spc="-1" dirty="0">
                <a:solidFill>
                  <a:srgbClr val="000000"/>
                </a:solidFill>
                <a:uFill>
                  <a:solidFill>
                    <a:srgbClr val="FFFFFF"/>
                  </a:solidFill>
                </a:uFill>
                <a:ea typeface="DejaVu Sans"/>
              </a:rPr>
              <a:t>Toimimme pienissä ryhmissä ja näin mahdollistamme myös lasten osallisuutta.</a:t>
            </a:r>
          </a:p>
          <a:p>
            <a:pPr marL="343080" indent="-342000">
              <a:buFont typeface="Arial"/>
              <a:buChar char="•"/>
            </a:pPr>
            <a:r>
              <a:rPr lang="fi-FI" spc="-1" dirty="0">
                <a:solidFill>
                  <a:srgbClr val="000000"/>
                </a:solidFill>
                <a:uFill>
                  <a:solidFill>
                    <a:srgbClr val="FFFFFF"/>
                  </a:solidFill>
                </a:uFill>
                <a:ea typeface="DejaVu Sans"/>
              </a:rPr>
              <a:t>Säännölliset kirjastoautokäynnit lasten kanssa.</a:t>
            </a:r>
            <a:endParaRPr lang="fi-FI" dirty="0"/>
          </a:p>
        </p:txBody>
      </p:sp>
    </p:spTree>
    <p:extLst>
      <p:ext uri="{BB962C8B-B14F-4D97-AF65-F5344CB8AC3E}">
        <p14:creationId xmlns:p14="http://schemas.microsoft.com/office/powerpoint/2010/main" val="172760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605416"/>
          </a:xfrm>
        </p:spPr>
        <p:txBody>
          <a:bodyPr>
            <a:normAutofit/>
          </a:bodyPr>
          <a:lstStyle/>
          <a:p>
            <a:r>
              <a:rPr lang="fi-FI" sz="2000" dirty="0" smtClean="0">
                <a:latin typeface="Comic Sans MS" panose="030F0702030302020204" pitchFamily="66" charset="0"/>
              </a:rPr>
              <a:t>Pedagogian johtamisen suunnitelma</a:t>
            </a:r>
            <a:endParaRPr lang="fi-FI" sz="2000" dirty="0">
              <a:latin typeface="Comic Sans MS" panose="030F0702030302020204" pitchFamily="66" charset="0"/>
            </a:endParaRPr>
          </a:p>
        </p:txBody>
      </p:sp>
      <p:sp>
        <p:nvSpPr>
          <p:cNvPr id="3" name="Sisällön paikkamerkki 2"/>
          <p:cNvSpPr>
            <a:spLocks noGrp="1"/>
          </p:cNvSpPr>
          <p:nvPr>
            <p:ph idx="1"/>
          </p:nvPr>
        </p:nvSpPr>
        <p:spPr>
          <a:xfrm>
            <a:off x="342900" y="971600"/>
            <a:ext cx="6172200" cy="7632847"/>
          </a:xfrm>
        </p:spPr>
        <p:txBody>
          <a:bodyPr>
            <a:normAutofit lnSpcReduction="10000"/>
          </a:bodyPr>
          <a:lstStyle/>
          <a:p>
            <a:pPr marL="432000" indent="-324000">
              <a:buClr>
                <a:srgbClr val="FFFFFF"/>
              </a:buClr>
              <a:buSzPct val="45000"/>
              <a:buFont typeface="Wingdings" charset="2"/>
              <a:buChar char=""/>
            </a:pPr>
            <a:r>
              <a:rPr lang="fi-FI" sz="1800" spc="-1" dirty="0"/>
              <a:t>Tällä toimintakaudella keskitymme henkilöstön kesken huomaamaan hyvän toisissamme.</a:t>
            </a:r>
            <a:endParaRPr lang="fi-FI" sz="1800" dirty="0"/>
          </a:p>
          <a:p>
            <a:pPr marL="432000" indent="-324000">
              <a:buClr>
                <a:srgbClr val="FFFFFF"/>
              </a:buClr>
              <a:buSzPct val="45000"/>
              <a:buFont typeface="Wingdings" charset="2"/>
              <a:buChar char=""/>
            </a:pPr>
            <a:r>
              <a:rPr lang="fi-FI" sz="1800" spc="-1" dirty="0"/>
              <a:t> </a:t>
            </a:r>
            <a:endParaRPr lang="fi-FI" sz="1800" dirty="0"/>
          </a:p>
          <a:p>
            <a:pPr marL="432000" indent="-324000">
              <a:buClr>
                <a:srgbClr val="FFFFFF"/>
              </a:buClr>
              <a:buSzPct val="45000"/>
              <a:buFont typeface="Wingdings" charset="2"/>
              <a:buChar char=""/>
            </a:pPr>
            <a:r>
              <a:rPr lang="fi-FI" sz="1800" spc="-1" dirty="0"/>
              <a:t>Työnantajan määrittelemät strategiat, tehtävät ja toimeksiannot vaativat niiden noudattamista.</a:t>
            </a:r>
            <a:endParaRPr lang="fi-FI" sz="1800" dirty="0"/>
          </a:p>
          <a:p>
            <a:pPr marL="432000" indent="-324000">
              <a:buClr>
                <a:srgbClr val="FFFFFF"/>
              </a:buClr>
              <a:buSzPct val="45000"/>
              <a:buFont typeface="Wingdings" charset="2"/>
              <a:buChar char=""/>
            </a:pPr>
            <a:r>
              <a:rPr lang="fi-FI" sz="1800" spc="-1" dirty="0"/>
              <a:t>Tiedon kulusta huolehtiminen. ( Työyhteisön ja tiimien </a:t>
            </a:r>
            <a:r>
              <a:rPr lang="fi-FI" sz="1800" spc="-1" dirty="0" err="1"/>
              <a:t>whatsup</a:t>
            </a:r>
            <a:r>
              <a:rPr lang="fi-FI" sz="1800" spc="-1" dirty="0"/>
              <a:t>-ryhmät , Info – vihko</a:t>
            </a:r>
            <a:endParaRPr lang="fi-FI" sz="1800" dirty="0"/>
          </a:p>
          <a:p>
            <a:pPr marL="432000" indent="-324000">
              <a:buClr>
                <a:srgbClr val="FFFFFF"/>
              </a:buClr>
              <a:buSzPct val="45000"/>
              <a:buFont typeface="Wingdings" charset="2"/>
              <a:buChar char=""/>
            </a:pPr>
            <a:r>
              <a:rPr lang="fi-FI" sz="1800" spc="-1" dirty="0"/>
              <a:t>Tiimipalaverit ( tiimisopimukset tehty alkusyksystä) kerran kolmessa viikossa/tiimi</a:t>
            </a:r>
            <a:endParaRPr lang="fi-FI" sz="1800" dirty="0"/>
          </a:p>
          <a:p>
            <a:pPr marL="432000" indent="-324000">
              <a:buClr>
                <a:srgbClr val="FFFFFF"/>
              </a:buClr>
              <a:buSzPct val="45000"/>
              <a:buFont typeface="Wingdings" charset="2"/>
              <a:buChar char=""/>
            </a:pPr>
            <a:r>
              <a:rPr lang="fi-FI" sz="1800" spc="-1" dirty="0"/>
              <a:t>Edustus palavereissa koko koulu – päiväkodin kanssa.</a:t>
            </a:r>
            <a:endParaRPr lang="fi-FI" sz="1800" dirty="0"/>
          </a:p>
          <a:p>
            <a:pPr marL="432000" indent="-324000">
              <a:buClr>
                <a:srgbClr val="FFFFFF"/>
              </a:buClr>
              <a:buSzPct val="45000"/>
              <a:buFont typeface="Wingdings" charset="2"/>
              <a:buChar char=""/>
            </a:pPr>
            <a:r>
              <a:rPr lang="fi-FI" sz="1800" spc="-1" dirty="0"/>
              <a:t>Edustus palavereissa kannatusyhdistyksen kanssa.</a:t>
            </a:r>
            <a:endParaRPr lang="fi-FI" sz="1800" dirty="0"/>
          </a:p>
          <a:p>
            <a:pPr marL="432000" indent="-324000">
              <a:buClr>
                <a:srgbClr val="FFFFFF"/>
              </a:buClr>
              <a:buSzPct val="45000"/>
              <a:buFont typeface="Wingdings" charset="2"/>
              <a:buChar char=""/>
            </a:pPr>
            <a:r>
              <a:rPr lang="fi-FI" sz="1800" spc="-1" dirty="0"/>
              <a:t>Talon Lastentarhanopettajien palaverit muutaman kerran toimintakauden aikana.</a:t>
            </a:r>
            <a:endParaRPr lang="fi-FI" sz="1800" dirty="0"/>
          </a:p>
          <a:p>
            <a:pPr marL="432000" indent="-324000">
              <a:buClr>
                <a:srgbClr val="FFFFFF"/>
              </a:buClr>
              <a:buSzPct val="45000"/>
              <a:buFont typeface="Wingdings" charset="2"/>
              <a:buChar char=""/>
            </a:pPr>
            <a:r>
              <a:rPr lang="fi-FI" sz="1800" spc="-1" dirty="0"/>
              <a:t>Lastenhoitajien palaverit pyritään mahdollistamaan 2 kertaa kaudessa.</a:t>
            </a:r>
            <a:endParaRPr lang="fi-FI" sz="1800" dirty="0"/>
          </a:p>
          <a:p>
            <a:pPr marL="432000" indent="-324000">
              <a:buClr>
                <a:srgbClr val="FFFFFF"/>
              </a:buClr>
              <a:buSzPct val="45000"/>
              <a:buFont typeface="Wingdings" charset="2"/>
              <a:buChar char=""/>
            </a:pPr>
            <a:r>
              <a:rPr lang="fi-FI" sz="1800" spc="-1" dirty="0"/>
              <a:t>Kehityskeskustelut Teron johdolla.</a:t>
            </a:r>
            <a:endParaRPr lang="fi-FI" sz="1800" dirty="0"/>
          </a:p>
          <a:p>
            <a:pPr marL="432000" indent="-324000">
              <a:buClr>
                <a:srgbClr val="FFFFFF"/>
              </a:buClr>
              <a:buSzPct val="45000"/>
              <a:buFont typeface="Wingdings" charset="2"/>
              <a:buChar char=""/>
            </a:pPr>
            <a:r>
              <a:rPr lang="fi-FI" sz="1800" spc="-1" dirty="0"/>
              <a:t>Arjen kohtaamiset ” käytävällä”.</a:t>
            </a:r>
            <a:endParaRPr lang="fi-FI" sz="1800" dirty="0"/>
          </a:p>
          <a:p>
            <a:pPr marL="432000" indent="-324000">
              <a:buClr>
                <a:srgbClr val="FFFFFF"/>
              </a:buClr>
              <a:buSzPct val="45000"/>
              <a:buFont typeface="Wingdings" charset="2"/>
              <a:buChar char=""/>
            </a:pPr>
            <a:r>
              <a:rPr lang="fi-FI" sz="1800" spc="-1" dirty="0"/>
              <a:t>Työntekijöiden vastuuttaminen. Jokaisen vahvuudet huomioidaan.</a:t>
            </a:r>
            <a:endParaRPr lang="fi-FI" sz="1800" dirty="0"/>
          </a:p>
          <a:p>
            <a:pPr marL="432000" indent="-324000">
              <a:buClr>
                <a:srgbClr val="FFFFFF"/>
              </a:buClr>
              <a:buSzPct val="45000"/>
              <a:buFont typeface="Wingdings" charset="2"/>
              <a:buChar char=""/>
            </a:pPr>
            <a:r>
              <a:rPr lang="fi-FI" sz="1800" spc="-1" dirty="0"/>
              <a:t>Selkeät tehtäväjaot esim. vuorokohtaiset ja koulutukseen liittyvät tehtävät.</a:t>
            </a:r>
            <a:endParaRPr lang="fi-FI" sz="1800" dirty="0"/>
          </a:p>
          <a:p>
            <a:pPr marL="432000" indent="-324000">
              <a:buClr>
                <a:srgbClr val="FFFFFF"/>
              </a:buClr>
              <a:buSzPct val="45000"/>
              <a:buFont typeface="Wingdings" charset="2"/>
              <a:buChar char=""/>
            </a:pPr>
            <a:r>
              <a:rPr lang="fi-FI" sz="1800" spc="-1" dirty="0"/>
              <a:t>Toimintaympäristön jatkuva tarkastelu pedagogiikan näkökulmasta.</a:t>
            </a:r>
            <a:endParaRPr lang="fi-FI" sz="1800" dirty="0"/>
          </a:p>
          <a:p>
            <a:pPr marL="432000" indent="-324000">
              <a:buClr>
                <a:srgbClr val="FFFFFF"/>
              </a:buClr>
              <a:buSzPct val="45000"/>
              <a:buFont typeface="Wingdings" charset="2"/>
              <a:buChar char=""/>
            </a:pPr>
            <a:r>
              <a:rPr lang="fi-FI" sz="1800" spc="-1" dirty="0"/>
              <a:t>Vapaa – ajalla tapahtuvat Hengen nostatus – illat syksyllä, pikkujoulut ja kevätkarkelot.</a:t>
            </a:r>
            <a:endParaRPr lang="fi-FI" sz="1800" dirty="0"/>
          </a:p>
          <a:p>
            <a:endParaRPr lang="fi-FI" sz="1800" dirty="0">
              <a:latin typeface="+mj-lt"/>
            </a:endParaRPr>
          </a:p>
        </p:txBody>
      </p:sp>
    </p:spTree>
    <p:extLst>
      <p:ext uri="{BB962C8B-B14F-4D97-AF65-F5344CB8AC3E}">
        <p14:creationId xmlns:p14="http://schemas.microsoft.com/office/powerpoint/2010/main" val="3805260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kehys 3"/>
          <p:cNvSpPr txBox="1"/>
          <p:nvPr/>
        </p:nvSpPr>
        <p:spPr>
          <a:xfrm>
            <a:off x="476672" y="323528"/>
            <a:ext cx="6120680" cy="8217634"/>
          </a:xfrm>
          <a:prstGeom prst="rect">
            <a:avLst/>
          </a:prstGeom>
          <a:noFill/>
        </p:spPr>
        <p:txBody>
          <a:bodyPr wrap="square" rtlCol="0">
            <a:spAutoFit/>
          </a:bodyPr>
          <a:lstStyle/>
          <a:p>
            <a:pPr algn="ctr"/>
            <a:r>
              <a:rPr lang="fi-FI" sz="2800" b="1" dirty="0" smtClean="0"/>
              <a:t>Esiopetuksen lukuvuosisuunnitelma 2018-2019</a:t>
            </a:r>
          </a:p>
          <a:p>
            <a:pPr algn="ctr"/>
            <a:endParaRPr lang="fi-FI" sz="2800" b="1" dirty="0" smtClean="0"/>
          </a:p>
          <a:p>
            <a:r>
              <a:rPr lang="fi-FI" b="1" dirty="0" smtClean="0"/>
              <a:t>1. Esiopetuksen toimintakulttuuri ja toiminnalliset tavoitteet</a:t>
            </a:r>
            <a:endParaRPr lang="en-GB" dirty="0" smtClean="0"/>
          </a:p>
          <a:p>
            <a:r>
              <a:rPr lang="fi-FI" b="1" i="1" dirty="0" smtClean="0"/>
              <a:t> </a:t>
            </a:r>
            <a:endParaRPr lang="en-GB" dirty="0" smtClean="0"/>
          </a:p>
          <a:p>
            <a:r>
              <a:rPr lang="fi-FI" dirty="0" smtClean="0"/>
              <a:t>Forssan kaupungin esiopetuksen pohjana ovat valtakunnallisen esiopetussuunnitelman perusteet ja niiden pohjalta tehty seutukunnallinen esiopetussuunnitelma. Lisäksi toimintaa ohjaa </a:t>
            </a:r>
            <a:r>
              <a:rPr lang="fi-FI" dirty="0" err="1" smtClean="0"/>
              <a:t>Vox</a:t>
            </a:r>
            <a:r>
              <a:rPr lang="fi-FI" dirty="0" smtClean="0"/>
              <a:t> Forssa ja Lasten Forssan palvelulupaukset. Esiopetuksen toimintakulttuurissa huomioidaan kaupunkimme historia ja kulttuuri, Koijärvellä painottuvat lisäksi ekologisuus ja yhteisöllisyys.</a:t>
            </a:r>
            <a:r>
              <a:rPr lang="fi-FI" i="1" dirty="0" smtClean="0"/>
              <a:t>  </a:t>
            </a:r>
            <a:endParaRPr lang="en-GB" dirty="0" smtClean="0"/>
          </a:p>
          <a:p>
            <a:r>
              <a:rPr lang="fi-FI" b="1" i="1" dirty="0" smtClean="0"/>
              <a:t> </a:t>
            </a:r>
            <a:endParaRPr lang="en-GB" dirty="0" smtClean="0"/>
          </a:p>
          <a:p>
            <a:r>
              <a:rPr lang="fi-FI" dirty="0" smtClean="0"/>
              <a:t>Esiopetusta toteutetaan monipuolisissa oppimisympäristöissä. Fyysisellä oppimisympäristöllä tarkoitetaan esim. luontoa, rakennettua ympäristöä, tieto- ja viestintäteknologiaympäristöä sekä lähiympäristön yhteistyötahoja esim. koulu, kirjasto tai kirjastoauto. Fyysistä oppimisympäristöä muokataan jatkuvasti lasta motivoivaksi, lasten toiveita kuunnellen ja mielenkiinnon kohteet huomioiden.</a:t>
            </a:r>
            <a:r>
              <a:rPr lang="fi-FI" i="1" dirty="0" smtClean="0"/>
              <a:t> </a:t>
            </a:r>
            <a:r>
              <a:rPr lang="fi-FI" dirty="0" smtClean="0"/>
              <a:t>Sosiaalinen oppimisympäristö pidetään turvallisena, lämminhenkisenä, kannustavana ja yksilöllisyyttä tukevana. Tärkeää on myös kiireettömyys, työskentelyrauha ja vuorovaikutuksellisuus</a:t>
            </a:r>
            <a:r>
              <a:rPr lang="fi-FI" i="1" dirty="0" smtClean="0"/>
              <a:t>.</a:t>
            </a:r>
            <a:r>
              <a:rPr lang="fi-FI" dirty="0" smtClean="0"/>
              <a:t>  Lapsen tulee voida kokea oivaltamisen ja oppimisen iloa. </a:t>
            </a:r>
            <a:endParaRPr lang="en-GB" dirty="0" smtClean="0"/>
          </a:p>
          <a:p>
            <a:r>
              <a:rPr lang="fi-FI" i="1" dirty="0" smtClean="0"/>
              <a:t> </a:t>
            </a:r>
            <a:endParaRPr lang="en-GB" dirty="0" smtClean="0"/>
          </a:p>
          <a:p>
            <a:pPr algn="ctr"/>
            <a:endParaRPr lang="fi-FI" sz="2800" b="1" dirty="0" smtClean="0"/>
          </a:p>
          <a:p>
            <a:pPr algn="ctr"/>
            <a:endParaRPr lang="en-GB" sz="2000" b="1" dirty="0"/>
          </a:p>
        </p:txBody>
      </p:sp>
      <p:sp>
        <p:nvSpPr>
          <p:cNvPr id="13" name="Tekstikehys 12"/>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260648" y="683568"/>
            <a:ext cx="6264696" cy="3139321"/>
          </a:xfrm>
          <a:prstGeom prst="rect">
            <a:avLst/>
          </a:prstGeom>
        </p:spPr>
        <p:txBody>
          <a:bodyPr wrap="square">
            <a:spAutoFit/>
          </a:bodyPr>
          <a:lstStyle/>
          <a:p>
            <a:r>
              <a:rPr lang="fi-FI" dirty="0" smtClean="0"/>
              <a:t>Keskeisimpiä työtapoja esiopetuksessa ovat leikki sekä kokemuksellisuus ja toiminnallisuus lasten eri oppimistyylit huomioiden. Lasten oppimista ja toimintaa ryhmässä havainnoidaan säännöllisesti, ja toimintaa kehitetään havaintojen ja lasten toiveiden pohjalta. Esiopetuksen toiminta muodostuu iso- ja pienryhmätyöskentelystä, yksilö-, pari- ja ryhmätyöskentelystä. Lasten kanssa harjoitellaan ryhmässä toimimisen taitoja, erilaisten ihmisten huomioimista ja lähimmäisten kunnioittamista. Koijärvellä esikoululaiset toimivat sekä </a:t>
            </a:r>
            <a:r>
              <a:rPr lang="fi-FI" dirty="0" err="1" smtClean="0"/>
              <a:t>päiväkotilaisten</a:t>
            </a:r>
            <a:r>
              <a:rPr lang="fi-FI" dirty="0" smtClean="0"/>
              <a:t>, että koululaisten kanssa. Toista loukkaava käytös pyritään ehkäisemään ja siihen puututaan välittömästi.</a:t>
            </a:r>
            <a:endParaRPr lang="fi-FI" b="1" dirty="0" smtClean="0"/>
          </a:p>
        </p:txBody>
      </p:sp>
      <p:sp>
        <p:nvSpPr>
          <p:cNvPr id="5" name="Suorakulmio 4"/>
          <p:cNvSpPr/>
          <p:nvPr/>
        </p:nvSpPr>
        <p:spPr>
          <a:xfrm>
            <a:off x="1798598" y="8460432"/>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Suorakulmio 2"/>
          <p:cNvSpPr/>
          <p:nvPr/>
        </p:nvSpPr>
        <p:spPr>
          <a:xfrm>
            <a:off x="404664" y="323529"/>
            <a:ext cx="6048672" cy="523220"/>
          </a:xfrm>
          <a:prstGeom prst="rect">
            <a:avLst/>
          </a:prstGeom>
        </p:spPr>
        <p:txBody>
          <a:bodyPr wrap="square">
            <a:spAutoFit/>
          </a:bodyPr>
          <a:lstStyle/>
          <a:p>
            <a:pPr algn="ctr"/>
            <a:r>
              <a:rPr lang="fi-FI" b="1" dirty="0" smtClean="0"/>
              <a:t> </a:t>
            </a:r>
            <a:r>
              <a:rPr lang="fi-FI" sz="2800" b="1" dirty="0" smtClean="0"/>
              <a:t>Esiopetuksen työn organisointi</a:t>
            </a:r>
            <a:endParaRPr lang="en-GB" sz="2000" dirty="0"/>
          </a:p>
        </p:txBody>
      </p:sp>
      <p:sp>
        <p:nvSpPr>
          <p:cNvPr id="6" name="Tekstikehys 5"/>
          <p:cNvSpPr txBox="1"/>
          <p:nvPr/>
        </p:nvSpPr>
        <p:spPr>
          <a:xfrm>
            <a:off x="404664" y="1115616"/>
            <a:ext cx="6048672" cy="5632311"/>
          </a:xfrm>
          <a:prstGeom prst="rect">
            <a:avLst/>
          </a:prstGeom>
          <a:noFill/>
        </p:spPr>
        <p:txBody>
          <a:bodyPr wrap="square" rtlCol="0">
            <a:spAutoFit/>
          </a:bodyPr>
          <a:lstStyle/>
          <a:p>
            <a:r>
              <a:rPr lang="fi-FI"/>
              <a:t>Toimintakauden -18 – 19 teema on Seikkailujen eskari.</a:t>
            </a:r>
            <a:endParaRPr lang="en-GB"/>
          </a:p>
          <a:p>
            <a:r>
              <a:rPr lang="fi-FI"/>
              <a:t> </a:t>
            </a:r>
            <a:endParaRPr lang="en-GB"/>
          </a:p>
          <a:p>
            <a:r>
              <a:rPr lang="fi-FI"/>
              <a:t>Ilveksien viikko muodostuu maanantain Metsämörri-retkestä, tiistain eskaritehtävistä, , keskiviikon eskarienkusta, torstain luovista toiminnoista,  ja perjantain laavukokouksesta, liikunnasta ja kirjastoauto käynneistä. Lapset ovat aktiivisesti mukana arjen suunnittelussa ja heidän toiveitaan kuunnellaan ja toteutetaan.</a:t>
            </a:r>
            <a:endParaRPr lang="en-GB"/>
          </a:p>
          <a:p>
            <a:r>
              <a:rPr lang="fi-FI"/>
              <a:t> </a:t>
            </a:r>
            <a:endParaRPr lang="en-GB"/>
          </a:p>
          <a:p>
            <a:r>
              <a:rPr lang="fi-FI"/>
              <a:t>Kirjastoauto pysähtyy koulu-päiväkodin pihalla 2 viikon välein, jolloin eskarilaiset pääsevät tutustumaan kirjastoauton palveluihin. Lainattuja kirjoja luetaan ja lapset voivat niitä vapaasti myös itse luekella.</a:t>
            </a:r>
            <a:endParaRPr lang="en-GB"/>
          </a:p>
          <a:p>
            <a:r>
              <a:rPr lang="fi-FI"/>
              <a:t> </a:t>
            </a:r>
            <a:endParaRPr lang="en-GB"/>
          </a:p>
          <a:p>
            <a:r>
              <a:rPr lang="fi-FI"/>
              <a:t>Uimakoulussa käymme kaksi kertaa syksyllä ja kaksi kertaa keväällä yhdessä 1-2 luokan kanssa.</a:t>
            </a:r>
            <a:endParaRPr lang="en-GB"/>
          </a:p>
          <a:p>
            <a:r>
              <a:rPr lang="fi-FI"/>
              <a:t> </a:t>
            </a:r>
            <a:endParaRPr lang="en-GB"/>
          </a:p>
          <a:p>
            <a:r>
              <a:rPr lang="fi-FI"/>
              <a:t>Seurakunta vierailee eskarissa säännöllisin väliajoin pitämässä Mää -hetkeä ja syksyllä pääsemme kurkkaamaan Koijärven kirkkoon.</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Suorakulmio 2"/>
          <p:cNvSpPr/>
          <p:nvPr/>
        </p:nvSpPr>
        <p:spPr>
          <a:xfrm>
            <a:off x="332656" y="755576"/>
            <a:ext cx="6264696" cy="2031325"/>
          </a:xfrm>
          <a:prstGeom prst="rect">
            <a:avLst/>
          </a:prstGeom>
        </p:spPr>
        <p:txBody>
          <a:bodyPr wrap="square">
            <a:spAutoFit/>
          </a:bodyPr>
          <a:lstStyle/>
          <a:p>
            <a:pPr algn="just"/>
            <a:endParaRPr lang="en-GB" dirty="0" smtClean="0"/>
          </a:p>
          <a:p>
            <a:endParaRPr lang="en-GB" dirty="0" smtClean="0"/>
          </a:p>
          <a:p>
            <a:r>
              <a:rPr lang="fi-FI" dirty="0" smtClean="0"/>
              <a:t> </a:t>
            </a:r>
            <a:endParaRPr lang="en-GB" dirty="0" smtClean="0"/>
          </a:p>
          <a:p>
            <a:endParaRPr lang="fi-FI" dirty="0" smtClean="0"/>
          </a:p>
          <a:p>
            <a:endParaRPr lang="fi-FI" dirty="0" smtClean="0"/>
          </a:p>
          <a:p>
            <a:endParaRPr lang="fi-FI" dirty="0" smtClean="0"/>
          </a:p>
          <a:p>
            <a:endParaRPr lang="en-GB" dirty="0" smtClean="0"/>
          </a:p>
        </p:txBody>
      </p:sp>
      <p:sp>
        <p:nvSpPr>
          <p:cNvPr id="4" name="Suorakulmio 3"/>
          <p:cNvSpPr/>
          <p:nvPr/>
        </p:nvSpPr>
        <p:spPr>
          <a:xfrm>
            <a:off x="332656" y="773977"/>
            <a:ext cx="6264696" cy="7294305"/>
          </a:xfrm>
          <a:prstGeom prst="rect">
            <a:avLst/>
          </a:prstGeom>
        </p:spPr>
        <p:txBody>
          <a:bodyPr wrap="square">
            <a:spAutoFit/>
          </a:bodyPr>
          <a:lstStyle/>
          <a:p>
            <a:pPr algn="just"/>
            <a:r>
              <a:rPr lang="fi-FI" dirty="0"/>
              <a:t>Keväällä järjestämme mahdollisesti </a:t>
            </a:r>
            <a:r>
              <a:rPr lang="fi-FI" dirty="0" err="1"/>
              <a:t>yöeskarin</a:t>
            </a:r>
            <a:r>
              <a:rPr lang="fi-FI" dirty="0"/>
              <a:t>. Kevätretkelle lähdetään joko päiväkodin tai koulun 1-2-lk:n kanssa kannatusyhdistyksen rahoittamana. </a:t>
            </a:r>
            <a:endParaRPr lang="en-GB" dirty="0"/>
          </a:p>
          <a:p>
            <a:pPr algn="just"/>
            <a:r>
              <a:rPr lang="fi-FI" dirty="0"/>
              <a:t>Koijärven eskarilaiset osallistuvat aktiivisesti koko palvelualueen yhteisiin tapahtumiin, esim.  Helmin-päivän laulajaisiin.</a:t>
            </a:r>
            <a:endParaRPr lang="en-GB" dirty="0"/>
          </a:p>
          <a:p>
            <a:pPr algn="just"/>
            <a:r>
              <a:rPr lang="fi-FI" dirty="0"/>
              <a:t>Kannatusyhdistys on aktiivisena vaikuttajana eskarin ja päiväkodin arjessa tarjoten erilaisia kursseja ja tapahtumia.</a:t>
            </a:r>
            <a:endParaRPr lang="en-GB" dirty="0"/>
          </a:p>
          <a:p>
            <a:pPr algn="just"/>
            <a:r>
              <a:rPr lang="fi-FI" dirty="0"/>
              <a:t>Kurjenpesän Kaikki juoksee–kampanja on rantautunut pohjoiseen ja kerran kuussa juoksemme erilaisissa maastoissa monenlaisia matkoja.</a:t>
            </a:r>
          </a:p>
          <a:p>
            <a:endParaRPr lang="fi-FI" b="1" dirty="0"/>
          </a:p>
          <a:p>
            <a:r>
              <a:rPr lang="fi-FI" b="1" dirty="0"/>
              <a:t>Oppimisen eheyttäminen ja monialaiset oppimiskokonaisuudet</a:t>
            </a:r>
          </a:p>
          <a:p>
            <a:endParaRPr lang="fi-FI" b="1" dirty="0"/>
          </a:p>
          <a:p>
            <a:pPr algn="just"/>
            <a:r>
              <a:rPr lang="fi-FI" dirty="0"/>
              <a:t>Monialaisia oppimiskokonaisuuksia muodostettaessa huomioidaan yksikkö- ja ryhmäkohtaisesti seutukunnallinen esiopetussuunnitelma sekä lasten mielenkiinnonkohteet ja toiveet. Vanhempien toiveita ja ajatuksia kuuntelemme. Vanhempainilta on vasta tulossa ja heidän </a:t>
            </a:r>
            <a:r>
              <a:rPr lang="fi-FI" dirty="0" smtClean="0"/>
              <a:t>ajatuksilleen </a:t>
            </a:r>
            <a:r>
              <a:rPr lang="fi-FI" dirty="0"/>
              <a:t>jätämme toiminnassa tilaa. Tänä toimintakautena Ilveksien painopisteinä on lukeminen ja luonto, läsnäoloa, leikkiä, luovuutta ja liikettä unohtamatta.</a:t>
            </a:r>
            <a:endParaRPr lang="en-GB" dirty="0"/>
          </a:p>
          <a:p>
            <a:pPr algn="just"/>
            <a:r>
              <a:rPr lang="fi-FI" i="1" dirty="0"/>
              <a:t> </a:t>
            </a:r>
            <a:endParaRPr lang="en-GB" dirty="0"/>
          </a:p>
          <a:p>
            <a:pPr algn="just"/>
            <a:r>
              <a:rPr lang="fi-FI" dirty="0"/>
              <a:t>Eskarilaiset tekevät yhteistyötä 1-2lk oppilaiden kanssa erilaisten pajojen ja metsäretkien merkeissä noin kerran kuussa. Lisäksi eskarilaiset on kutsuttu 1-2lk:n musiikin tunneille kerran kuukaudessa. Ja opet menevät vaihtoon aina </a:t>
            </a:r>
            <a:r>
              <a:rPr lang="fi-FI" dirty="0" err="1"/>
              <a:t>eskarienkun</a:t>
            </a:r>
            <a:r>
              <a:rPr lang="fi-FI" dirty="0"/>
              <a:t> ajan.</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6" name="Tekstikehys 5"/>
          <p:cNvSpPr txBox="1"/>
          <p:nvPr/>
        </p:nvSpPr>
        <p:spPr>
          <a:xfrm>
            <a:off x="188640" y="0"/>
            <a:ext cx="6408712" cy="9787295"/>
          </a:xfrm>
          <a:prstGeom prst="rect">
            <a:avLst/>
          </a:prstGeom>
          <a:noFill/>
        </p:spPr>
        <p:txBody>
          <a:bodyPr wrap="square" rtlCol="0">
            <a:spAutoFit/>
          </a:bodyPr>
          <a:lstStyle/>
          <a:p>
            <a:pPr algn="ctr"/>
            <a:r>
              <a:rPr lang="fi-FI" sz="2800" b="1" dirty="0" smtClean="0"/>
              <a:t>Laaja-alaisen osaamisen paikalliset painotukset ja </a:t>
            </a:r>
            <a:r>
              <a:rPr lang="fi-FI" sz="2800" b="1" dirty="0" err="1" smtClean="0"/>
              <a:t>osallistaminen</a:t>
            </a:r>
            <a:endParaRPr lang="en-GB" sz="2800" dirty="0" smtClean="0"/>
          </a:p>
          <a:p>
            <a:r>
              <a:rPr lang="fi-FI" dirty="0" smtClean="0"/>
              <a:t> </a:t>
            </a:r>
            <a:endParaRPr lang="en-GB" b="1" dirty="0" smtClean="0"/>
          </a:p>
          <a:p>
            <a:pPr algn="ctr"/>
            <a:r>
              <a:rPr lang="fi-FI" sz="2000" b="1" dirty="0" smtClean="0"/>
              <a:t>Ajattelu ja oppiminen</a:t>
            </a:r>
            <a:endParaRPr lang="en-GB" sz="2000" b="1" dirty="0" smtClean="0"/>
          </a:p>
          <a:p>
            <a:r>
              <a:rPr lang="fi-FI" sz="2000" dirty="0" smtClean="0"/>
              <a:t> </a:t>
            </a:r>
            <a:r>
              <a:rPr lang="fi-FI" dirty="0" smtClean="0"/>
              <a:t>Koijärvellä oppimisympäristöt ovat monipuolisia ja lasta aktivoivia. </a:t>
            </a:r>
          </a:p>
          <a:p>
            <a:endParaRPr lang="en-GB" dirty="0" smtClean="0"/>
          </a:p>
          <a:p>
            <a:pPr algn="ctr"/>
            <a:r>
              <a:rPr lang="fi-FI" sz="2000" dirty="0"/>
              <a:t>Ajattelulle annetaan aikaa ja tilaa. Oppimisesta iloitaan koko ryhmän voimin. Opetuksessa huomioidaan erilaiset oppimistyylit ja jokaisen yksilöllinen oppimistahti. Käytämme paljon toiminnallisia menetelmiä ja teemme oppimista näkyväksi dokumentoimalla ja keskustelemalla. Tavoitteena on, että eskarilainen oppii luottamaan omaan itseensä ja näkemään vaivaa saavuttaakseen omat tavoitteensa.</a:t>
            </a:r>
            <a:endParaRPr lang="en-GB" sz="2000" dirty="0"/>
          </a:p>
          <a:p>
            <a:pPr algn="ctr"/>
            <a:r>
              <a:rPr lang="fi-FI" sz="2000" dirty="0" smtClean="0"/>
              <a:t/>
            </a:r>
            <a:br>
              <a:rPr lang="fi-FI" sz="2000" dirty="0" smtClean="0"/>
            </a:br>
            <a:r>
              <a:rPr lang="fi-FI" sz="2000" b="1" dirty="0" smtClean="0"/>
              <a:t>Kulttuurinen osaaminen, vuorovaikutus ja ilmaisu</a:t>
            </a:r>
            <a:endParaRPr lang="en-GB" sz="2000" b="1" dirty="0" smtClean="0"/>
          </a:p>
          <a:p>
            <a:r>
              <a:rPr lang="fi-FI" sz="2000" dirty="0" smtClean="0"/>
              <a:t> </a:t>
            </a:r>
            <a:r>
              <a:rPr lang="fi-FI" dirty="0" smtClean="0"/>
              <a:t>Ilveksissä huomioidaan paikallinen dna, tämä ilmenee vahvana yhteisöllisyytenä koko koulu-päiväkodin lasten, lasten perheiden ja työntekijöiden välillä. Paikallisia kyliä unohtamatta. </a:t>
            </a:r>
          </a:p>
          <a:p>
            <a:r>
              <a:rPr lang="fi-FI" dirty="0"/>
              <a:t>Lapsia rohkaistaan ilmaisemaan itseään erilaisin luovan toiminnan muodoin ja iloitsemaan kaikista uusista taidoista. Vuorovaikutustaitoja harjoitellaan yhdessä keskustelemalla ja muistamalla kuuntelemisen tärkeys.</a:t>
            </a:r>
            <a:endParaRPr lang="fi-FI" sz="2000" dirty="0"/>
          </a:p>
          <a:p>
            <a:endParaRPr lang="en-GB" dirty="0" smtClean="0"/>
          </a:p>
          <a:p>
            <a:r>
              <a:rPr lang="fi-FI" dirty="0" smtClean="0"/>
              <a:t> </a:t>
            </a:r>
            <a:endParaRPr lang="fi-FI" sz="2000" dirty="0" smtClean="0"/>
          </a:p>
          <a:p>
            <a:endParaRPr lang="en-GB" sz="2000" dirty="0" smtClean="0"/>
          </a:p>
          <a:p>
            <a:endParaRPr lang="en-GB" sz="2000" dirty="0" smtClean="0"/>
          </a:p>
          <a:p>
            <a:r>
              <a:rPr lang="fi-FI" sz="2000" dirty="0" smtClean="0"/>
              <a:t> </a:t>
            </a:r>
            <a:endParaRPr lang="en-GB" sz="2000" b="1" dirty="0" smtClean="0"/>
          </a:p>
          <a:p>
            <a:r>
              <a:rPr lang="fi-FI" sz="2000" dirty="0" smtClean="0"/>
              <a:t> </a:t>
            </a:r>
            <a:endParaRPr lang="en-GB" sz="2000" dirty="0" smtClean="0"/>
          </a:p>
          <a:p>
            <a:r>
              <a:rPr lang="fi-FI" i="1" dirty="0" smtClean="0"/>
              <a:t> </a:t>
            </a:r>
            <a:endParaRPr lang="en-GB" dirty="0" smtClean="0"/>
          </a:p>
          <a:p>
            <a:r>
              <a:rPr lang="fi-FI" i="1" dirty="0" smtClean="0"/>
              <a:t> </a:t>
            </a:r>
            <a:endParaRPr lang="en-GB" dirty="0" smtClean="0"/>
          </a:p>
          <a:p>
            <a:pPr algn="ct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3"/>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ruutu 2"/>
          <p:cNvSpPr txBox="1"/>
          <p:nvPr/>
        </p:nvSpPr>
        <p:spPr>
          <a:xfrm>
            <a:off x="548680" y="611560"/>
            <a:ext cx="5832648" cy="7232749"/>
          </a:xfrm>
          <a:prstGeom prst="rect">
            <a:avLst/>
          </a:prstGeom>
          <a:noFill/>
        </p:spPr>
        <p:txBody>
          <a:bodyPr wrap="square" rtlCol="0">
            <a:spAutoFit/>
          </a:bodyPr>
          <a:lstStyle/>
          <a:p>
            <a:pPr algn="ctr"/>
            <a:r>
              <a:rPr lang="fi-FI" sz="2800" b="1" dirty="0" smtClean="0"/>
              <a:t>Koijärven koulu-päiväkodin johtaminen</a:t>
            </a:r>
          </a:p>
          <a:p>
            <a:pPr algn="ctr"/>
            <a:endParaRPr lang="fi-FI" sz="2000" dirty="0"/>
          </a:p>
          <a:p>
            <a:pPr algn="ctr"/>
            <a:r>
              <a:rPr lang="fi-FI" sz="2000" b="1" i="1" dirty="0" smtClean="0"/>
              <a:t>Yhdessä suunnitellaan - yhdessä päätetään – </a:t>
            </a:r>
          </a:p>
          <a:p>
            <a:pPr algn="ctr"/>
            <a:r>
              <a:rPr lang="fi-FI" sz="2000" b="1" i="1" dirty="0" smtClean="0"/>
              <a:t>yhdessä toteutetaan.</a:t>
            </a:r>
          </a:p>
          <a:p>
            <a:pPr algn="ctr"/>
            <a:endParaRPr lang="fi-FI" sz="2000" dirty="0" smtClean="0"/>
          </a:p>
          <a:p>
            <a:pPr algn="ctr"/>
            <a:r>
              <a:rPr lang="fi-FI" sz="2000" dirty="0" smtClean="0"/>
              <a:t>Päiväkodilla työskentely tapahtuu kasvatustiimeissä, joissa yhteisestä toiminnan suunnittelusta vastaavat lastentarhanopettajat. Päiväkodin toiminnallisena johtajana on vastaava lastentarhanopettaja.</a:t>
            </a:r>
          </a:p>
          <a:p>
            <a:pPr algn="ctr"/>
            <a:endParaRPr lang="fi-FI" sz="2000" dirty="0" smtClean="0"/>
          </a:p>
          <a:p>
            <a:pPr algn="ctr"/>
            <a:r>
              <a:rPr lang="fi-FI" sz="2000" dirty="0" smtClean="0"/>
              <a:t>Koulun kaikki opettajat suunnittelevat ja päättävät yhdessä toiminnallisista ja pedagogisista asioista. Toiminnan osavastuita on jaettu kaikille opettajille.</a:t>
            </a:r>
          </a:p>
          <a:p>
            <a:pPr algn="ctr"/>
            <a:r>
              <a:rPr lang="fi-FI" sz="2000" dirty="0" smtClean="0"/>
              <a:t>Opettajat kokoontuvat yhteiseen suunnittelupalaveriin viikoittain.  Yhteisen suunnittelun ja osaamisen jakamisen kautta henkilöstö on sitoutunutta yhteiseen toimintaan.</a:t>
            </a:r>
          </a:p>
          <a:p>
            <a:pPr algn="ctr"/>
            <a:r>
              <a:rPr lang="fi-FI" sz="2000" dirty="0" smtClean="0"/>
              <a:t>Koulu-päiväkodin hallinnollisen ja pedagogisen vastuun kantaa koulu-päiväkodin johtaja </a:t>
            </a:r>
          </a:p>
          <a:p>
            <a:pPr algn="ctr"/>
            <a:endParaRPr lang="fi-FI" sz="2000" dirty="0" smtClean="0"/>
          </a:p>
          <a:p>
            <a:pPr algn="ctr"/>
            <a:endParaRPr lang="fi-FI" sz="2800" b="1" dirty="0"/>
          </a:p>
        </p:txBody>
      </p:sp>
    </p:spTree>
    <p:extLst>
      <p:ext uri="{BB962C8B-B14F-4D97-AF65-F5344CB8AC3E}">
        <p14:creationId xmlns:p14="http://schemas.microsoft.com/office/powerpoint/2010/main" val="191112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Suorakulmio 2"/>
          <p:cNvSpPr/>
          <p:nvPr/>
        </p:nvSpPr>
        <p:spPr>
          <a:xfrm>
            <a:off x="260648" y="323528"/>
            <a:ext cx="6336704" cy="8586966"/>
          </a:xfrm>
          <a:prstGeom prst="rect">
            <a:avLst/>
          </a:prstGeom>
        </p:spPr>
        <p:txBody>
          <a:bodyPr wrap="square">
            <a:spAutoFit/>
          </a:bodyPr>
          <a:lstStyle/>
          <a:p>
            <a:r>
              <a:rPr lang="fi-FI" sz="2000" dirty="0" smtClean="0"/>
              <a:t> </a:t>
            </a:r>
            <a:r>
              <a:rPr lang="fi-FI" sz="2400" b="1" dirty="0" smtClean="0"/>
              <a:t>Itsestä </a:t>
            </a:r>
            <a:r>
              <a:rPr lang="fi-FI" sz="2400" b="1" dirty="0"/>
              <a:t>huolehtiminen ja arjen taidot</a:t>
            </a:r>
          </a:p>
          <a:p>
            <a:r>
              <a:rPr lang="fi-FI" dirty="0"/>
              <a:t>Koijärven eskarin tilat ovat sopivat arjen taitojen harjoitteluun. Omatoimisuutta harjoitellaan esim. pukeutumistilanteissa, wc-käynneillä, ja ruokailuissa. Koijärven eskarissa ruokailu tapahtuu koulun kanssa yhteisessä ruokalassa. Ruokailun ohessa eskarit oppivat vähitellen tuntemaan koulun </a:t>
            </a:r>
            <a:r>
              <a:rPr lang="fi-FI" dirty="0" smtClean="0"/>
              <a:t>väkeä. </a:t>
            </a:r>
          </a:p>
          <a:p>
            <a:r>
              <a:rPr lang="fi-FI" dirty="0" smtClean="0"/>
              <a:t>Koijärven </a:t>
            </a:r>
            <a:r>
              <a:rPr lang="fi-FI" dirty="0"/>
              <a:t>koulu on liikkuva koulu, joka näkyy myös eskarin ja päiväkodin puolella. Toiminnallisuus kaikessa toiminnassa on meille keskiössä.</a:t>
            </a:r>
            <a:endParaRPr lang="en-GB" dirty="0"/>
          </a:p>
          <a:p>
            <a:r>
              <a:rPr lang="fi-FI" dirty="0"/>
              <a:t>Eskareilla on koulun jumppasali perjantaisin käytössä, ainakin maanantaisin retkeillään metsään ja koulu-päiväkodin piha-alueella on monta erilaista kiipeilytelinettä ja pelipaikkaa. Talvella pihalle jäädytetään luistinrata ja hiihtolatukin saadaan ihan pihan tuntumaan (lumitilanteen salliessa). Laavumetsä on meille myös tärkeä oppimisympäristö.</a:t>
            </a:r>
            <a:endParaRPr lang="en-GB" dirty="0"/>
          </a:p>
          <a:p>
            <a:pPr algn="ctr"/>
            <a:r>
              <a:rPr lang="fi-FI" sz="2000" b="1" dirty="0" smtClean="0"/>
              <a:t> Monilukutaito</a:t>
            </a:r>
          </a:p>
          <a:p>
            <a:r>
              <a:rPr lang="fi-FI" dirty="0" err="1" smtClean="0"/>
              <a:t>Eskarin</a:t>
            </a:r>
            <a:r>
              <a:rPr lang="fi-FI" dirty="0" smtClean="0"/>
              <a:t> arjessa käytämme monenlaisia kuva ja tekstilähteitä. Päivän struktuurin kulkua helpottamaan käytämme apuna tukikuvia. Esiopetuksessa kuvallinen lukutaito painottuu ennen kirjoitetun kielen lukutaitoa. Aiomme aloittaa kirjeenvaihdon </a:t>
            </a:r>
            <a:r>
              <a:rPr lang="fi-FI" dirty="0" err="1" smtClean="0"/>
              <a:t>Axel-Wahreenin</a:t>
            </a:r>
            <a:r>
              <a:rPr lang="fi-FI" dirty="0" smtClean="0"/>
              <a:t> päiväkodin </a:t>
            </a:r>
            <a:r>
              <a:rPr lang="fi-FI" dirty="0" err="1" smtClean="0"/>
              <a:t>eskarilaisten</a:t>
            </a:r>
            <a:r>
              <a:rPr lang="fi-FI" dirty="0" smtClean="0"/>
              <a:t> kanssa. Oppimista dokumentoidaan esim. kuvaamalla ja videoimalla. Lasta ohjataan tiedostamaan oma oppimistyylinsä ja hän oppii hyväksymään myös erilaisia tapoja oppia.</a:t>
            </a:r>
          </a:p>
          <a:p>
            <a:r>
              <a:rPr lang="fi-FI" dirty="0" smtClean="0"/>
              <a:t>Uusia asioita opetellaan leikin ja toiminnan kautta. Esimerkiksi kirjaimia voidaan muodostaa omasta kehosta tai vaikka rakentaa metsässä kepeistä ja kävyistä. </a:t>
            </a:r>
            <a:r>
              <a:rPr lang="fi-FI" dirty="0" err="1" smtClean="0"/>
              <a:t>Tvt:aa</a:t>
            </a:r>
            <a:r>
              <a:rPr lang="fi-FI" dirty="0" smtClean="0"/>
              <a:t> voidaan käyttää apuna äänteitä ja kirjainmuotoja harjoitellessa ja moniin matematiikan </a:t>
            </a:r>
            <a:r>
              <a:rPr lang="fi-FI" dirty="0" err="1" smtClean="0"/>
              <a:t>drillausharjoituksiin</a:t>
            </a:r>
            <a:r>
              <a:rPr lang="fi-FI" sz="2000" dirty="0" smtClean="0"/>
              <a:t>.</a:t>
            </a:r>
            <a:endParaRPr lang="en-GB" sz="2000" dirty="0" smtClean="0"/>
          </a:p>
          <a:p>
            <a:endParaRPr lang="en-GB" sz="2000"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332656" y="323528"/>
            <a:ext cx="6192688" cy="5078313"/>
          </a:xfrm>
          <a:prstGeom prst="rect">
            <a:avLst/>
          </a:prstGeom>
        </p:spPr>
        <p:txBody>
          <a:bodyPr wrap="square">
            <a:spAutoFit/>
          </a:bodyPr>
          <a:lstStyle/>
          <a:p>
            <a:pPr algn="ctr"/>
            <a:r>
              <a:rPr lang="fi-FI" b="1" dirty="0" smtClean="0"/>
              <a:t>Tieto </a:t>
            </a:r>
            <a:r>
              <a:rPr lang="fi-FI" b="1" dirty="0" err="1" smtClean="0"/>
              <a:t>-ja</a:t>
            </a:r>
            <a:r>
              <a:rPr lang="fi-FI" b="1" dirty="0" smtClean="0"/>
              <a:t> viestintäteknologinen osaaminen</a:t>
            </a:r>
          </a:p>
          <a:p>
            <a:endParaRPr lang="fi-FI" b="1" dirty="0" smtClean="0"/>
          </a:p>
          <a:p>
            <a:r>
              <a:rPr lang="fi-FI" dirty="0" smtClean="0"/>
              <a:t>Koijärven esiopetuksella on kaksi omaa tablettia, joihin on ladattu oppimispelejä. Lisäksi meillä on </a:t>
            </a:r>
            <a:r>
              <a:rPr lang="fi-FI" dirty="0" err="1" smtClean="0"/>
              <a:t>smartboard</a:t>
            </a:r>
            <a:r>
              <a:rPr lang="fi-FI" dirty="0" smtClean="0"/>
              <a:t>, jota voi hyödyntää monella eri tapaa. </a:t>
            </a:r>
            <a:r>
              <a:rPr lang="fi-FI" dirty="0" err="1" smtClean="0"/>
              <a:t>Pedanet</a:t>
            </a:r>
            <a:r>
              <a:rPr lang="fi-FI" dirty="0" smtClean="0"/>
              <a:t> yhteydet kaupungin muihin yksiköihin tuovat meidät lähemmäksi keskustan esiopetusta ja päiväkoteja. </a:t>
            </a:r>
            <a:endParaRPr lang="en-GB" dirty="0" smtClean="0"/>
          </a:p>
          <a:p>
            <a:endParaRPr lang="en-GB" b="1" dirty="0" smtClean="0"/>
          </a:p>
          <a:p>
            <a:r>
              <a:rPr lang="fi-FI" dirty="0" smtClean="0"/>
              <a:t> </a:t>
            </a:r>
            <a:endParaRPr lang="en-GB" dirty="0" smtClean="0"/>
          </a:p>
          <a:p>
            <a:pPr algn="ctr"/>
            <a:r>
              <a:rPr lang="fi-FI" b="1" dirty="0" smtClean="0"/>
              <a:t>Osallistuminen ja vaikuttaminen</a:t>
            </a:r>
          </a:p>
          <a:p>
            <a:pPr algn="ctr"/>
            <a:endParaRPr lang="fi-FI" b="1" dirty="0"/>
          </a:p>
          <a:p>
            <a:pPr algn="ctr"/>
            <a:r>
              <a:rPr lang="fi-FI" dirty="0" smtClean="0"/>
              <a:t>Ilveksissä </a:t>
            </a:r>
            <a:r>
              <a:rPr lang="fi-FI" dirty="0"/>
              <a:t>lapsia kuullaan ja heidän toiveet otetaan huomioon niin leikkiympäristöjä muokatessa kuin eskaritehtäviä suunniteltaessa </a:t>
            </a:r>
            <a:r>
              <a:rPr lang="fi-FI" dirty="0" err="1"/>
              <a:t>esiop:sin</a:t>
            </a:r>
            <a:r>
              <a:rPr lang="fi-FI" dirty="0"/>
              <a:t> tavoitteet huomioiden.  Päivittäisissä keskusteluhetkistä ja havainnoista nostamme tutkimisen kohteeksi lapsilta nousseita asioita. </a:t>
            </a:r>
            <a:endParaRPr lang="en-GB" dirty="0"/>
          </a:p>
          <a:p>
            <a:endParaRPr lang="fi-FI" b="1" dirty="0" smtClean="0"/>
          </a:p>
          <a:p>
            <a:endParaRPr lang="en-GB" b="1" dirty="0" smtClean="0"/>
          </a:p>
        </p:txBody>
      </p:sp>
      <p:sp>
        <p:nvSpPr>
          <p:cNvPr id="4" name="Suorakulmio 3"/>
          <p:cNvSpPr/>
          <p:nvPr/>
        </p:nvSpPr>
        <p:spPr>
          <a:xfrm>
            <a:off x="2086630" y="8316416"/>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1844824" y="8316416"/>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5" name="Tekstikehys 4"/>
          <p:cNvSpPr txBox="1"/>
          <p:nvPr/>
        </p:nvSpPr>
        <p:spPr>
          <a:xfrm>
            <a:off x="260648" y="179512"/>
            <a:ext cx="6336704" cy="9664184"/>
          </a:xfrm>
          <a:prstGeom prst="rect">
            <a:avLst/>
          </a:prstGeom>
          <a:noFill/>
        </p:spPr>
        <p:txBody>
          <a:bodyPr wrap="square" rtlCol="0">
            <a:spAutoFit/>
          </a:bodyPr>
          <a:lstStyle/>
          <a:p>
            <a:pPr algn="ctr"/>
            <a:r>
              <a:rPr lang="fi-FI" sz="2800" b="1" dirty="0" smtClean="0"/>
              <a:t>Oppilashuolto, hyvinvointi ja turvallisuus</a:t>
            </a:r>
          </a:p>
          <a:p>
            <a:pPr algn="ctr"/>
            <a:endParaRPr lang="fi-FI" dirty="0" smtClean="0"/>
          </a:p>
          <a:p>
            <a:pPr algn="ctr"/>
            <a:r>
              <a:rPr lang="fi-FI" b="1" dirty="0" smtClean="0"/>
              <a:t>Esiopetuksen oppilashuoltotyön kuvaus</a:t>
            </a:r>
          </a:p>
          <a:p>
            <a:r>
              <a:rPr lang="fi-FI" dirty="0" smtClean="0"/>
              <a:t>Esiopetuksen oppilashuoltotyö on osa varhaiskasvatuksessa toteutettavaa oppilashuoltotyötä. Oppilashuoltotyö on lasten kokonaisvaltaisesta hyvinvoinnista huolehtimista, sillä tarkoitetaan lapsen hyvän oppimisen, hyvän psyykkisen ja fyysisen terveyden sekä sosiaalisen hyvinvoinnin edistämistä ja ylläpitämistä.</a:t>
            </a:r>
            <a:endParaRPr lang="en-GB" dirty="0" smtClean="0"/>
          </a:p>
          <a:p>
            <a:r>
              <a:rPr lang="fi-FI" dirty="0" smtClean="0"/>
              <a:t> </a:t>
            </a:r>
            <a:endParaRPr lang="en-GB" dirty="0" smtClean="0"/>
          </a:p>
          <a:p>
            <a:r>
              <a:rPr lang="fi-FI" dirty="0" smtClean="0"/>
              <a:t>Oppilashuoltotyötä tehdään monialaisesti ja poikkihallinnollisesti, tavoitteena on ennaltaehkäisy, varhainen tukeminen ja asioihin puuttuminen. Oppilashuoltotyötä tehdään aina yhteistyössä huoltajien ja lasten kanssa luottamuksellisesti ja kunnioittavasti.</a:t>
            </a:r>
            <a:endParaRPr lang="en-GB" dirty="0" smtClean="0"/>
          </a:p>
          <a:p>
            <a:r>
              <a:rPr lang="fi-FI" dirty="0" smtClean="0"/>
              <a:t> </a:t>
            </a:r>
            <a:endParaRPr lang="en-GB" dirty="0" smtClean="0"/>
          </a:p>
          <a:p>
            <a:r>
              <a:rPr lang="fi-FI" dirty="0" smtClean="0"/>
              <a:t>Esiopetuksen oppilashuoltotyöhön kuuluu:</a:t>
            </a:r>
            <a:endParaRPr lang="en-GB" dirty="0" smtClean="0"/>
          </a:p>
          <a:p>
            <a:pPr lvl="0"/>
            <a:r>
              <a:rPr lang="fi-FI" dirty="0" smtClean="0"/>
              <a:t>ennalta ehkäisevä yhteisöllinen oppilashuolto sekä</a:t>
            </a:r>
            <a:endParaRPr lang="en-GB" dirty="0" smtClean="0"/>
          </a:p>
          <a:p>
            <a:pPr lvl="0"/>
            <a:r>
              <a:rPr lang="fi-FI" dirty="0" smtClean="0"/>
              <a:t>yksikkökohtainen oppilashuolto</a:t>
            </a:r>
            <a:endParaRPr lang="en-GB" dirty="0" smtClean="0"/>
          </a:p>
          <a:p>
            <a:r>
              <a:rPr lang="fi-FI" dirty="0" smtClean="0"/>
              <a:t>Oppilashuollon tavoitteena on:</a:t>
            </a:r>
            <a:endParaRPr lang="en-GB" dirty="0" smtClean="0"/>
          </a:p>
          <a:p>
            <a:pPr lvl="0"/>
            <a:r>
              <a:rPr lang="fi-FI" dirty="0" smtClean="0"/>
              <a:t>luoda esiopetukseen terveellinen ja turvallinen kasvu- ja oppimisympäristö</a:t>
            </a:r>
            <a:endParaRPr lang="en-GB" dirty="0" smtClean="0"/>
          </a:p>
          <a:p>
            <a:pPr lvl="0"/>
            <a:r>
              <a:rPr lang="fi-FI" dirty="0" smtClean="0"/>
              <a:t>edistää koko yhteisön hyvinvointia</a:t>
            </a:r>
            <a:endParaRPr lang="en-GB" dirty="0" smtClean="0"/>
          </a:p>
          <a:p>
            <a:r>
              <a:rPr lang="fi-FI" dirty="0" smtClean="0"/>
              <a:t>vahvistaa ja tukea yhteisöllistä toimintakulttuuria</a:t>
            </a:r>
          </a:p>
          <a:p>
            <a:endParaRPr lang="fi-FI" dirty="0" smtClean="0"/>
          </a:p>
          <a:p>
            <a:pPr algn="ctr"/>
            <a:r>
              <a:rPr lang="fi-FI" dirty="0" smtClean="0"/>
              <a:t> </a:t>
            </a:r>
            <a:r>
              <a:rPr lang="fi-FI" b="1" dirty="0" smtClean="0"/>
              <a:t>Yhteisöllinen oppilashuolto</a:t>
            </a:r>
            <a:r>
              <a:rPr lang="fi-FI" dirty="0" smtClean="0"/>
              <a:t> </a:t>
            </a:r>
            <a:endParaRPr lang="en-GB" dirty="0" smtClean="0"/>
          </a:p>
          <a:p>
            <a:r>
              <a:rPr lang="fi-FI" dirty="0" smtClean="0"/>
              <a:t>Palavereissa käsitellään yleisiä lasten ja henkilöstön hyvinvointia ja turvallisuutta. Ryhmään kuuluu kaikkien esiopetusyksiköiden johtajat/vastaavat, edustaja eri ammattiryhmistä, </a:t>
            </a:r>
            <a:r>
              <a:rPr lang="fi-FI" dirty="0" err="1" smtClean="0"/>
              <a:t>keltot</a:t>
            </a:r>
            <a:r>
              <a:rPr lang="fi-FI" dirty="0" smtClean="0"/>
              <a:t>, koulupsykologi ja –kuraattori, neuvolan terveydenhoitaja.</a:t>
            </a:r>
            <a:endParaRPr lang="en-GB" dirty="0" smtClean="0"/>
          </a:p>
          <a:p>
            <a:endParaRPr lang="en-GB" dirty="0" smtClean="0"/>
          </a:p>
          <a:p>
            <a:r>
              <a:rPr lang="fi-FI" b="1" i="1" dirty="0" smtClean="0"/>
              <a:t> </a:t>
            </a:r>
            <a:endParaRPr lang="en-GB" dirty="0" smtClean="0"/>
          </a:p>
          <a:p>
            <a:r>
              <a:rPr lang="fi-FI" dirty="0" smtClean="0"/>
              <a:t> </a:t>
            </a:r>
            <a:endParaRPr lang="en-GB" dirty="0" smtClean="0"/>
          </a:p>
          <a:p>
            <a:r>
              <a:rPr lang="fi-FI" dirty="0" smtClean="0"/>
              <a:t> </a:t>
            </a:r>
            <a:endParaRPr lang="en-GB" dirty="0" smtClean="0"/>
          </a:p>
          <a:p>
            <a:pPr algn="ct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kehys 2"/>
          <p:cNvSpPr txBox="1"/>
          <p:nvPr/>
        </p:nvSpPr>
        <p:spPr>
          <a:xfrm>
            <a:off x="476672" y="251520"/>
            <a:ext cx="5976664" cy="8125301"/>
          </a:xfrm>
          <a:prstGeom prst="rect">
            <a:avLst/>
          </a:prstGeom>
          <a:noFill/>
        </p:spPr>
        <p:txBody>
          <a:bodyPr wrap="square" rtlCol="0">
            <a:spAutoFit/>
          </a:bodyPr>
          <a:lstStyle/>
          <a:p>
            <a:pPr algn="ctr"/>
            <a:r>
              <a:rPr lang="fi-FI" b="1" dirty="0" smtClean="0"/>
              <a:t>Yksilökohtainen oppilashuolto (MAT)</a:t>
            </a:r>
            <a:r>
              <a:rPr lang="fi-FI" dirty="0" smtClean="0"/>
              <a:t> </a:t>
            </a:r>
            <a:endParaRPr lang="en-GB" dirty="0" smtClean="0"/>
          </a:p>
          <a:p>
            <a:r>
              <a:rPr lang="fi-FI" dirty="0" smtClean="0"/>
              <a:t>Lapsen kehityksen, hyvinvoinnin ja oppimisen seuraamiseksi ja edistämiseksi sekä yksilöllisten tukitoimien toteuttamiseksi. Ryhmän kokoonpano sovitaan yksilökohtaisesti.</a:t>
            </a:r>
            <a:endParaRPr lang="en-GB" dirty="0" smtClean="0"/>
          </a:p>
          <a:p>
            <a:r>
              <a:rPr lang="fi-FI" i="1" dirty="0" smtClean="0"/>
              <a:t> </a:t>
            </a:r>
            <a:endParaRPr lang="en-GB" dirty="0" smtClean="0"/>
          </a:p>
          <a:p>
            <a:pPr algn="ctr"/>
            <a:r>
              <a:rPr lang="fi-FI" b="1" dirty="0" smtClean="0"/>
              <a:t>Esiopetuksen kolmiportainen tuki</a:t>
            </a:r>
            <a:endParaRPr lang="en-GB" b="1" dirty="0" smtClean="0"/>
          </a:p>
          <a:p>
            <a:r>
              <a:rPr lang="fi-FI" dirty="0" smtClean="0"/>
              <a:t> Lapsella on oikeus saada yleistä, tehostettua tai erityistä tukea fyysisen, tiedollisen, taidollisen, tunne-elämän tai sosiaalisen kehityksen osa-alueella. Tuen antamisen päätökset tehdään pedagogisten asiakirjojen perusteella monialaisessa yhteistyössä.</a:t>
            </a:r>
            <a:endParaRPr lang="en-GB" dirty="0" smtClean="0"/>
          </a:p>
          <a:p>
            <a:r>
              <a:rPr lang="fi-FI" dirty="0" smtClean="0"/>
              <a:t> </a:t>
            </a:r>
            <a:endParaRPr lang="en-GB" dirty="0" smtClean="0"/>
          </a:p>
          <a:p>
            <a:r>
              <a:rPr lang="fi-FI" b="1" dirty="0" smtClean="0"/>
              <a:t>Kolmiportaisen tuen portaat</a:t>
            </a:r>
            <a:r>
              <a:rPr lang="fi-FI" dirty="0" smtClean="0"/>
              <a:t> ovat yleinen tuki, tehostettu tuki ja erityinen tuki.</a:t>
            </a:r>
            <a:endParaRPr lang="en-GB" dirty="0" smtClean="0"/>
          </a:p>
          <a:p>
            <a:r>
              <a:rPr lang="fi-FI" dirty="0" smtClean="0"/>
              <a:t>Yleinen tuki kuuluu kaikille lapsille ja käytössä ovat yleiset tuen muodot. Tehostetussa tuessa ovat käytössä tehostetun tuen tukimuodot, jotka ovat säännöllisiä ja suunnitelmallisia. Erityisessä tuessa ovat käytössä erityisen tuen muodot, joita varten laaditaan henkilökohtaisen opetuksen järjestämistä koskeva suunnitelma (HOJKS).</a:t>
            </a:r>
            <a:endParaRPr lang="en-GB" dirty="0" smtClean="0"/>
          </a:p>
          <a:p>
            <a:r>
              <a:rPr lang="fi-FI" dirty="0" smtClean="0"/>
              <a:t> </a:t>
            </a:r>
            <a:endParaRPr lang="en-GB" dirty="0" smtClean="0"/>
          </a:p>
          <a:p>
            <a:r>
              <a:rPr lang="fi-FI" dirty="0" smtClean="0"/>
              <a:t>Tällä hetkellä, kaikki esioppilaista kuuluvat yleisen tuen piiriin, arviointia tehdään kolmen kuukauden välein ja tarvittaessa tehdään pedagoginen arviointi tuen tarpeesta. Teemme </a:t>
            </a:r>
            <a:r>
              <a:rPr lang="fi-FI" dirty="0" err="1" smtClean="0"/>
              <a:t>moniammatillista</a:t>
            </a:r>
            <a:r>
              <a:rPr lang="fi-FI" dirty="0" smtClean="0"/>
              <a:t> yhteistyötä. </a:t>
            </a:r>
            <a:endParaRPr lang="en-GB" dirty="0" smtClean="0"/>
          </a:p>
          <a:p>
            <a:r>
              <a:rPr lang="fi-FI" dirty="0" smtClean="0"/>
              <a:t> </a:t>
            </a:r>
            <a:endParaRPr lang="en-GB" dirty="0" smtClean="0"/>
          </a:p>
          <a:p>
            <a:r>
              <a:rPr lang="fi-FI" dirty="0" smtClean="0"/>
              <a:t>Koijärven esikoulun konsultoiva erityislastentarhanopettaja on Mervi </a:t>
            </a:r>
            <a:r>
              <a:rPr lang="fi-FI" dirty="0" err="1" smtClean="0"/>
              <a:t>Ulmonen</a:t>
            </a:r>
            <a:r>
              <a:rPr lang="fi-FI" dirty="0" smtClean="0"/>
              <a:t>.</a:t>
            </a:r>
            <a:endParaRPr lang="en-GB" dirty="0" smtClean="0"/>
          </a:p>
          <a:p>
            <a:r>
              <a:rPr lang="fi-FI" i="1" dirty="0" smtClean="0"/>
              <a:t> </a:t>
            </a:r>
            <a:endParaRPr lang="en-GB"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548680" y="539552"/>
            <a:ext cx="5976664" cy="8679299"/>
          </a:xfrm>
          <a:prstGeom prst="rect">
            <a:avLst/>
          </a:prstGeom>
          <a:noFill/>
        </p:spPr>
        <p:txBody>
          <a:bodyPr wrap="square" rtlCol="0">
            <a:spAutoFit/>
          </a:bodyPr>
          <a:lstStyle/>
          <a:p>
            <a:pPr algn="ctr"/>
            <a:r>
              <a:rPr lang="fi-FI" b="1" dirty="0" smtClean="0"/>
              <a:t> Toista loukkaavan käytöksen ehkäisemisen suunnitelma</a:t>
            </a:r>
            <a:endParaRPr lang="en-GB" b="1" dirty="0" smtClean="0"/>
          </a:p>
          <a:p>
            <a:r>
              <a:rPr lang="fi-FI" b="1" dirty="0" smtClean="0"/>
              <a:t> </a:t>
            </a:r>
            <a:r>
              <a:rPr lang="fi-FI" dirty="0" smtClean="0"/>
              <a:t>Yksiköt laativat omat toista loukkaavan käytöksen ehkäisemisen suunnitelmat. Suunnitelma laaditaan yhteistyössä koko yksikön henkilöstön kanssa ja sillä pyritään johdonmukaisuuteen ja suunnitelmallisuuteen erilaisissa haastavissa tilanteissa. Suunnitelmaa päivitetään ja arvioidaan säännöllisesti.</a:t>
            </a:r>
            <a:endParaRPr lang="en-GB" dirty="0" smtClean="0"/>
          </a:p>
          <a:p>
            <a:r>
              <a:rPr lang="fi-FI" dirty="0" smtClean="0"/>
              <a:t> </a:t>
            </a:r>
            <a:endParaRPr lang="en-GB" dirty="0" smtClean="0"/>
          </a:p>
          <a:p>
            <a:r>
              <a:rPr lang="fi-FI" dirty="0" smtClean="0"/>
              <a:t>Koko koulu-päiväkodilla painotetaan hyvää käytöstä ja toisen huomioimista ja kunnioittamista.</a:t>
            </a:r>
          </a:p>
          <a:p>
            <a:endParaRPr lang="fi-FI" dirty="0" smtClean="0"/>
          </a:p>
          <a:p>
            <a:pPr algn="ctr"/>
            <a:r>
              <a:rPr lang="fi-FI" b="1" dirty="0" smtClean="0"/>
              <a:t>Hyvä työyhteisö</a:t>
            </a:r>
            <a:endParaRPr lang="en-GB" b="1" dirty="0" smtClean="0"/>
          </a:p>
          <a:p>
            <a:r>
              <a:rPr lang="fi-FI" b="1" dirty="0" smtClean="0"/>
              <a:t> </a:t>
            </a:r>
            <a:r>
              <a:rPr lang="fi-FI" dirty="0" err="1" smtClean="0"/>
              <a:t>Työhyvinvointi</a:t>
            </a:r>
            <a:r>
              <a:rPr lang="fi-FI" dirty="0" smtClean="0"/>
              <a:t> on jokaisen asia. Kaikki työyhteisön jäsenet ovat osallisia, vastuullisia, kykeneviä ja tasavertaisia ylläpidettäessä ja kehittäessä </a:t>
            </a:r>
            <a:r>
              <a:rPr lang="fi-FI" dirty="0" err="1" smtClean="0"/>
              <a:t>työhyvinvointia</a:t>
            </a:r>
            <a:r>
              <a:rPr lang="fi-FI" dirty="0" smtClean="0"/>
              <a:t>. Jokainen yksikkö laatii oman </a:t>
            </a:r>
            <a:r>
              <a:rPr lang="fi-FI" dirty="0" err="1" smtClean="0"/>
              <a:t>työhyvinvoinnin</a:t>
            </a:r>
            <a:r>
              <a:rPr lang="fi-FI" dirty="0" smtClean="0"/>
              <a:t> konseptin, jolla </a:t>
            </a:r>
            <a:r>
              <a:rPr lang="fi-FI" dirty="0" err="1" smtClean="0"/>
              <a:t>työhyvinvointia</a:t>
            </a:r>
            <a:r>
              <a:rPr lang="fi-FI" dirty="0" smtClean="0"/>
              <a:t> ylläpidetään, tuetaan ja kehitetään.</a:t>
            </a:r>
            <a:endParaRPr lang="en-GB" dirty="0" smtClean="0"/>
          </a:p>
          <a:p>
            <a:r>
              <a:rPr lang="fi-FI" i="1" dirty="0" smtClean="0"/>
              <a:t> </a:t>
            </a:r>
            <a:endParaRPr lang="en-GB" dirty="0" smtClean="0"/>
          </a:p>
          <a:p>
            <a:pPr algn="ctr"/>
            <a:r>
              <a:rPr lang="fi-FI" i="1" dirty="0" smtClean="0"/>
              <a:t> </a:t>
            </a:r>
            <a:r>
              <a:rPr lang="fi-FI" b="1" dirty="0" smtClean="0"/>
              <a:t>Turvallisuus  </a:t>
            </a:r>
            <a:endParaRPr lang="en-GB" dirty="0" smtClean="0"/>
          </a:p>
          <a:p>
            <a:r>
              <a:rPr lang="fi-FI" dirty="0" smtClean="0"/>
              <a:t>Jokaisessa yksikössä on laadittuna yhteneväiset, mutta kuitenkin yksikkökohtaiset turvallisuussuunnitelmat. Suunnitelmat päivitetään kauden alussa. Vuosittain pidetään poistumisharjoitukset ja lisäksi yksiköissä on omat nimetyt turvallisuusvastaavat. Kaikkien koulun aikuisten kanssa tehdään turvallisuuskävelyt joka syksy. </a:t>
            </a:r>
            <a:endParaRPr lang="en-GB" dirty="0" smtClean="0"/>
          </a:p>
          <a:p>
            <a:r>
              <a:rPr lang="fi-FI" dirty="0" smtClean="0"/>
              <a:t> </a:t>
            </a:r>
            <a:endParaRPr lang="en-GB" dirty="0" smtClean="0"/>
          </a:p>
          <a:p>
            <a:r>
              <a:rPr lang="fi-FI" dirty="0" smtClean="0"/>
              <a:t>Koijärven koulu-päiväkodilla on pidetty poistumisharjoitukset syyskuussa 2018</a:t>
            </a:r>
            <a:endParaRPr lang="en-GB" dirty="0" smtClean="0"/>
          </a:p>
          <a:p>
            <a:endParaRPr lang="en-GB" dirty="0" smtClean="0"/>
          </a:p>
          <a:p>
            <a:endParaRPr lang="en-GB" dirty="0" smtClean="0"/>
          </a:p>
          <a:p>
            <a:endParaRPr lang="en-GB" dirty="0"/>
          </a:p>
        </p:txBody>
      </p:sp>
      <p:sp>
        <p:nvSpPr>
          <p:cNvPr id="3" name="Suorakulmio 2"/>
          <p:cNvSpPr/>
          <p:nvPr/>
        </p:nvSpPr>
        <p:spPr>
          <a:xfrm>
            <a:off x="2060848" y="8316416"/>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260648" y="323528"/>
            <a:ext cx="6336704" cy="6247864"/>
          </a:xfrm>
          <a:prstGeom prst="rect">
            <a:avLst/>
          </a:prstGeom>
          <a:noFill/>
        </p:spPr>
        <p:txBody>
          <a:bodyPr wrap="square" rtlCol="0">
            <a:spAutoFit/>
          </a:bodyPr>
          <a:lstStyle/>
          <a:p>
            <a:pPr algn="ctr"/>
            <a:r>
              <a:rPr lang="fi-FI" b="1" dirty="0" smtClean="0"/>
              <a:t> </a:t>
            </a:r>
            <a:r>
              <a:rPr lang="fi-FI" dirty="0" smtClean="0"/>
              <a:t> </a:t>
            </a:r>
            <a:r>
              <a:rPr lang="fi-FI" sz="2400" b="1" dirty="0"/>
              <a:t>Toimintakauden -17–18 arviointia</a:t>
            </a:r>
          </a:p>
          <a:p>
            <a:r>
              <a:rPr lang="fi-FI" sz="1600" dirty="0"/>
              <a:t> </a:t>
            </a:r>
          </a:p>
          <a:p>
            <a:r>
              <a:rPr lang="fi-FI" dirty="0"/>
              <a:t>16 lasta aloitti syksyllä eskarissa Koijärvellä. Lapset pääsivät aktiivisesti vaikuttamaan toiminnan suunnitteluun mm. eskaritehtäviä laadittaessa, leikkivalikoimissa, </a:t>
            </a:r>
            <a:r>
              <a:rPr lang="fi-FI" dirty="0" err="1"/>
              <a:t>metsämörriretkien</a:t>
            </a:r>
            <a:r>
              <a:rPr lang="fi-FI" dirty="0"/>
              <a:t> retkikohteiden valinnassa ja talviliikunnan sisällöissä. Lasten toiveita kuunneltiin säännöllisesti kalenterihetkillä ja muuallakin arjessa. </a:t>
            </a:r>
          </a:p>
          <a:p>
            <a:r>
              <a:rPr lang="fi-FI" dirty="0"/>
              <a:t>”Minä eskarilainen” projektia edettiin koko vuosi. Varsinkin projektiin liittyneet kotitehtävät olivat lapsien mieleen. </a:t>
            </a:r>
          </a:p>
          <a:p>
            <a:r>
              <a:rPr lang="fi-FI" dirty="0"/>
              <a:t>Kaikki Juoksee- tapahtumaa pidimme kerran kuussa, isojen eskarilaisten juostessa yhdessä pienten karhunpentujen kanssa.</a:t>
            </a:r>
          </a:p>
          <a:p>
            <a:r>
              <a:rPr lang="fi-FI" dirty="0"/>
              <a:t>Kirjastoauton palveluja käytimme ahkerasti koko vuoden. </a:t>
            </a:r>
          </a:p>
          <a:p>
            <a:r>
              <a:rPr lang="fi-FI" dirty="0"/>
              <a:t>Uimakouluissa kävimme 4 kertaa.</a:t>
            </a:r>
          </a:p>
          <a:p>
            <a:r>
              <a:rPr lang="fi-FI" dirty="0"/>
              <a:t>Yhteistyötä teimme 1-2lk:n kanssa yhteisinä metsäretkinä ja pajapäivinä, joiden sisältöalueina oli äidinkieltä, matematiikkaa, kuvaamataitoa ja sosiaalisia taitoja. Pienten Karhunpentujen kanssa pidimme yhteisiä laululeikki tuokioita isojen eskarilaisten toimiessa malleina. </a:t>
            </a:r>
          </a:p>
          <a:p>
            <a:r>
              <a:rPr lang="fi-FI" dirty="0"/>
              <a:t>Seurakunnan Mää-hetket toteutuivat suunnitellusti ja syksyllä kävelimme kurkkaamaan Koijärven omaan kirkkoon. </a:t>
            </a:r>
          </a:p>
          <a:p>
            <a:endParaRPr lang="en-GB"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188640" y="755576"/>
            <a:ext cx="6408712" cy="5078313"/>
          </a:xfrm>
          <a:prstGeom prst="rect">
            <a:avLst/>
          </a:prstGeom>
          <a:noFill/>
        </p:spPr>
        <p:txBody>
          <a:bodyPr wrap="square" rtlCol="0">
            <a:spAutoFit/>
          </a:bodyPr>
          <a:lstStyle/>
          <a:p>
            <a:r>
              <a:rPr lang="fi-FI" dirty="0"/>
              <a:t>Koijärven eskarilaiset osallistuivat aktiivisesti koko palvelualueen yhteisiin tapahtumiin, esim., eskarilaisille suunnattuun koripallotapahtumaan ja Helmin-päivän laulajaisiin. Keväällä osallistuimme vielä eskarilaisten jalkapallotapahtumaan.</a:t>
            </a:r>
          </a:p>
          <a:p>
            <a:r>
              <a:rPr lang="fi-FI" dirty="0"/>
              <a:t>Keväällä järjestimme lasten toivomuksesta </a:t>
            </a:r>
            <a:r>
              <a:rPr lang="fi-FI" dirty="0" err="1"/>
              <a:t>yöeskarin</a:t>
            </a:r>
            <a:r>
              <a:rPr lang="fi-FI" dirty="0"/>
              <a:t>. </a:t>
            </a:r>
            <a:r>
              <a:rPr lang="fi-FI" dirty="0" err="1"/>
              <a:t>Yöeskariin</a:t>
            </a:r>
            <a:r>
              <a:rPr lang="fi-FI" dirty="0"/>
              <a:t> osallistuminen oli vapaaehtoista, mutta paikalle saapui 12 lasta. </a:t>
            </a:r>
          </a:p>
          <a:p>
            <a:r>
              <a:rPr lang="fi-FI" dirty="0"/>
              <a:t>Kevätretkelle lähdimme yhdessä 1-2lk:n kanssa. Kävimme Hämeen Linnassa ja Aulangolla. </a:t>
            </a:r>
          </a:p>
          <a:p>
            <a:r>
              <a:rPr lang="fi-FI" dirty="0"/>
              <a:t>Alkukartoituksien jälkeen kuudelle lapselle tehtiin pedagoginen arvio, ja heidät siirrettiin tehostettuun tukeen. Yhdelle lapselle laadittiin myöhemmin vielä </a:t>
            </a:r>
            <a:r>
              <a:rPr lang="fi-FI" dirty="0" err="1"/>
              <a:t>hojks</a:t>
            </a:r>
            <a:r>
              <a:rPr lang="fi-FI" dirty="0"/>
              <a:t>.  Kevättalvella yksi eskarilainen muutti pois Koijärveltä. Kouluun siirtyi 13 eskarilaista, kahden jäädessä vielä vahvistamaan taitojaan eskariin. Tukitoimina eskarissa käytettiin kuvia ja toimintaa pienissä ryhmissä. Lisäksi ryhmässä toimi ryhmäavustaja.</a:t>
            </a:r>
          </a:p>
          <a:p>
            <a:r>
              <a:rPr lang="fi-FI" dirty="0"/>
              <a:t>Henkilökunnassa tapahtui syksyllä muutos: Mirka Oras siirtyi eskariryhmästä pienille karhunpennuille ja tilalle tuli Anne Kulmala.</a:t>
            </a:r>
          </a:p>
        </p:txBody>
      </p:sp>
    </p:spTree>
    <p:extLst>
      <p:ext uri="{BB962C8B-B14F-4D97-AF65-F5344CB8AC3E}">
        <p14:creationId xmlns:p14="http://schemas.microsoft.com/office/powerpoint/2010/main" val="348564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88640" y="382131"/>
            <a:ext cx="6336704" cy="8186857"/>
          </a:xfrm>
          <a:prstGeom prst="rect">
            <a:avLst/>
          </a:prstGeom>
          <a:noFill/>
        </p:spPr>
        <p:txBody>
          <a:bodyPr wrap="square" rtlCol="0">
            <a:spAutoFit/>
          </a:bodyPr>
          <a:lstStyle/>
          <a:p>
            <a:pPr algn="ctr"/>
            <a:r>
              <a:rPr lang="en-US" sz="2800" b="1" dirty="0" err="1" smtClean="0"/>
              <a:t>Koijärven</a:t>
            </a:r>
            <a:r>
              <a:rPr lang="en-US" sz="2800" b="1" dirty="0" smtClean="0"/>
              <a:t> </a:t>
            </a:r>
            <a:r>
              <a:rPr lang="en-US" sz="2800" b="1" dirty="0" err="1" smtClean="0"/>
              <a:t>koulu</a:t>
            </a:r>
            <a:endParaRPr lang="en-US" sz="2800" b="1" dirty="0" smtClean="0"/>
          </a:p>
          <a:p>
            <a:endParaRPr lang="en-US" sz="2000" b="1" dirty="0" smtClean="0"/>
          </a:p>
          <a:p>
            <a:r>
              <a:rPr lang="en-US" sz="2000" dirty="0" err="1" smtClean="0"/>
              <a:t>Alaluokka</a:t>
            </a:r>
            <a:r>
              <a:rPr lang="en-US" sz="2000" dirty="0" smtClean="0"/>
              <a:t> 1.-2.			21 </a:t>
            </a:r>
            <a:r>
              <a:rPr lang="en-US" sz="2000" dirty="0" err="1" smtClean="0"/>
              <a:t>oppilasta</a:t>
            </a:r>
            <a:endParaRPr lang="en-US" sz="2000" dirty="0" smtClean="0"/>
          </a:p>
          <a:p>
            <a:r>
              <a:rPr lang="en-US" sz="2000" dirty="0" err="1" smtClean="0"/>
              <a:t>Luokanopettaja</a:t>
            </a:r>
            <a:r>
              <a:rPr lang="en-US" sz="2000" dirty="0" smtClean="0"/>
              <a:t> Heini </a:t>
            </a:r>
            <a:r>
              <a:rPr lang="en-US" sz="2000" dirty="0" err="1" smtClean="0"/>
              <a:t>Liukkonen</a:t>
            </a:r>
            <a:r>
              <a:rPr lang="en-US" sz="2000" dirty="0" smtClean="0"/>
              <a:t>			</a:t>
            </a:r>
            <a:r>
              <a:rPr lang="en-US" sz="2000" dirty="0" smtClean="0">
                <a:solidFill>
                  <a:schemeClr val="bg1"/>
                </a:solidFill>
              </a:rPr>
              <a:t>27 h</a:t>
            </a:r>
          </a:p>
          <a:p>
            <a:endParaRPr lang="en-US" sz="2000" dirty="0" smtClean="0">
              <a:solidFill>
                <a:schemeClr val="bg1"/>
              </a:solidFill>
            </a:endParaRPr>
          </a:p>
          <a:p>
            <a:r>
              <a:rPr lang="en-US" sz="2000" dirty="0" err="1" smtClean="0">
                <a:solidFill>
                  <a:schemeClr val="bg1"/>
                </a:solidFill>
              </a:rPr>
              <a:t>Keskiluokka</a:t>
            </a:r>
            <a:r>
              <a:rPr lang="en-US" sz="2000" dirty="0" smtClean="0">
                <a:solidFill>
                  <a:schemeClr val="bg1"/>
                </a:solidFill>
              </a:rPr>
              <a:t> 3.-4.			23 </a:t>
            </a:r>
            <a:r>
              <a:rPr lang="en-US" sz="2000" dirty="0" err="1" smtClean="0">
                <a:solidFill>
                  <a:schemeClr val="bg1"/>
                </a:solidFill>
              </a:rPr>
              <a:t>oppilasta</a:t>
            </a:r>
            <a:endParaRPr lang="en-US" sz="2000" dirty="0" smtClean="0">
              <a:solidFill>
                <a:schemeClr val="bg1"/>
              </a:solidFill>
            </a:endParaRPr>
          </a:p>
          <a:p>
            <a:r>
              <a:rPr lang="en-US" sz="2000" dirty="0" err="1" smtClean="0">
                <a:solidFill>
                  <a:schemeClr val="bg1"/>
                </a:solidFill>
              </a:rPr>
              <a:t>Luokanopettaja</a:t>
            </a:r>
            <a:r>
              <a:rPr lang="en-US" sz="2000" dirty="0" smtClean="0">
                <a:solidFill>
                  <a:schemeClr val="bg1"/>
                </a:solidFill>
              </a:rPr>
              <a:t> Paula </a:t>
            </a:r>
            <a:r>
              <a:rPr lang="en-US" sz="2000" dirty="0" err="1" smtClean="0">
                <a:solidFill>
                  <a:schemeClr val="bg1"/>
                </a:solidFill>
              </a:rPr>
              <a:t>Numminen</a:t>
            </a:r>
            <a:r>
              <a:rPr lang="en-US" sz="2000" dirty="0" smtClean="0">
                <a:solidFill>
                  <a:schemeClr val="bg1"/>
                </a:solidFill>
              </a:rPr>
              <a:t>			27h</a:t>
            </a:r>
          </a:p>
          <a:p>
            <a:endParaRPr lang="en-US" sz="2000" dirty="0" smtClean="0">
              <a:solidFill>
                <a:schemeClr val="bg1"/>
              </a:solidFill>
            </a:endParaRPr>
          </a:p>
          <a:p>
            <a:r>
              <a:rPr lang="en-US" sz="2000" dirty="0" err="1" smtClean="0">
                <a:solidFill>
                  <a:schemeClr val="bg1"/>
                </a:solidFill>
              </a:rPr>
              <a:t>Yläluokka</a:t>
            </a:r>
            <a:r>
              <a:rPr lang="en-US" sz="2000" dirty="0" smtClean="0">
                <a:solidFill>
                  <a:schemeClr val="bg1"/>
                </a:solidFill>
              </a:rPr>
              <a:t> 5.-6.			20 </a:t>
            </a:r>
            <a:r>
              <a:rPr lang="en-US" sz="2000" dirty="0" err="1" smtClean="0">
                <a:solidFill>
                  <a:schemeClr val="bg1"/>
                </a:solidFill>
              </a:rPr>
              <a:t>oppilasta</a:t>
            </a:r>
            <a:r>
              <a:rPr lang="en-US" sz="2000" dirty="0" smtClean="0">
                <a:solidFill>
                  <a:schemeClr val="bg1"/>
                </a:solidFill>
              </a:rPr>
              <a:t>	</a:t>
            </a:r>
          </a:p>
          <a:p>
            <a:r>
              <a:rPr lang="en-US" sz="2000" dirty="0" err="1" smtClean="0">
                <a:solidFill>
                  <a:schemeClr val="bg1"/>
                </a:solidFill>
              </a:rPr>
              <a:t>Luokanopettaja</a:t>
            </a:r>
            <a:r>
              <a:rPr lang="en-US" sz="2000" dirty="0" smtClean="0">
                <a:solidFill>
                  <a:schemeClr val="bg1"/>
                </a:solidFill>
              </a:rPr>
              <a:t> </a:t>
            </a:r>
            <a:r>
              <a:rPr lang="en-US" sz="2000" dirty="0" err="1" smtClean="0">
                <a:solidFill>
                  <a:schemeClr val="bg1"/>
                </a:solidFill>
              </a:rPr>
              <a:t>Tero</a:t>
            </a:r>
            <a:r>
              <a:rPr lang="en-US" sz="2000" dirty="0" smtClean="0">
                <a:solidFill>
                  <a:schemeClr val="bg1"/>
                </a:solidFill>
              </a:rPr>
              <a:t>  </a:t>
            </a:r>
            <a:r>
              <a:rPr lang="en-US" sz="2000" dirty="0" err="1" smtClean="0">
                <a:solidFill>
                  <a:schemeClr val="bg1"/>
                </a:solidFill>
              </a:rPr>
              <a:t>Kaseva</a:t>
            </a:r>
            <a:r>
              <a:rPr lang="en-US" sz="2000" dirty="0" smtClean="0">
                <a:solidFill>
                  <a:schemeClr val="bg1"/>
                </a:solidFill>
              </a:rPr>
              <a:t>			23 h</a:t>
            </a:r>
          </a:p>
          <a:p>
            <a:endParaRPr lang="en-US" sz="2000" dirty="0" smtClean="0">
              <a:solidFill>
                <a:schemeClr val="bg1"/>
              </a:solidFill>
            </a:endParaRPr>
          </a:p>
          <a:p>
            <a:r>
              <a:rPr lang="en-US" sz="2000" dirty="0" smtClean="0">
                <a:solidFill>
                  <a:schemeClr val="bg1"/>
                </a:solidFill>
              </a:rPr>
              <a:t>			</a:t>
            </a:r>
            <a:r>
              <a:rPr lang="en-US" sz="2000" dirty="0" err="1" smtClean="0">
                <a:solidFill>
                  <a:schemeClr val="bg1"/>
                </a:solidFill>
              </a:rPr>
              <a:t>yhteensä</a:t>
            </a:r>
            <a:r>
              <a:rPr lang="en-US" sz="2000" dirty="0" smtClean="0">
                <a:solidFill>
                  <a:schemeClr val="bg1"/>
                </a:solidFill>
              </a:rPr>
              <a:t>: 64 </a:t>
            </a:r>
            <a:r>
              <a:rPr lang="en-US" sz="2000" dirty="0" err="1" smtClean="0">
                <a:solidFill>
                  <a:schemeClr val="bg1"/>
                </a:solidFill>
              </a:rPr>
              <a:t>oppilasta</a:t>
            </a:r>
            <a:endParaRPr lang="en-US" sz="2000" dirty="0">
              <a:solidFill>
                <a:schemeClr val="bg1"/>
              </a:solidFill>
            </a:endParaRPr>
          </a:p>
          <a:p>
            <a:endParaRPr lang="en-US" sz="2000" dirty="0" smtClean="0">
              <a:solidFill>
                <a:schemeClr val="bg1"/>
              </a:solidFill>
            </a:endParaRPr>
          </a:p>
          <a:p>
            <a:r>
              <a:rPr lang="en-US" sz="2000" dirty="0" err="1" smtClean="0">
                <a:solidFill>
                  <a:schemeClr val="bg1"/>
                </a:solidFill>
              </a:rPr>
              <a:t>Erityisopetus</a:t>
            </a:r>
            <a:r>
              <a:rPr lang="en-US" sz="2000" dirty="0" smtClean="0">
                <a:solidFill>
                  <a:schemeClr val="bg1"/>
                </a:solidFill>
              </a:rPr>
              <a:t> (17h)</a:t>
            </a:r>
          </a:p>
          <a:p>
            <a:r>
              <a:rPr lang="en-US" sz="2000" dirty="0" err="1" smtClean="0">
                <a:solidFill>
                  <a:schemeClr val="bg1"/>
                </a:solidFill>
              </a:rPr>
              <a:t>Erityisopettaja</a:t>
            </a:r>
            <a:r>
              <a:rPr lang="en-US" sz="2000" dirty="0" smtClean="0">
                <a:solidFill>
                  <a:schemeClr val="bg1"/>
                </a:solidFill>
              </a:rPr>
              <a:t> </a:t>
            </a:r>
            <a:r>
              <a:rPr lang="en-US" sz="2000" dirty="0" err="1" smtClean="0">
                <a:solidFill>
                  <a:schemeClr val="bg1"/>
                </a:solidFill>
              </a:rPr>
              <a:t>Päivi</a:t>
            </a:r>
            <a:r>
              <a:rPr lang="en-US" sz="2000" dirty="0" smtClean="0">
                <a:solidFill>
                  <a:schemeClr val="bg1"/>
                </a:solidFill>
              </a:rPr>
              <a:t> </a:t>
            </a:r>
            <a:r>
              <a:rPr lang="en-US" sz="2000" dirty="0" err="1" smtClean="0">
                <a:solidFill>
                  <a:schemeClr val="bg1"/>
                </a:solidFill>
              </a:rPr>
              <a:t>Honkala</a:t>
            </a:r>
            <a:r>
              <a:rPr lang="en-US" sz="2000" dirty="0" smtClean="0">
                <a:solidFill>
                  <a:schemeClr val="bg1"/>
                </a:solidFill>
              </a:rPr>
              <a:t>			27 h</a:t>
            </a:r>
          </a:p>
          <a:p>
            <a:endParaRPr lang="en-US" sz="2000" dirty="0">
              <a:solidFill>
                <a:schemeClr val="bg1"/>
              </a:solidFill>
            </a:endParaRPr>
          </a:p>
          <a:p>
            <a:r>
              <a:rPr lang="en-US" sz="2000" dirty="0" err="1" smtClean="0">
                <a:solidFill>
                  <a:schemeClr val="bg1"/>
                </a:solidFill>
              </a:rPr>
              <a:t>Tekninentyö</a:t>
            </a:r>
            <a:endParaRPr lang="en-US" sz="2000" dirty="0" smtClean="0">
              <a:solidFill>
                <a:schemeClr val="bg1"/>
              </a:solidFill>
            </a:endParaRPr>
          </a:p>
          <a:p>
            <a:r>
              <a:rPr lang="en-US" sz="2000" dirty="0" err="1" smtClean="0">
                <a:solidFill>
                  <a:schemeClr val="bg1"/>
                </a:solidFill>
              </a:rPr>
              <a:t>Käsityönopettaja</a:t>
            </a:r>
            <a:r>
              <a:rPr lang="en-US" sz="2000" dirty="0" smtClean="0">
                <a:solidFill>
                  <a:schemeClr val="bg1"/>
                </a:solidFill>
              </a:rPr>
              <a:t> </a:t>
            </a:r>
            <a:r>
              <a:rPr lang="en-US" sz="2000" dirty="0" err="1" smtClean="0">
                <a:solidFill>
                  <a:schemeClr val="bg1"/>
                </a:solidFill>
              </a:rPr>
              <a:t>Pekka</a:t>
            </a:r>
            <a:r>
              <a:rPr lang="en-US" sz="2000" dirty="0" smtClean="0">
                <a:solidFill>
                  <a:schemeClr val="bg1"/>
                </a:solidFill>
              </a:rPr>
              <a:t> </a:t>
            </a:r>
            <a:r>
              <a:rPr lang="en-US" sz="2000" dirty="0" err="1" smtClean="0">
                <a:solidFill>
                  <a:schemeClr val="bg1"/>
                </a:solidFill>
              </a:rPr>
              <a:t>Nurminen</a:t>
            </a:r>
            <a:r>
              <a:rPr lang="en-US" sz="2000" dirty="0" smtClean="0">
                <a:solidFill>
                  <a:schemeClr val="bg1"/>
                </a:solidFill>
              </a:rPr>
              <a:t>			2 h</a:t>
            </a:r>
          </a:p>
          <a:p>
            <a:endParaRPr lang="en-US" sz="2000" dirty="0">
              <a:solidFill>
                <a:schemeClr val="bg1"/>
              </a:solidFill>
            </a:endParaRPr>
          </a:p>
          <a:p>
            <a:r>
              <a:rPr lang="en-US" sz="2000" dirty="0" err="1" smtClean="0">
                <a:solidFill>
                  <a:schemeClr val="bg1"/>
                </a:solidFill>
              </a:rPr>
              <a:t>Ruotsi</a:t>
            </a:r>
            <a:endParaRPr lang="en-US" sz="2000" dirty="0" smtClean="0">
              <a:solidFill>
                <a:schemeClr val="bg1"/>
              </a:solidFill>
            </a:endParaRPr>
          </a:p>
          <a:p>
            <a:r>
              <a:rPr lang="en-US" sz="2000" dirty="0" err="1" smtClean="0">
                <a:solidFill>
                  <a:schemeClr val="bg1"/>
                </a:solidFill>
              </a:rPr>
              <a:t>ruotsinopettaja</a:t>
            </a:r>
            <a:r>
              <a:rPr lang="en-US" sz="2000" dirty="0" smtClean="0">
                <a:solidFill>
                  <a:schemeClr val="bg1"/>
                </a:solidFill>
              </a:rPr>
              <a:t> Anne-Mari </a:t>
            </a:r>
            <a:r>
              <a:rPr lang="en-US" sz="2000" dirty="0" err="1" smtClean="0">
                <a:solidFill>
                  <a:schemeClr val="bg1"/>
                </a:solidFill>
              </a:rPr>
              <a:t>Heino</a:t>
            </a:r>
            <a:r>
              <a:rPr lang="en-US" sz="2000" dirty="0" smtClean="0">
                <a:solidFill>
                  <a:schemeClr val="bg1"/>
                </a:solidFill>
              </a:rPr>
              <a:t>			2 h</a:t>
            </a:r>
          </a:p>
          <a:p>
            <a:endParaRPr lang="en-US" sz="2000" dirty="0">
              <a:solidFill>
                <a:schemeClr val="bg1"/>
              </a:solidFill>
            </a:endParaRPr>
          </a:p>
          <a:p>
            <a:r>
              <a:rPr lang="en-US" sz="2000" dirty="0" smtClean="0">
                <a:solidFill>
                  <a:schemeClr val="bg1"/>
                </a:solidFill>
              </a:rPr>
              <a:t>				</a:t>
            </a:r>
            <a:r>
              <a:rPr lang="en-US" sz="2000" dirty="0" err="1" smtClean="0">
                <a:solidFill>
                  <a:schemeClr val="bg1"/>
                </a:solidFill>
              </a:rPr>
              <a:t>yhteensä</a:t>
            </a:r>
            <a:r>
              <a:rPr lang="en-US" sz="2000" dirty="0" smtClean="0">
                <a:solidFill>
                  <a:schemeClr val="bg1"/>
                </a:solidFill>
              </a:rPr>
              <a:t>:  	108 h</a:t>
            </a:r>
          </a:p>
          <a:p>
            <a:r>
              <a:rPr lang="en-US" sz="2000" dirty="0" smtClean="0">
                <a:solidFill>
                  <a:schemeClr val="bg1"/>
                </a:solidFill>
              </a:rPr>
              <a:t>				</a:t>
            </a:r>
            <a:r>
              <a:rPr lang="en-US" sz="2000" dirty="0" err="1" smtClean="0">
                <a:solidFill>
                  <a:schemeClr val="bg1"/>
                </a:solidFill>
              </a:rPr>
              <a:t>yleisopetus</a:t>
            </a:r>
            <a:r>
              <a:rPr lang="en-US" sz="2000" dirty="0" smtClean="0">
                <a:solidFill>
                  <a:schemeClr val="bg1"/>
                </a:solidFill>
              </a:rPr>
              <a:t>:	87 h</a:t>
            </a:r>
          </a:p>
          <a:p>
            <a:r>
              <a:rPr lang="en-US" sz="2000" dirty="0"/>
              <a:t>	</a:t>
            </a:r>
            <a:r>
              <a:rPr lang="en-US" sz="2000" dirty="0" smtClean="0"/>
              <a:t>			</a:t>
            </a:r>
            <a:r>
              <a:rPr lang="en-US" sz="2000" dirty="0" err="1" smtClean="0"/>
              <a:t>erityisopetus</a:t>
            </a:r>
            <a:r>
              <a:rPr lang="en-US" sz="2000" dirty="0" smtClean="0"/>
              <a:t>:	19 h</a:t>
            </a:r>
          </a:p>
          <a:p>
            <a:r>
              <a:rPr lang="en-US" dirty="0"/>
              <a:t>	</a:t>
            </a:r>
            <a:r>
              <a:rPr lang="en-US" dirty="0" smtClean="0"/>
              <a:t>			</a:t>
            </a:r>
          </a:p>
        </p:txBody>
      </p:sp>
      <p:sp>
        <p:nvSpPr>
          <p:cNvPr id="3" name="Tekstikehys 2"/>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332656" y="179512"/>
            <a:ext cx="6048672" cy="4770537"/>
          </a:xfrm>
          <a:prstGeom prst="rect">
            <a:avLst/>
          </a:prstGeom>
          <a:noFill/>
        </p:spPr>
        <p:txBody>
          <a:bodyPr wrap="square" rtlCol="0">
            <a:spAutoFit/>
          </a:bodyPr>
          <a:lstStyle/>
          <a:p>
            <a:endParaRPr lang="fi-FI" b="1" dirty="0" smtClean="0"/>
          </a:p>
          <a:p>
            <a:pPr algn="ctr"/>
            <a:r>
              <a:rPr lang="fi-FI" sz="2800" b="1" dirty="0" smtClean="0">
                <a:solidFill>
                  <a:schemeClr val="bg1"/>
                </a:solidFill>
              </a:rPr>
              <a:t>Lukuvuosi 2018-2019</a:t>
            </a:r>
          </a:p>
          <a:p>
            <a:pPr algn="ctr"/>
            <a:endParaRPr lang="fi-FI" b="1" dirty="0"/>
          </a:p>
          <a:p>
            <a:pPr algn="ctr"/>
            <a:r>
              <a:rPr lang="fi-FI" sz="2000" b="1" dirty="0" smtClean="0"/>
              <a:t>Syyslukukausi 13.8</a:t>
            </a:r>
            <a:r>
              <a:rPr lang="fi-FI" sz="2000" b="1" dirty="0"/>
              <a:t>.-</a:t>
            </a:r>
            <a:r>
              <a:rPr lang="fi-FI" sz="2000" b="1" dirty="0" smtClean="0"/>
              <a:t>22.12.2018</a:t>
            </a:r>
            <a:r>
              <a:rPr lang="fi-FI" sz="2000" b="1" dirty="0"/>
              <a:t/>
            </a:r>
            <a:br>
              <a:rPr lang="fi-FI" sz="2000" b="1" dirty="0"/>
            </a:br>
            <a:r>
              <a:rPr lang="fi-FI" sz="2000" b="1" dirty="0"/>
              <a:t/>
            </a:r>
            <a:br>
              <a:rPr lang="fi-FI" sz="2000" b="1" dirty="0"/>
            </a:br>
            <a:r>
              <a:rPr lang="fi-FI" sz="2000" dirty="0"/>
              <a:t>syysloma (vko42) </a:t>
            </a:r>
            <a:r>
              <a:rPr lang="fi-FI" sz="2000" dirty="0" smtClean="0"/>
              <a:t>15.-21.10.2018</a:t>
            </a:r>
            <a:r>
              <a:rPr lang="fi-FI" sz="2000" dirty="0"/>
              <a:t> </a:t>
            </a:r>
            <a:br>
              <a:rPr lang="fi-FI" sz="2000" dirty="0"/>
            </a:br>
            <a:r>
              <a:rPr lang="fi-FI" sz="2000" dirty="0"/>
              <a:t>itsenäisyyspäivä 6.12. vapaa </a:t>
            </a:r>
            <a:br>
              <a:rPr lang="fi-FI" sz="2000" dirty="0"/>
            </a:br>
            <a:r>
              <a:rPr lang="fi-FI" sz="2000" dirty="0"/>
              <a:t>joululoma </a:t>
            </a:r>
            <a:r>
              <a:rPr lang="fi-FI" sz="2000" dirty="0" smtClean="0"/>
              <a:t>23.12.2018-6.1.2019</a:t>
            </a:r>
            <a:endParaRPr lang="fi-FI" sz="2000" dirty="0"/>
          </a:p>
          <a:p>
            <a:pPr algn="ctr"/>
            <a:endParaRPr lang="fi-FI" sz="2000" b="1" dirty="0" smtClean="0"/>
          </a:p>
          <a:p>
            <a:pPr algn="ctr"/>
            <a:r>
              <a:rPr lang="fi-FI" sz="2000" b="1" dirty="0" smtClean="0"/>
              <a:t>Kevätlukukausi 7.1.2019-1.6.2019</a:t>
            </a:r>
            <a:endParaRPr lang="fi-FI" sz="2000" dirty="0"/>
          </a:p>
          <a:p>
            <a:pPr algn="ctr"/>
            <a:r>
              <a:rPr lang="fi-FI" sz="2000" dirty="0"/>
              <a:t>talviloma (vko 9) </a:t>
            </a:r>
            <a:r>
              <a:rPr lang="fi-FI" sz="2000" dirty="0" smtClean="0"/>
              <a:t>25.2.-3.3.2019</a:t>
            </a:r>
            <a:r>
              <a:rPr lang="fi-FI" sz="2000" dirty="0"/>
              <a:t/>
            </a:r>
            <a:br>
              <a:rPr lang="fi-FI" sz="2000" dirty="0"/>
            </a:br>
            <a:r>
              <a:rPr lang="fi-FI" sz="2000" dirty="0" smtClean="0"/>
              <a:t>lauantai työpäivä 30.3.2019 </a:t>
            </a:r>
          </a:p>
          <a:p>
            <a:pPr algn="ctr"/>
            <a:r>
              <a:rPr lang="fi-FI" sz="2000" dirty="0" smtClean="0"/>
              <a:t>pääsiäisloma 19.4.–22.4.2019</a:t>
            </a:r>
          </a:p>
          <a:p>
            <a:pPr algn="ctr"/>
            <a:r>
              <a:rPr lang="fi-FI" sz="2000" dirty="0" smtClean="0"/>
              <a:t>vappu </a:t>
            </a:r>
            <a:r>
              <a:rPr lang="fi-FI" sz="2000" dirty="0" smtClean="0"/>
              <a:t>1.5.2019</a:t>
            </a:r>
            <a:r>
              <a:rPr lang="fi-FI" sz="2000" dirty="0"/>
              <a:t/>
            </a:r>
            <a:br>
              <a:rPr lang="fi-FI" sz="2000" dirty="0"/>
            </a:br>
            <a:r>
              <a:rPr lang="fi-FI" sz="2000" dirty="0"/>
              <a:t>helatorstai vapaa </a:t>
            </a:r>
            <a:r>
              <a:rPr lang="fi-FI" sz="2000" dirty="0" smtClean="0"/>
              <a:t>30.5.2019</a:t>
            </a:r>
            <a:endParaRPr lang="fi-FI" sz="2000" dirty="0"/>
          </a:p>
        </p:txBody>
      </p:sp>
      <p:pic>
        <p:nvPicPr>
          <p:cNvPr id="2050" name="Picture 2"/>
          <p:cNvPicPr>
            <a:picLocks noChangeAspect="1" noChangeArrowheads="1"/>
          </p:cNvPicPr>
          <p:nvPr/>
        </p:nvPicPr>
        <p:blipFill>
          <a:blip r:embed="rId2" cstate="print"/>
          <a:srcRect/>
          <a:stretch>
            <a:fillRect/>
          </a:stretch>
        </p:blipFill>
        <p:spPr bwMode="auto">
          <a:xfrm>
            <a:off x="1052736" y="5004048"/>
            <a:ext cx="4608512" cy="259228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332656" y="323528"/>
            <a:ext cx="6336704" cy="7386638"/>
          </a:xfrm>
          <a:prstGeom prst="rect">
            <a:avLst/>
          </a:prstGeom>
        </p:spPr>
        <p:txBody>
          <a:bodyPr wrap="square">
            <a:spAutoFit/>
          </a:bodyPr>
          <a:lstStyle/>
          <a:p>
            <a:pPr algn="ctr"/>
            <a:r>
              <a:rPr lang="fi-FI" sz="2800" b="1" dirty="0">
                <a:solidFill>
                  <a:schemeClr val="bg1"/>
                </a:solidFill>
              </a:rPr>
              <a:t>Toimintavuoden </a:t>
            </a:r>
            <a:r>
              <a:rPr lang="fi-FI" sz="2800" b="1" dirty="0" smtClean="0">
                <a:solidFill>
                  <a:schemeClr val="bg1"/>
                </a:solidFill>
              </a:rPr>
              <a:t>2017-2018  </a:t>
            </a:r>
            <a:r>
              <a:rPr lang="fi-FI" sz="2800" b="1" dirty="0">
                <a:solidFill>
                  <a:schemeClr val="bg1"/>
                </a:solidFill>
              </a:rPr>
              <a:t>työn ja tavoitteiden toteutumisen arviointi</a:t>
            </a:r>
          </a:p>
          <a:p>
            <a:r>
              <a:rPr lang="fi-FI" b="1" dirty="0"/>
              <a:t> </a:t>
            </a:r>
            <a:endParaRPr lang="fi-FI" sz="2000" b="1" dirty="0" smtClean="0"/>
          </a:p>
          <a:p>
            <a:pPr algn="just"/>
            <a:r>
              <a:rPr lang="fi-FI" sz="2000" dirty="0" smtClean="0"/>
              <a:t>Lukuvuoden aikana jatkettiin ympäristö-asioihin perehtymistä ja siirtämistä päivittäiseen toimintaan. Ympäristökasvatustunnit jatkuivat 3.-4.-luokassa ja koululla kävi ympäristökasvatukseen liittyviä vierailijoita. Koululla kasvatettiin tipuja tipuhautomossa, hoidettiin kaneja ja tehtiin vierailuja lähitiloille. Kasvimaalta ei syksyllä saatu kunnon satoa ja sen myötä säilömistä tehtiin aika vähän. </a:t>
            </a:r>
          </a:p>
          <a:p>
            <a:pPr algn="just"/>
            <a:r>
              <a:rPr lang="fi-FI" sz="2000" dirty="0" smtClean="0"/>
              <a:t> </a:t>
            </a:r>
          </a:p>
          <a:p>
            <a:pPr algn="just"/>
            <a:r>
              <a:rPr lang="fi-FI" sz="2000" dirty="0" smtClean="0"/>
              <a:t>Liikkuvan koulun mukaisesti työtapoja </a:t>
            </a:r>
            <a:r>
              <a:rPr lang="fi-FI" sz="2000" dirty="0" err="1" smtClean="0"/>
              <a:t>toiminnallistettiin</a:t>
            </a:r>
            <a:r>
              <a:rPr lang="fi-FI" sz="2000" dirty="0" smtClean="0"/>
              <a:t> ja koulupäivään lisättiin liikkumisen mahdollisuuksia mm. tuomalla liikettä aulatiloihin ja aloittamalla </a:t>
            </a:r>
            <a:r>
              <a:rPr lang="fi-FI" sz="2000" dirty="0" err="1" smtClean="0"/>
              <a:t>pingis-välkät</a:t>
            </a:r>
            <a:r>
              <a:rPr lang="fi-FI" sz="2000" dirty="0" smtClean="0"/>
              <a:t>. </a:t>
            </a:r>
          </a:p>
          <a:p>
            <a:pPr algn="just"/>
            <a:endParaRPr lang="fi-FI" sz="2000" dirty="0" smtClean="0"/>
          </a:p>
          <a:p>
            <a:pPr algn="just"/>
            <a:r>
              <a:rPr lang="fi-FI" sz="2000" dirty="0" smtClean="0"/>
              <a:t>Tablettien käyttöä opeteltiin ahkerasti yhdessä oppilaiden kanssa ja niiden kanssa työskentelystä tuli osa opetusta ja oppimista.</a:t>
            </a:r>
          </a:p>
          <a:p>
            <a:pPr algn="just"/>
            <a:endParaRPr lang="fi-FI" sz="2000" dirty="0" smtClean="0"/>
          </a:p>
          <a:p>
            <a:pPr algn="just"/>
            <a:r>
              <a:rPr lang="fi-FI" sz="2000" dirty="0" smtClean="0"/>
              <a:t>Keväällä koulu-päiväkodilla aloitettiin Vihreä lippu -toiminta aloitettiin kevään aikana. Toimintaan valittiin oppilaista ja henkilökunnasta ympäristöraati, joka suunnittelee ja ohjaa kestävän kehityksen toimintaa. </a:t>
            </a:r>
            <a:endParaRPr lang="fi-FI" sz="2000" dirty="0" smtClean="0"/>
          </a:p>
        </p:txBody>
      </p:sp>
      <p:sp>
        <p:nvSpPr>
          <p:cNvPr id="3" name="Tekstikehys 2"/>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Tree>
    <p:extLst>
      <p:ext uri="{BB962C8B-B14F-4D97-AF65-F5344CB8AC3E}">
        <p14:creationId xmlns:p14="http://schemas.microsoft.com/office/powerpoint/2010/main" val="262875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476672" y="539552"/>
            <a:ext cx="5976664" cy="7417415"/>
          </a:xfrm>
          <a:prstGeom prst="rect">
            <a:avLst/>
          </a:prstGeom>
          <a:noFill/>
        </p:spPr>
        <p:txBody>
          <a:bodyPr wrap="square" rtlCol="0">
            <a:spAutoFit/>
          </a:bodyPr>
          <a:lstStyle/>
          <a:p>
            <a:pPr algn="ctr"/>
            <a:r>
              <a:rPr lang="en-US" sz="2800" b="1" dirty="0" err="1" smtClean="0"/>
              <a:t>Lukuvuosisuunnitelma</a:t>
            </a:r>
            <a:r>
              <a:rPr lang="en-US" sz="2800" b="1" dirty="0" smtClean="0"/>
              <a:t> 2018-2019</a:t>
            </a:r>
          </a:p>
          <a:p>
            <a:endParaRPr lang="en-US" dirty="0"/>
          </a:p>
          <a:p>
            <a:endParaRPr lang="en-US" dirty="0" smtClean="0"/>
          </a:p>
          <a:p>
            <a:r>
              <a:rPr lang="en-US" sz="2000" dirty="0" err="1" smtClean="0"/>
              <a:t>Koijärven</a:t>
            </a:r>
            <a:r>
              <a:rPr lang="en-US" sz="2000" dirty="0" smtClean="0"/>
              <a:t> </a:t>
            </a:r>
            <a:r>
              <a:rPr lang="en-US" sz="2000" dirty="0" err="1" smtClean="0"/>
              <a:t>koulu-päiväkoti</a:t>
            </a:r>
            <a:endParaRPr lang="en-US" sz="2000" dirty="0" smtClean="0"/>
          </a:p>
          <a:p>
            <a:r>
              <a:rPr lang="en-US" sz="2000" dirty="0" err="1" smtClean="0"/>
              <a:t>Pukkilantie</a:t>
            </a:r>
            <a:r>
              <a:rPr lang="en-US" sz="2000" dirty="0" smtClean="0"/>
              <a:t> 131 31130 </a:t>
            </a:r>
            <a:r>
              <a:rPr lang="en-US" sz="2000" dirty="0" err="1" smtClean="0"/>
              <a:t>Koijärvi</a:t>
            </a:r>
            <a:endParaRPr lang="en-US" sz="2000" dirty="0" smtClean="0"/>
          </a:p>
          <a:p>
            <a:r>
              <a:rPr lang="en-US" sz="2000" dirty="0" smtClean="0"/>
              <a:t>p. 03-41415538</a:t>
            </a:r>
          </a:p>
          <a:p>
            <a:endParaRPr lang="en-US" sz="2000" dirty="0"/>
          </a:p>
          <a:p>
            <a:r>
              <a:rPr lang="en-US" sz="2000" dirty="0" err="1" smtClean="0"/>
              <a:t>Koulu-päiväkodin</a:t>
            </a:r>
            <a:r>
              <a:rPr lang="en-US" sz="2000" dirty="0" smtClean="0"/>
              <a:t> </a:t>
            </a:r>
            <a:r>
              <a:rPr lang="en-US" sz="2000" dirty="0" err="1" smtClean="0"/>
              <a:t>johtaja</a:t>
            </a:r>
            <a:r>
              <a:rPr lang="en-US" sz="2000" dirty="0" smtClean="0"/>
              <a:t> </a:t>
            </a:r>
            <a:r>
              <a:rPr lang="en-US" sz="2000" dirty="0" err="1" smtClean="0"/>
              <a:t>Tero</a:t>
            </a:r>
            <a:r>
              <a:rPr lang="en-US" sz="2000" dirty="0" smtClean="0"/>
              <a:t> </a:t>
            </a:r>
            <a:r>
              <a:rPr lang="en-US" sz="2000" dirty="0" err="1" smtClean="0"/>
              <a:t>Kaseva</a:t>
            </a:r>
            <a:endParaRPr lang="en-US" sz="2000" dirty="0" smtClean="0"/>
          </a:p>
          <a:p>
            <a:r>
              <a:rPr lang="en-US" sz="2000" dirty="0" smtClean="0"/>
              <a:t>p. 0503070439</a:t>
            </a:r>
          </a:p>
          <a:p>
            <a:r>
              <a:rPr lang="en-US" sz="2000" dirty="0" smtClean="0"/>
              <a:t>tero.kaseva@forssa.fi</a:t>
            </a:r>
          </a:p>
          <a:p>
            <a:r>
              <a:rPr lang="en-US" sz="2000" dirty="0" err="1" smtClean="0"/>
              <a:t>Varajohtaja</a:t>
            </a:r>
            <a:r>
              <a:rPr lang="en-US" sz="2000" dirty="0" smtClean="0"/>
              <a:t> Paula </a:t>
            </a:r>
            <a:r>
              <a:rPr lang="en-US" sz="2000" dirty="0" err="1" smtClean="0"/>
              <a:t>Numminen</a:t>
            </a:r>
            <a:endParaRPr lang="en-US" sz="2000" dirty="0" smtClean="0"/>
          </a:p>
          <a:p>
            <a:r>
              <a:rPr lang="en-US" sz="2000" dirty="0" smtClean="0"/>
              <a:t>p. 0403514429</a:t>
            </a:r>
          </a:p>
          <a:p>
            <a:endParaRPr lang="en-US" sz="2000" dirty="0" smtClean="0"/>
          </a:p>
          <a:p>
            <a:r>
              <a:rPr lang="en-US" sz="2000" dirty="0" err="1" smtClean="0"/>
              <a:t>Päiväkodin</a:t>
            </a:r>
            <a:r>
              <a:rPr lang="en-US" sz="2000" dirty="0" smtClean="0"/>
              <a:t> </a:t>
            </a:r>
            <a:r>
              <a:rPr lang="en-US" sz="2000" dirty="0" err="1" smtClean="0"/>
              <a:t>vastaava</a:t>
            </a:r>
            <a:r>
              <a:rPr lang="en-US" sz="2000" dirty="0" smtClean="0"/>
              <a:t> </a:t>
            </a:r>
            <a:r>
              <a:rPr lang="en-US" sz="2000" dirty="0" err="1" smtClean="0"/>
              <a:t>lastentarhanopettaja</a:t>
            </a:r>
            <a:r>
              <a:rPr lang="en-US" sz="2000" dirty="0" smtClean="0"/>
              <a:t> </a:t>
            </a:r>
            <a:r>
              <a:rPr lang="en-US" sz="2000" dirty="0" err="1" smtClean="0"/>
              <a:t>Tarja</a:t>
            </a:r>
            <a:r>
              <a:rPr lang="en-US" sz="2000" dirty="0" smtClean="0"/>
              <a:t> </a:t>
            </a:r>
            <a:r>
              <a:rPr lang="en-US" sz="2000" dirty="0" err="1" smtClean="0"/>
              <a:t>Mäkelä</a:t>
            </a:r>
            <a:endParaRPr lang="en-US" sz="2000" dirty="0" smtClean="0"/>
          </a:p>
          <a:p>
            <a:r>
              <a:rPr lang="en-US" sz="2000" dirty="0" smtClean="0"/>
              <a:t>p. 0403577557</a:t>
            </a:r>
          </a:p>
          <a:p>
            <a:r>
              <a:rPr lang="en-US" sz="2000" dirty="0" smtClean="0">
                <a:hlinkClick r:id="rId2"/>
              </a:rPr>
              <a:t>koijärvenpk@forssa.fi</a:t>
            </a:r>
            <a:endParaRPr lang="en-US" sz="2000" dirty="0" smtClean="0"/>
          </a:p>
          <a:p>
            <a:endParaRPr lang="en-US" sz="2000" dirty="0"/>
          </a:p>
          <a:p>
            <a:endParaRPr lang="en-US" sz="2000" dirty="0" smtClean="0"/>
          </a:p>
          <a:p>
            <a:r>
              <a:rPr lang="en-US" sz="2000" dirty="0" smtClean="0"/>
              <a:t>Koijärven </a:t>
            </a:r>
            <a:r>
              <a:rPr lang="en-US" sz="2000" dirty="0" err="1" smtClean="0"/>
              <a:t>koulu-päiväkodilla</a:t>
            </a:r>
            <a:r>
              <a:rPr lang="en-US" sz="2000" dirty="0" smtClean="0"/>
              <a:t> </a:t>
            </a:r>
            <a:r>
              <a:rPr lang="en-US" sz="2000" dirty="0" err="1" smtClean="0"/>
              <a:t>työskentelee</a:t>
            </a:r>
            <a:r>
              <a:rPr lang="en-US" sz="2000" dirty="0" smtClean="0"/>
              <a:t> 64 </a:t>
            </a:r>
            <a:r>
              <a:rPr lang="en-US" sz="2000" dirty="0" err="1" smtClean="0"/>
              <a:t>oppilasta</a:t>
            </a:r>
            <a:r>
              <a:rPr lang="en-US" sz="2000" dirty="0" smtClean="0"/>
              <a:t> </a:t>
            </a:r>
            <a:r>
              <a:rPr lang="en-US" sz="2000" dirty="0" err="1" smtClean="0"/>
              <a:t>ja</a:t>
            </a:r>
            <a:r>
              <a:rPr lang="en-US" sz="2000" dirty="0" smtClean="0"/>
              <a:t> 51 </a:t>
            </a:r>
            <a:r>
              <a:rPr lang="en-US" sz="2000" dirty="0" err="1" smtClean="0"/>
              <a:t>lasta</a:t>
            </a:r>
            <a:r>
              <a:rPr lang="en-US" sz="2000" dirty="0" smtClean="0"/>
              <a:t>. </a:t>
            </a:r>
            <a:r>
              <a:rPr lang="en-US" sz="2000" dirty="0" err="1" smtClean="0"/>
              <a:t>Henkilökuntaa</a:t>
            </a:r>
            <a:r>
              <a:rPr lang="en-US" sz="2000" dirty="0" smtClean="0"/>
              <a:t> on </a:t>
            </a:r>
            <a:r>
              <a:rPr lang="en-US" sz="2000" dirty="0" err="1" smtClean="0"/>
              <a:t>töissä</a:t>
            </a:r>
            <a:r>
              <a:rPr lang="en-US" sz="2000" dirty="0" smtClean="0"/>
              <a:t> </a:t>
            </a:r>
            <a:r>
              <a:rPr lang="en-US" sz="2000" dirty="0" err="1" smtClean="0"/>
              <a:t>yhteensä</a:t>
            </a:r>
            <a:r>
              <a:rPr lang="en-US" sz="2000" dirty="0" smtClean="0"/>
              <a:t> 18.</a:t>
            </a:r>
          </a:p>
          <a:p>
            <a:endParaRPr lang="en-US" dirty="0"/>
          </a:p>
          <a:p>
            <a:endParaRPr lang="en-US"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124744" y="8316416"/>
            <a:ext cx="4464496"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4" name="Suorakulmio 3"/>
          <p:cNvSpPr/>
          <p:nvPr/>
        </p:nvSpPr>
        <p:spPr>
          <a:xfrm>
            <a:off x="404664" y="467544"/>
            <a:ext cx="6048672" cy="3139321"/>
          </a:xfrm>
          <a:prstGeom prst="rect">
            <a:avLst/>
          </a:prstGeom>
        </p:spPr>
        <p:txBody>
          <a:bodyPr wrap="square">
            <a:spAutoFit/>
          </a:bodyPr>
          <a:lstStyle/>
          <a:p>
            <a:pPr algn="just"/>
            <a:r>
              <a:rPr lang="fi-FI" dirty="0" smtClean="0"/>
              <a:t>Suomi-100 aiheella jatkettiin valmistautumista juhlavuoteen. Aihetta käsiteltiin yhteisillä teemoilla kuvataiteessa, musiikissa, liikunnassa, historiassa ja äidinkielessä. Itsenäisyyspäivän juhlassa asiat yhdistyivät tanssin ja musiikillisen ohjelman lomassa.</a:t>
            </a:r>
          </a:p>
          <a:p>
            <a:pPr algn="just"/>
            <a:endParaRPr lang="fi-FI" dirty="0" smtClean="0"/>
          </a:p>
          <a:p>
            <a:pPr algn="just"/>
            <a:r>
              <a:rPr lang="fi-FI" dirty="0" smtClean="0"/>
              <a:t>Päiväkodin lisääntyvä tilantarve vei koululta tekstiilityön luokan, kun eskarit muuttivat koulun puolelle. Johtajan työtila muutettiin erityisopetustilaksi ja yläluokka muutti ryhmätyöluokkaan. Johtajan toimisto siirtyi avokonttoriksi opettajistoon.</a:t>
            </a:r>
            <a:endParaRPr lang="fi-FI"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graphicFrame>
        <p:nvGraphicFramePr>
          <p:cNvPr id="3" name="Taulukko 2"/>
          <p:cNvGraphicFramePr>
            <a:graphicFrameLocks noGrp="1"/>
          </p:cNvGraphicFramePr>
          <p:nvPr>
            <p:extLst>
              <p:ext uri="{D42A27DB-BD31-4B8C-83A1-F6EECF244321}">
                <p14:modId xmlns:p14="http://schemas.microsoft.com/office/powerpoint/2010/main" val="3601679964"/>
              </p:ext>
            </p:extLst>
          </p:nvPr>
        </p:nvGraphicFramePr>
        <p:xfrm>
          <a:off x="188640" y="1187624"/>
          <a:ext cx="6480722" cy="6505578"/>
        </p:xfrm>
        <a:graphic>
          <a:graphicData uri="http://schemas.openxmlformats.org/drawingml/2006/table">
            <a:tbl>
              <a:tblPr firstRow="1" bandRow="1">
                <a:tableStyleId>{5C22544A-7EE6-4342-B048-85BDC9FD1C3A}</a:tableStyleId>
              </a:tblPr>
              <a:tblGrid>
                <a:gridCol w="893895">
                  <a:extLst>
                    <a:ext uri="{9D8B030D-6E8A-4147-A177-3AD203B41FA5}">
                      <a16:colId xmlns:a16="http://schemas.microsoft.com/office/drawing/2014/main" xmlns="" val="20000"/>
                    </a:ext>
                  </a:extLst>
                </a:gridCol>
                <a:gridCol w="1713294">
                  <a:extLst>
                    <a:ext uri="{9D8B030D-6E8A-4147-A177-3AD203B41FA5}">
                      <a16:colId xmlns:a16="http://schemas.microsoft.com/office/drawing/2014/main" xmlns="" val="20001"/>
                    </a:ext>
                  </a:extLst>
                </a:gridCol>
                <a:gridCol w="921203">
                  <a:extLst>
                    <a:ext uri="{9D8B030D-6E8A-4147-A177-3AD203B41FA5}">
                      <a16:colId xmlns:a16="http://schemas.microsoft.com/office/drawing/2014/main" xmlns="" val="20002"/>
                    </a:ext>
                  </a:extLst>
                </a:gridCol>
                <a:gridCol w="941072">
                  <a:extLst>
                    <a:ext uri="{9D8B030D-6E8A-4147-A177-3AD203B41FA5}">
                      <a16:colId xmlns:a16="http://schemas.microsoft.com/office/drawing/2014/main" xmlns="" val="20003"/>
                    </a:ext>
                  </a:extLst>
                </a:gridCol>
                <a:gridCol w="819401">
                  <a:extLst>
                    <a:ext uri="{9D8B030D-6E8A-4147-A177-3AD203B41FA5}">
                      <a16:colId xmlns:a16="http://schemas.microsoft.com/office/drawing/2014/main" xmlns="" val="20004"/>
                    </a:ext>
                  </a:extLst>
                </a:gridCol>
                <a:gridCol w="1191857">
                  <a:extLst>
                    <a:ext uri="{9D8B030D-6E8A-4147-A177-3AD203B41FA5}">
                      <a16:colId xmlns:a16="http://schemas.microsoft.com/office/drawing/2014/main" xmlns="" val="20005"/>
                    </a:ext>
                  </a:extLst>
                </a:gridCol>
              </a:tblGrid>
              <a:tr h="657393">
                <a:tc>
                  <a:txBody>
                    <a:bodyPr/>
                    <a:lstStyle/>
                    <a:p>
                      <a:r>
                        <a:rPr lang="en-US" sz="1600" dirty="0" err="1" smtClean="0"/>
                        <a:t>luokka</a:t>
                      </a:r>
                      <a:endParaRPr lang="en-GB" sz="1600" dirty="0"/>
                    </a:p>
                  </a:txBody>
                  <a:tcPr/>
                </a:tc>
                <a:tc>
                  <a:txBody>
                    <a:bodyPr/>
                    <a:lstStyle/>
                    <a:p>
                      <a:r>
                        <a:rPr lang="en-US" sz="1600" dirty="0" err="1" smtClean="0"/>
                        <a:t>opettaja</a:t>
                      </a:r>
                      <a:endParaRPr lang="en-GB" sz="1600" dirty="0"/>
                    </a:p>
                  </a:txBody>
                  <a:tcPr/>
                </a:tc>
                <a:tc>
                  <a:txBody>
                    <a:bodyPr/>
                    <a:lstStyle/>
                    <a:p>
                      <a:r>
                        <a:rPr lang="en-US" sz="1600" dirty="0" err="1" smtClean="0"/>
                        <a:t>tunnit</a:t>
                      </a:r>
                      <a:endParaRPr lang="en-GB" sz="1600" dirty="0"/>
                    </a:p>
                  </a:txBody>
                  <a:tcPr/>
                </a:tc>
                <a:tc>
                  <a:txBody>
                    <a:bodyPr/>
                    <a:lstStyle/>
                    <a:p>
                      <a:r>
                        <a:rPr lang="en-US" sz="1600" dirty="0" err="1" smtClean="0"/>
                        <a:t>tyttöjä</a:t>
                      </a:r>
                      <a:endParaRPr lang="en-GB" sz="1600" dirty="0"/>
                    </a:p>
                  </a:txBody>
                  <a:tcPr/>
                </a:tc>
                <a:tc>
                  <a:txBody>
                    <a:bodyPr/>
                    <a:lstStyle/>
                    <a:p>
                      <a:r>
                        <a:rPr lang="en-US" sz="1600" dirty="0" err="1" smtClean="0"/>
                        <a:t>poikia</a:t>
                      </a:r>
                      <a:endParaRPr lang="en-GB" sz="1600" dirty="0"/>
                    </a:p>
                  </a:txBody>
                  <a:tcPr/>
                </a:tc>
                <a:tc>
                  <a:txBody>
                    <a:bodyPr/>
                    <a:lstStyle/>
                    <a:p>
                      <a:r>
                        <a:rPr lang="en-US" sz="1600" dirty="0" err="1" smtClean="0"/>
                        <a:t>oppilaita</a:t>
                      </a:r>
                      <a:r>
                        <a:rPr lang="en-US" sz="1600" dirty="0" smtClean="0"/>
                        <a:t> </a:t>
                      </a:r>
                    </a:p>
                    <a:p>
                      <a:r>
                        <a:rPr lang="en-US" sz="1600" dirty="0" err="1" smtClean="0"/>
                        <a:t>yhteensä</a:t>
                      </a:r>
                      <a:r>
                        <a:rPr lang="en-US" sz="1600" dirty="0" smtClean="0"/>
                        <a:t> </a:t>
                      </a:r>
                      <a:endParaRPr lang="en-GB" sz="1600" dirty="0"/>
                    </a:p>
                  </a:txBody>
                  <a:tcPr/>
                </a:tc>
                <a:extLst>
                  <a:ext uri="{0D108BD9-81ED-4DB2-BD59-A6C34878D82A}">
                    <a16:rowId xmlns:a16="http://schemas.microsoft.com/office/drawing/2014/main" xmlns="" val="10000"/>
                  </a:ext>
                </a:extLst>
              </a:tr>
              <a:tr h="422727">
                <a:tc>
                  <a:txBody>
                    <a:bodyPr/>
                    <a:lstStyle/>
                    <a:p>
                      <a:pPr algn="ctr"/>
                      <a:r>
                        <a:rPr lang="en-US" sz="1600" dirty="0" smtClean="0"/>
                        <a:t>1.</a:t>
                      </a:r>
                      <a:endParaRPr lang="en-GB" sz="1600" dirty="0"/>
                    </a:p>
                  </a:txBody>
                  <a:tcPr/>
                </a:tc>
                <a:tc>
                  <a:txBody>
                    <a:bodyPr/>
                    <a:lstStyle/>
                    <a:p>
                      <a:pPr algn="ctr"/>
                      <a:r>
                        <a:rPr lang="en-US" sz="1600" dirty="0" err="1" smtClean="0"/>
                        <a:t>Heini</a:t>
                      </a:r>
                      <a:r>
                        <a:rPr lang="en-US" sz="1600" dirty="0" smtClean="0"/>
                        <a:t> </a:t>
                      </a:r>
                      <a:r>
                        <a:rPr lang="en-US" sz="1600" dirty="0" err="1" smtClean="0"/>
                        <a:t>Liukkonen</a:t>
                      </a:r>
                      <a:endParaRPr lang="en-GB" sz="1600" dirty="0"/>
                    </a:p>
                  </a:txBody>
                  <a:tcPr/>
                </a:tc>
                <a:tc>
                  <a:txBody>
                    <a:bodyPr/>
                    <a:lstStyle/>
                    <a:p>
                      <a:pPr algn="ctr"/>
                      <a:r>
                        <a:rPr lang="en-US" sz="1600" dirty="0" smtClean="0">
                          <a:solidFill>
                            <a:schemeClr val="bg1"/>
                          </a:solidFill>
                        </a:rPr>
                        <a:t>27</a:t>
                      </a:r>
                      <a:endParaRPr lang="en-GB" sz="1600" dirty="0">
                        <a:solidFill>
                          <a:schemeClr val="bg1"/>
                        </a:solidFill>
                      </a:endParaRPr>
                    </a:p>
                  </a:txBody>
                  <a:tcPr/>
                </a:tc>
                <a:tc>
                  <a:txBody>
                    <a:bodyPr/>
                    <a:lstStyle/>
                    <a:p>
                      <a:pPr algn="ctr"/>
                      <a:r>
                        <a:rPr lang="en-GB" sz="1600" dirty="0" smtClean="0">
                          <a:solidFill>
                            <a:schemeClr val="bg1"/>
                          </a:solidFill>
                        </a:rPr>
                        <a:t>11</a:t>
                      </a:r>
                      <a:endParaRPr lang="en-GB" sz="1600" dirty="0">
                        <a:solidFill>
                          <a:schemeClr val="bg1"/>
                        </a:solidFill>
                      </a:endParaRPr>
                    </a:p>
                  </a:txBody>
                  <a:tcPr/>
                </a:tc>
                <a:tc>
                  <a:txBody>
                    <a:bodyPr/>
                    <a:lstStyle/>
                    <a:p>
                      <a:pPr algn="ctr"/>
                      <a:r>
                        <a:rPr lang="en-GB" sz="1600" dirty="0" smtClean="0">
                          <a:solidFill>
                            <a:schemeClr val="bg1"/>
                          </a:solidFill>
                        </a:rPr>
                        <a:t>4</a:t>
                      </a:r>
                      <a:endParaRPr lang="en-GB" sz="1600" dirty="0">
                        <a:solidFill>
                          <a:schemeClr val="bg1"/>
                        </a:solidFill>
                      </a:endParaRPr>
                    </a:p>
                  </a:txBody>
                  <a:tcPr/>
                </a:tc>
                <a:tc>
                  <a:txBody>
                    <a:bodyPr/>
                    <a:lstStyle/>
                    <a:p>
                      <a:pPr algn="ctr"/>
                      <a:r>
                        <a:rPr lang="en-GB" sz="1600" dirty="0" smtClean="0">
                          <a:solidFill>
                            <a:schemeClr val="bg1"/>
                          </a:solidFill>
                        </a:rPr>
                        <a:t>15</a:t>
                      </a:r>
                      <a:endParaRPr lang="en-GB" sz="1600" dirty="0">
                        <a:solidFill>
                          <a:schemeClr val="bg1"/>
                        </a:solidFill>
                      </a:endParaRPr>
                    </a:p>
                  </a:txBody>
                  <a:tcPr/>
                </a:tc>
                <a:extLst>
                  <a:ext uri="{0D108BD9-81ED-4DB2-BD59-A6C34878D82A}">
                    <a16:rowId xmlns:a16="http://schemas.microsoft.com/office/drawing/2014/main" xmlns="" val="10001"/>
                  </a:ext>
                </a:extLst>
              </a:tr>
              <a:tr h="360040">
                <a:tc>
                  <a:txBody>
                    <a:bodyPr/>
                    <a:lstStyle/>
                    <a:p>
                      <a:pPr algn="ctr"/>
                      <a:r>
                        <a:rPr lang="en-US" sz="1600" dirty="0" smtClean="0"/>
                        <a:t>2.</a:t>
                      </a:r>
                      <a:endParaRPr lang="en-GB" sz="1600" dirty="0"/>
                    </a:p>
                  </a:txBody>
                  <a:tcPr/>
                </a:tc>
                <a:tc>
                  <a:txBody>
                    <a:bodyPr/>
                    <a:lstStyle/>
                    <a:p>
                      <a:pPr algn="ctr"/>
                      <a:r>
                        <a:rPr lang="en-US" sz="1600" dirty="0" err="1" smtClean="0"/>
                        <a:t>Heini</a:t>
                      </a:r>
                      <a:r>
                        <a:rPr lang="en-US" sz="1600" dirty="0" smtClean="0"/>
                        <a:t> </a:t>
                      </a:r>
                      <a:r>
                        <a:rPr lang="en-US" sz="1600" dirty="0" err="1" smtClean="0"/>
                        <a:t>Liukkonen</a:t>
                      </a:r>
                      <a:endParaRPr lang="en-GB" sz="1600" dirty="0"/>
                    </a:p>
                  </a:txBody>
                  <a:tcPr/>
                </a:tc>
                <a:tc>
                  <a:txBody>
                    <a:bodyPr/>
                    <a:lstStyle/>
                    <a:p>
                      <a:pPr algn="ctr"/>
                      <a:r>
                        <a:rPr lang="en-US" sz="1600" dirty="0" smtClean="0">
                          <a:solidFill>
                            <a:schemeClr val="bg1"/>
                          </a:solidFill>
                        </a:rPr>
                        <a:t>27</a:t>
                      </a:r>
                      <a:endParaRPr lang="en-GB" sz="1600" dirty="0">
                        <a:solidFill>
                          <a:schemeClr val="bg1"/>
                        </a:solidFill>
                      </a:endParaRPr>
                    </a:p>
                  </a:txBody>
                  <a:tcPr/>
                </a:tc>
                <a:tc>
                  <a:txBody>
                    <a:bodyPr/>
                    <a:lstStyle/>
                    <a:p>
                      <a:pPr algn="ctr"/>
                      <a:r>
                        <a:rPr lang="en-GB" sz="1600" dirty="0" smtClean="0">
                          <a:solidFill>
                            <a:schemeClr val="bg1"/>
                          </a:solidFill>
                        </a:rPr>
                        <a:t>3</a:t>
                      </a:r>
                      <a:endParaRPr lang="en-GB" sz="1600" dirty="0">
                        <a:solidFill>
                          <a:schemeClr val="bg1"/>
                        </a:solidFill>
                      </a:endParaRPr>
                    </a:p>
                  </a:txBody>
                  <a:tcPr/>
                </a:tc>
                <a:tc>
                  <a:txBody>
                    <a:bodyPr/>
                    <a:lstStyle/>
                    <a:p>
                      <a:pPr algn="ctr"/>
                      <a:r>
                        <a:rPr lang="en-GB" sz="1600" dirty="0" smtClean="0">
                          <a:solidFill>
                            <a:schemeClr val="bg1"/>
                          </a:solidFill>
                        </a:rPr>
                        <a:t>3</a:t>
                      </a:r>
                      <a:endParaRPr lang="en-GB" sz="1600" dirty="0">
                        <a:solidFill>
                          <a:schemeClr val="bg1"/>
                        </a:solidFill>
                      </a:endParaRPr>
                    </a:p>
                  </a:txBody>
                  <a:tcPr/>
                </a:tc>
                <a:tc>
                  <a:txBody>
                    <a:bodyPr/>
                    <a:lstStyle/>
                    <a:p>
                      <a:pPr algn="ctr"/>
                      <a:r>
                        <a:rPr lang="en-GB" sz="1600" dirty="0" smtClean="0">
                          <a:solidFill>
                            <a:schemeClr val="bg1"/>
                          </a:solidFill>
                        </a:rPr>
                        <a:t>6</a:t>
                      </a:r>
                      <a:endParaRPr lang="en-GB" sz="1600" dirty="0">
                        <a:solidFill>
                          <a:schemeClr val="bg1"/>
                        </a:solidFill>
                      </a:endParaRPr>
                    </a:p>
                  </a:txBody>
                  <a:tcPr/>
                </a:tc>
                <a:extLst>
                  <a:ext uri="{0D108BD9-81ED-4DB2-BD59-A6C34878D82A}">
                    <a16:rowId xmlns:a16="http://schemas.microsoft.com/office/drawing/2014/main" xmlns="" val="10002"/>
                  </a:ext>
                </a:extLst>
              </a:tr>
              <a:tr h="360040">
                <a:tc>
                  <a:txBody>
                    <a:bodyPr/>
                    <a:lstStyle/>
                    <a:p>
                      <a:pPr algn="ctr"/>
                      <a:r>
                        <a:rPr lang="en-US" sz="1600" dirty="0" smtClean="0"/>
                        <a:t>3.</a:t>
                      </a:r>
                      <a:endParaRPr lang="en-GB" sz="1600" dirty="0"/>
                    </a:p>
                  </a:txBody>
                  <a:tcPr/>
                </a:tc>
                <a:tc>
                  <a:txBody>
                    <a:bodyPr/>
                    <a:lstStyle/>
                    <a:p>
                      <a:pPr algn="ctr"/>
                      <a:r>
                        <a:rPr lang="en-US" sz="1600" dirty="0" smtClean="0"/>
                        <a:t>Paula </a:t>
                      </a:r>
                      <a:r>
                        <a:rPr lang="en-US" sz="1600" dirty="0" err="1" smtClean="0"/>
                        <a:t>Numminen</a:t>
                      </a:r>
                      <a:endParaRPr lang="en-GB" sz="1600" dirty="0"/>
                    </a:p>
                  </a:txBody>
                  <a:tcPr/>
                </a:tc>
                <a:tc>
                  <a:txBody>
                    <a:bodyPr/>
                    <a:lstStyle/>
                    <a:p>
                      <a:pPr algn="ctr"/>
                      <a:r>
                        <a:rPr lang="en-US" sz="1600" dirty="0" smtClean="0">
                          <a:solidFill>
                            <a:schemeClr val="bg1"/>
                          </a:solidFill>
                        </a:rPr>
                        <a:t>27</a:t>
                      </a:r>
                      <a:endParaRPr lang="en-GB" sz="1600" dirty="0">
                        <a:solidFill>
                          <a:schemeClr val="bg1"/>
                        </a:solidFill>
                      </a:endParaRPr>
                    </a:p>
                  </a:txBody>
                  <a:tcPr/>
                </a:tc>
                <a:tc>
                  <a:txBody>
                    <a:bodyPr/>
                    <a:lstStyle/>
                    <a:p>
                      <a:pPr algn="ctr"/>
                      <a:r>
                        <a:rPr lang="en-GB" sz="1600" dirty="0" smtClean="0">
                          <a:solidFill>
                            <a:schemeClr val="bg1"/>
                          </a:solidFill>
                        </a:rPr>
                        <a:t>5</a:t>
                      </a:r>
                      <a:endParaRPr lang="en-GB" sz="1600" dirty="0">
                        <a:solidFill>
                          <a:schemeClr val="bg1"/>
                        </a:solidFill>
                      </a:endParaRPr>
                    </a:p>
                  </a:txBody>
                  <a:tcPr/>
                </a:tc>
                <a:tc>
                  <a:txBody>
                    <a:bodyPr/>
                    <a:lstStyle/>
                    <a:p>
                      <a:pPr algn="ctr"/>
                      <a:r>
                        <a:rPr lang="en-GB" sz="1600" dirty="0" smtClean="0">
                          <a:solidFill>
                            <a:schemeClr val="bg1"/>
                          </a:solidFill>
                        </a:rPr>
                        <a:t>8</a:t>
                      </a:r>
                      <a:endParaRPr lang="en-GB" sz="1600" dirty="0">
                        <a:solidFill>
                          <a:schemeClr val="bg1"/>
                        </a:solidFill>
                      </a:endParaRPr>
                    </a:p>
                  </a:txBody>
                  <a:tcPr/>
                </a:tc>
                <a:tc>
                  <a:txBody>
                    <a:bodyPr/>
                    <a:lstStyle/>
                    <a:p>
                      <a:pPr algn="ctr"/>
                      <a:r>
                        <a:rPr lang="en-GB" sz="1600" dirty="0" smtClean="0">
                          <a:solidFill>
                            <a:schemeClr val="bg1"/>
                          </a:solidFill>
                        </a:rPr>
                        <a:t>13</a:t>
                      </a:r>
                      <a:endParaRPr lang="en-GB" sz="1600" dirty="0">
                        <a:solidFill>
                          <a:schemeClr val="bg1"/>
                        </a:solidFill>
                      </a:endParaRPr>
                    </a:p>
                  </a:txBody>
                  <a:tcPr/>
                </a:tc>
                <a:extLst>
                  <a:ext uri="{0D108BD9-81ED-4DB2-BD59-A6C34878D82A}">
                    <a16:rowId xmlns:a16="http://schemas.microsoft.com/office/drawing/2014/main" xmlns="" val="10003"/>
                  </a:ext>
                </a:extLst>
              </a:tr>
              <a:tr h="360040">
                <a:tc>
                  <a:txBody>
                    <a:bodyPr/>
                    <a:lstStyle/>
                    <a:p>
                      <a:pPr algn="ctr"/>
                      <a:r>
                        <a:rPr lang="en-US" sz="1600" dirty="0" smtClean="0"/>
                        <a:t>4.</a:t>
                      </a:r>
                      <a:endParaRPr lang="en-GB" sz="1600" dirty="0"/>
                    </a:p>
                  </a:txBody>
                  <a:tcPr/>
                </a:tc>
                <a:tc>
                  <a:txBody>
                    <a:bodyPr/>
                    <a:lstStyle/>
                    <a:p>
                      <a:pPr algn="ctr"/>
                      <a:r>
                        <a:rPr lang="en-US" sz="1600" dirty="0" smtClean="0"/>
                        <a:t>Paula </a:t>
                      </a:r>
                      <a:r>
                        <a:rPr lang="en-US" sz="1600" dirty="0" err="1" smtClean="0"/>
                        <a:t>Numminen</a:t>
                      </a:r>
                      <a:endParaRPr lang="en-GB" sz="1600" dirty="0"/>
                    </a:p>
                  </a:txBody>
                  <a:tcPr/>
                </a:tc>
                <a:tc>
                  <a:txBody>
                    <a:bodyPr/>
                    <a:lstStyle/>
                    <a:p>
                      <a:pPr algn="ctr"/>
                      <a:r>
                        <a:rPr lang="en-US" sz="1600" dirty="0" smtClean="0">
                          <a:solidFill>
                            <a:schemeClr val="bg1"/>
                          </a:solidFill>
                        </a:rPr>
                        <a:t>27</a:t>
                      </a:r>
                      <a:endParaRPr lang="en-GB" sz="1600" dirty="0">
                        <a:solidFill>
                          <a:schemeClr val="bg1"/>
                        </a:solidFill>
                      </a:endParaRPr>
                    </a:p>
                  </a:txBody>
                  <a:tcPr/>
                </a:tc>
                <a:tc>
                  <a:txBody>
                    <a:bodyPr/>
                    <a:lstStyle/>
                    <a:p>
                      <a:pPr algn="ctr"/>
                      <a:r>
                        <a:rPr lang="en-GB" sz="1600" dirty="0" smtClean="0">
                          <a:solidFill>
                            <a:schemeClr val="bg1"/>
                          </a:solidFill>
                        </a:rPr>
                        <a:t>4</a:t>
                      </a:r>
                      <a:endParaRPr lang="en-GB" sz="1600" dirty="0">
                        <a:solidFill>
                          <a:schemeClr val="bg1"/>
                        </a:solidFill>
                      </a:endParaRPr>
                    </a:p>
                  </a:txBody>
                  <a:tcPr/>
                </a:tc>
                <a:tc>
                  <a:txBody>
                    <a:bodyPr/>
                    <a:lstStyle/>
                    <a:p>
                      <a:pPr algn="ctr"/>
                      <a:r>
                        <a:rPr lang="en-GB" sz="1600" dirty="0" smtClean="0">
                          <a:solidFill>
                            <a:schemeClr val="bg1"/>
                          </a:solidFill>
                        </a:rPr>
                        <a:t>6</a:t>
                      </a:r>
                      <a:endParaRPr lang="en-GB" sz="1600" dirty="0">
                        <a:solidFill>
                          <a:schemeClr val="bg1"/>
                        </a:solidFill>
                      </a:endParaRPr>
                    </a:p>
                  </a:txBody>
                  <a:tcPr/>
                </a:tc>
                <a:tc>
                  <a:txBody>
                    <a:bodyPr/>
                    <a:lstStyle/>
                    <a:p>
                      <a:pPr algn="ctr"/>
                      <a:r>
                        <a:rPr lang="en-GB" sz="1600" dirty="0" smtClean="0">
                          <a:solidFill>
                            <a:schemeClr val="bg1"/>
                          </a:solidFill>
                        </a:rPr>
                        <a:t>10</a:t>
                      </a:r>
                      <a:endParaRPr lang="en-GB" sz="1600" dirty="0">
                        <a:solidFill>
                          <a:schemeClr val="bg1"/>
                        </a:solidFill>
                      </a:endParaRPr>
                    </a:p>
                  </a:txBody>
                  <a:tcPr/>
                </a:tc>
                <a:extLst>
                  <a:ext uri="{0D108BD9-81ED-4DB2-BD59-A6C34878D82A}">
                    <a16:rowId xmlns:a16="http://schemas.microsoft.com/office/drawing/2014/main" xmlns="" val="10004"/>
                  </a:ext>
                </a:extLst>
              </a:tr>
              <a:tr h="360040">
                <a:tc>
                  <a:txBody>
                    <a:bodyPr/>
                    <a:lstStyle/>
                    <a:p>
                      <a:pPr algn="ctr"/>
                      <a:r>
                        <a:rPr lang="en-US" sz="1600" dirty="0" smtClean="0"/>
                        <a:t>5.</a:t>
                      </a:r>
                      <a:endParaRPr lang="en-GB" sz="1600" dirty="0"/>
                    </a:p>
                  </a:txBody>
                  <a:tcPr/>
                </a:tc>
                <a:tc>
                  <a:txBody>
                    <a:bodyPr/>
                    <a:lstStyle/>
                    <a:p>
                      <a:pPr algn="ctr"/>
                      <a:r>
                        <a:rPr lang="en-US" sz="1600" dirty="0" err="1" smtClean="0"/>
                        <a:t>Tero</a:t>
                      </a:r>
                      <a:r>
                        <a:rPr lang="en-US" sz="1600" dirty="0" smtClean="0"/>
                        <a:t> </a:t>
                      </a:r>
                      <a:r>
                        <a:rPr lang="en-US" sz="1600" dirty="0" err="1" smtClean="0"/>
                        <a:t>Kaseva</a:t>
                      </a:r>
                      <a:endParaRPr lang="en-GB" sz="1600" dirty="0"/>
                    </a:p>
                  </a:txBody>
                  <a:tcPr/>
                </a:tc>
                <a:tc>
                  <a:txBody>
                    <a:bodyPr/>
                    <a:lstStyle/>
                    <a:p>
                      <a:pPr algn="ctr"/>
                      <a:r>
                        <a:rPr lang="en-US" sz="1600" dirty="0" smtClean="0">
                          <a:solidFill>
                            <a:schemeClr val="bg1"/>
                          </a:solidFill>
                        </a:rPr>
                        <a:t>23</a:t>
                      </a:r>
                      <a:endParaRPr lang="en-GB" sz="1600" dirty="0">
                        <a:solidFill>
                          <a:schemeClr val="bg1"/>
                        </a:solidFill>
                      </a:endParaRPr>
                    </a:p>
                  </a:txBody>
                  <a:tcPr/>
                </a:tc>
                <a:tc>
                  <a:txBody>
                    <a:bodyPr/>
                    <a:lstStyle/>
                    <a:p>
                      <a:pPr algn="ctr"/>
                      <a:r>
                        <a:rPr lang="en-US" sz="1600" dirty="0" smtClean="0">
                          <a:solidFill>
                            <a:schemeClr val="bg1"/>
                          </a:solidFill>
                        </a:rPr>
                        <a:t>4</a:t>
                      </a:r>
                      <a:endParaRPr lang="en-GB" sz="1600" dirty="0">
                        <a:solidFill>
                          <a:schemeClr val="bg1"/>
                        </a:solidFill>
                      </a:endParaRPr>
                    </a:p>
                  </a:txBody>
                  <a:tcPr/>
                </a:tc>
                <a:tc>
                  <a:txBody>
                    <a:bodyPr/>
                    <a:lstStyle/>
                    <a:p>
                      <a:pPr algn="ctr"/>
                      <a:r>
                        <a:rPr lang="en-GB" sz="1600" dirty="0" smtClean="0">
                          <a:solidFill>
                            <a:schemeClr val="bg1"/>
                          </a:solidFill>
                        </a:rPr>
                        <a:t>10</a:t>
                      </a:r>
                      <a:endParaRPr lang="en-GB" sz="1600" dirty="0">
                        <a:solidFill>
                          <a:schemeClr val="bg1"/>
                        </a:solidFill>
                      </a:endParaRPr>
                    </a:p>
                  </a:txBody>
                  <a:tcPr/>
                </a:tc>
                <a:tc>
                  <a:txBody>
                    <a:bodyPr/>
                    <a:lstStyle/>
                    <a:p>
                      <a:pPr algn="ctr"/>
                      <a:r>
                        <a:rPr lang="en-GB" sz="1600" dirty="0" smtClean="0">
                          <a:solidFill>
                            <a:schemeClr val="bg1"/>
                          </a:solidFill>
                        </a:rPr>
                        <a:t>14</a:t>
                      </a:r>
                      <a:endParaRPr lang="en-GB" sz="1600" dirty="0">
                        <a:solidFill>
                          <a:schemeClr val="bg1"/>
                        </a:solidFill>
                      </a:endParaRPr>
                    </a:p>
                  </a:txBody>
                  <a:tcPr/>
                </a:tc>
                <a:extLst>
                  <a:ext uri="{0D108BD9-81ED-4DB2-BD59-A6C34878D82A}">
                    <a16:rowId xmlns:a16="http://schemas.microsoft.com/office/drawing/2014/main" xmlns="" val="10005"/>
                  </a:ext>
                </a:extLst>
              </a:tr>
              <a:tr h="360040">
                <a:tc>
                  <a:txBody>
                    <a:bodyPr/>
                    <a:lstStyle/>
                    <a:p>
                      <a:pPr algn="ctr"/>
                      <a:r>
                        <a:rPr lang="en-US" sz="1600" dirty="0" smtClean="0"/>
                        <a:t>6.</a:t>
                      </a:r>
                      <a:endParaRPr lang="en-GB" sz="1600" dirty="0"/>
                    </a:p>
                  </a:txBody>
                  <a:tcPr/>
                </a:tc>
                <a:tc>
                  <a:txBody>
                    <a:bodyPr/>
                    <a:lstStyle/>
                    <a:p>
                      <a:pPr algn="ctr"/>
                      <a:r>
                        <a:rPr lang="en-US" sz="1600" dirty="0" err="1" smtClean="0"/>
                        <a:t>Tero</a:t>
                      </a:r>
                      <a:r>
                        <a:rPr lang="en-US" sz="1600" dirty="0" smtClean="0"/>
                        <a:t> </a:t>
                      </a:r>
                      <a:r>
                        <a:rPr lang="en-US" sz="1600" dirty="0" err="1" smtClean="0"/>
                        <a:t>Kaseva</a:t>
                      </a:r>
                      <a:endParaRPr lang="en-GB" sz="1600" dirty="0"/>
                    </a:p>
                  </a:txBody>
                  <a:tcPr/>
                </a:tc>
                <a:tc>
                  <a:txBody>
                    <a:bodyPr/>
                    <a:lstStyle/>
                    <a:p>
                      <a:pPr algn="ctr"/>
                      <a:r>
                        <a:rPr lang="en-US" sz="1600" dirty="0" smtClean="0">
                          <a:solidFill>
                            <a:schemeClr val="bg1"/>
                          </a:solidFill>
                        </a:rPr>
                        <a:t>23</a:t>
                      </a:r>
                      <a:endParaRPr lang="en-GB" sz="1600" dirty="0">
                        <a:solidFill>
                          <a:schemeClr val="bg1"/>
                        </a:solidFill>
                      </a:endParaRPr>
                    </a:p>
                  </a:txBody>
                  <a:tcPr/>
                </a:tc>
                <a:tc>
                  <a:txBody>
                    <a:bodyPr/>
                    <a:lstStyle/>
                    <a:p>
                      <a:pPr algn="ctr"/>
                      <a:r>
                        <a:rPr lang="en-GB" sz="1600" dirty="0" smtClean="0">
                          <a:solidFill>
                            <a:schemeClr val="bg1"/>
                          </a:solidFill>
                        </a:rPr>
                        <a:t>4</a:t>
                      </a:r>
                      <a:endParaRPr lang="en-GB" sz="1600" dirty="0">
                        <a:solidFill>
                          <a:schemeClr val="bg1"/>
                        </a:solidFill>
                      </a:endParaRPr>
                    </a:p>
                  </a:txBody>
                  <a:tcPr/>
                </a:tc>
                <a:tc>
                  <a:txBody>
                    <a:bodyPr/>
                    <a:lstStyle/>
                    <a:p>
                      <a:pPr algn="ctr"/>
                      <a:r>
                        <a:rPr lang="en-GB" sz="1600" dirty="0" smtClean="0">
                          <a:solidFill>
                            <a:schemeClr val="bg1"/>
                          </a:solidFill>
                        </a:rPr>
                        <a:t>2</a:t>
                      </a:r>
                      <a:endParaRPr lang="en-GB" sz="1600" dirty="0">
                        <a:solidFill>
                          <a:schemeClr val="bg1"/>
                        </a:solidFill>
                      </a:endParaRPr>
                    </a:p>
                  </a:txBody>
                  <a:tcPr/>
                </a:tc>
                <a:tc>
                  <a:txBody>
                    <a:bodyPr/>
                    <a:lstStyle/>
                    <a:p>
                      <a:pPr algn="ctr"/>
                      <a:r>
                        <a:rPr lang="en-GB" sz="1600" dirty="0" smtClean="0">
                          <a:solidFill>
                            <a:schemeClr val="bg1"/>
                          </a:solidFill>
                        </a:rPr>
                        <a:t>6</a:t>
                      </a:r>
                      <a:endParaRPr lang="en-GB" sz="1600" dirty="0">
                        <a:solidFill>
                          <a:schemeClr val="bg1"/>
                        </a:solidFill>
                      </a:endParaRPr>
                    </a:p>
                  </a:txBody>
                  <a:tcPr/>
                </a:tc>
                <a:extLst>
                  <a:ext uri="{0D108BD9-81ED-4DB2-BD59-A6C34878D82A}">
                    <a16:rowId xmlns:a16="http://schemas.microsoft.com/office/drawing/2014/main" xmlns="" val="10006"/>
                  </a:ext>
                </a:extLst>
              </a:tr>
              <a:tr h="360040">
                <a:tc>
                  <a:txBody>
                    <a:bodyPr/>
                    <a:lstStyle/>
                    <a:p>
                      <a:endParaRPr lang="fi-FI"/>
                    </a:p>
                  </a:txBody>
                  <a:tcPr/>
                </a:tc>
                <a:tc>
                  <a:txBody>
                    <a:bodyPr/>
                    <a:lstStyle/>
                    <a:p>
                      <a:endParaRPr lang="fi-FI"/>
                    </a:p>
                  </a:txBody>
                  <a:tcPr/>
                </a:tc>
                <a:tc>
                  <a:txBody>
                    <a:bodyPr/>
                    <a:lstStyle/>
                    <a:p>
                      <a:endParaRPr lang="fi-FI" dirty="0">
                        <a:solidFill>
                          <a:schemeClr val="bg1"/>
                        </a:solidFill>
                      </a:endParaRPr>
                    </a:p>
                  </a:txBody>
                  <a:tcPr/>
                </a:tc>
                <a:tc>
                  <a:txBody>
                    <a:bodyPr/>
                    <a:lstStyle/>
                    <a:p>
                      <a:pPr algn="ctr"/>
                      <a:r>
                        <a:rPr lang="fi-FI" sz="1600" dirty="0" smtClean="0">
                          <a:solidFill>
                            <a:schemeClr val="bg1"/>
                          </a:solidFill>
                        </a:rPr>
                        <a:t>31</a:t>
                      </a:r>
                      <a:endParaRPr lang="fi-FI" sz="1600" dirty="0">
                        <a:solidFill>
                          <a:schemeClr val="bg1"/>
                        </a:solidFill>
                      </a:endParaRPr>
                    </a:p>
                  </a:txBody>
                  <a:tcPr/>
                </a:tc>
                <a:tc>
                  <a:txBody>
                    <a:bodyPr/>
                    <a:lstStyle/>
                    <a:p>
                      <a:pPr algn="ctr"/>
                      <a:r>
                        <a:rPr lang="fi-FI" sz="1600" dirty="0" smtClean="0">
                          <a:solidFill>
                            <a:schemeClr val="bg1"/>
                          </a:solidFill>
                        </a:rPr>
                        <a:t>33</a:t>
                      </a:r>
                      <a:endParaRPr lang="fi-FI" sz="1600" dirty="0">
                        <a:solidFill>
                          <a:schemeClr val="bg1"/>
                        </a:solidFill>
                      </a:endParaRPr>
                    </a:p>
                  </a:txBody>
                  <a:tcPr/>
                </a:tc>
                <a:tc>
                  <a:txBody>
                    <a:bodyPr/>
                    <a:lstStyle/>
                    <a:p>
                      <a:pPr algn="ctr"/>
                      <a:r>
                        <a:rPr lang="fi-FI" sz="1600" dirty="0" smtClean="0">
                          <a:solidFill>
                            <a:schemeClr val="bg1"/>
                          </a:solidFill>
                        </a:rPr>
                        <a:t>64</a:t>
                      </a:r>
                      <a:endParaRPr lang="fi-FI" sz="1600" dirty="0">
                        <a:solidFill>
                          <a:schemeClr val="bg1"/>
                        </a:solidFill>
                      </a:endParaRPr>
                    </a:p>
                  </a:txBody>
                  <a:tcPr/>
                </a:tc>
                <a:extLst>
                  <a:ext uri="{0D108BD9-81ED-4DB2-BD59-A6C34878D82A}">
                    <a16:rowId xmlns:a16="http://schemas.microsoft.com/office/drawing/2014/main" xmlns="" val="10007"/>
                  </a:ext>
                </a:extLst>
              </a:tr>
              <a:tr h="657393">
                <a:tc>
                  <a:txBody>
                    <a:bodyPr/>
                    <a:lstStyle/>
                    <a:p>
                      <a:pPr algn="ctr"/>
                      <a:r>
                        <a:rPr lang="en-US" sz="1600" dirty="0" err="1" smtClean="0"/>
                        <a:t>Erityis-opetus</a:t>
                      </a:r>
                      <a:endParaRPr lang="en-GB" sz="1600" dirty="0"/>
                    </a:p>
                  </a:txBody>
                  <a:tcPr/>
                </a:tc>
                <a:tc>
                  <a:txBody>
                    <a:bodyPr/>
                    <a:lstStyle/>
                    <a:p>
                      <a:pPr algn="ctr"/>
                      <a:r>
                        <a:rPr lang="en-US" sz="1600" dirty="0" err="1" smtClean="0"/>
                        <a:t>Päivi</a:t>
                      </a:r>
                      <a:r>
                        <a:rPr lang="en-US" sz="1600" dirty="0" smtClean="0"/>
                        <a:t> </a:t>
                      </a:r>
                      <a:r>
                        <a:rPr lang="en-US" sz="1600" dirty="0" err="1" smtClean="0"/>
                        <a:t>Honkala</a:t>
                      </a:r>
                      <a:endParaRPr lang="en-GB" sz="1600" dirty="0"/>
                    </a:p>
                  </a:txBody>
                  <a:tcPr/>
                </a:tc>
                <a:tc>
                  <a:txBody>
                    <a:bodyPr/>
                    <a:lstStyle/>
                    <a:p>
                      <a:pPr algn="ctr"/>
                      <a:r>
                        <a:rPr lang="en-US" sz="1600" dirty="0" smtClean="0">
                          <a:solidFill>
                            <a:schemeClr val="bg1"/>
                          </a:solidFill>
                        </a:rPr>
                        <a:t>21+6=27</a:t>
                      </a:r>
                      <a:endParaRPr lang="en-GB" sz="1600" dirty="0">
                        <a:solidFill>
                          <a:schemeClr val="bg1"/>
                        </a:solidFill>
                      </a:endParaRPr>
                    </a:p>
                  </a:txBody>
                  <a:tcPr/>
                </a:tc>
                <a:tc>
                  <a:txBody>
                    <a:bodyPr/>
                    <a:lstStyle/>
                    <a:p>
                      <a:pPr algn="ctr"/>
                      <a:endParaRPr lang="en-GB" sz="1600" dirty="0">
                        <a:solidFill>
                          <a:srgbClr val="FF0000"/>
                        </a:solidFill>
                      </a:endParaRPr>
                    </a:p>
                  </a:txBody>
                  <a:tcPr/>
                </a:tc>
                <a:tc>
                  <a:txBody>
                    <a:bodyPr/>
                    <a:lstStyle/>
                    <a:p>
                      <a:pPr algn="ctr"/>
                      <a:endParaRPr lang="en-GB" sz="1600" dirty="0">
                        <a:solidFill>
                          <a:srgbClr val="FF0000"/>
                        </a:solidFill>
                      </a:endParaRPr>
                    </a:p>
                  </a:txBody>
                  <a:tcPr/>
                </a:tc>
                <a:tc>
                  <a:txBody>
                    <a:bodyPr/>
                    <a:lstStyle/>
                    <a:p>
                      <a:pPr algn="ctr"/>
                      <a:endParaRPr lang="en-GB" sz="1600" dirty="0">
                        <a:solidFill>
                          <a:srgbClr val="FF0000"/>
                        </a:solidFill>
                      </a:endParaRPr>
                    </a:p>
                  </a:txBody>
                  <a:tcPr/>
                </a:tc>
                <a:extLst>
                  <a:ext uri="{0D108BD9-81ED-4DB2-BD59-A6C34878D82A}">
                    <a16:rowId xmlns:a16="http://schemas.microsoft.com/office/drawing/2014/main" xmlns="" val="10008"/>
                  </a:ext>
                </a:extLst>
              </a:tr>
              <a:tr h="657393">
                <a:tc>
                  <a:txBody>
                    <a:bodyPr/>
                    <a:lstStyle/>
                    <a:p>
                      <a:pPr algn="ctr"/>
                      <a:r>
                        <a:rPr lang="en-US" sz="1600" dirty="0" err="1" smtClean="0"/>
                        <a:t>tn-käsityö</a:t>
                      </a:r>
                      <a:endParaRPr lang="en-GB" sz="1600" dirty="0"/>
                    </a:p>
                  </a:txBody>
                  <a:tcPr/>
                </a:tc>
                <a:tc>
                  <a:txBody>
                    <a:bodyPr/>
                    <a:lstStyle/>
                    <a:p>
                      <a:pPr algn="ctr"/>
                      <a:r>
                        <a:rPr lang="en-GB" sz="1600" dirty="0" err="1" smtClean="0"/>
                        <a:t>Pekka</a:t>
                      </a:r>
                      <a:r>
                        <a:rPr lang="en-GB" sz="1600" dirty="0" smtClean="0"/>
                        <a:t> </a:t>
                      </a:r>
                      <a:r>
                        <a:rPr lang="en-GB" sz="1600" dirty="0" err="1" smtClean="0"/>
                        <a:t>Nurminen</a:t>
                      </a:r>
                      <a:endParaRPr lang="en-GB" sz="1600" dirty="0"/>
                    </a:p>
                  </a:txBody>
                  <a:tcPr/>
                </a:tc>
                <a:tc>
                  <a:txBody>
                    <a:bodyPr/>
                    <a:lstStyle/>
                    <a:p>
                      <a:pPr algn="ctr"/>
                      <a:r>
                        <a:rPr lang="en-GB" sz="1600" dirty="0" smtClean="0"/>
                        <a:t>2</a:t>
                      </a:r>
                      <a:endParaRPr lang="en-GB" sz="1600" dirty="0"/>
                    </a:p>
                  </a:txBody>
                  <a:tcPr/>
                </a:tc>
                <a:tc>
                  <a:txBody>
                    <a:bodyPr/>
                    <a:lstStyle/>
                    <a:p>
                      <a:pPr algn="ctr"/>
                      <a:endParaRPr lang="en-GB" sz="1600" dirty="0"/>
                    </a:p>
                  </a:txBody>
                  <a:tcPr/>
                </a:tc>
                <a:tc>
                  <a:txBody>
                    <a:bodyPr/>
                    <a:lstStyle/>
                    <a:p>
                      <a:pPr algn="ctr"/>
                      <a:endParaRPr lang="en-GB" sz="1600" dirty="0"/>
                    </a:p>
                  </a:txBody>
                  <a:tcPr/>
                </a:tc>
                <a:tc>
                  <a:txBody>
                    <a:bodyPr/>
                    <a:lstStyle/>
                    <a:p>
                      <a:pPr algn="ctr"/>
                      <a:endParaRPr lang="en-GB" sz="1600" dirty="0"/>
                    </a:p>
                  </a:txBody>
                  <a:tcPr/>
                </a:tc>
                <a:extLst>
                  <a:ext uri="{0D108BD9-81ED-4DB2-BD59-A6C34878D82A}">
                    <a16:rowId xmlns:a16="http://schemas.microsoft.com/office/drawing/2014/main" xmlns="" val="10009"/>
                  </a:ext>
                </a:extLst>
              </a:tr>
              <a:tr h="341398">
                <a:tc>
                  <a:txBody>
                    <a:bodyPr/>
                    <a:lstStyle/>
                    <a:p>
                      <a:pPr algn="ctr"/>
                      <a:r>
                        <a:rPr lang="en-US" sz="1600" dirty="0" err="1" smtClean="0"/>
                        <a:t>ruotsi</a:t>
                      </a:r>
                      <a:endParaRPr lang="en-GB" sz="1600" dirty="0"/>
                    </a:p>
                  </a:txBody>
                  <a:tcPr/>
                </a:tc>
                <a:tc>
                  <a:txBody>
                    <a:bodyPr/>
                    <a:lstStyle/>
                    <a:p>
                      <a:pPr algn="ctr"/>
                      <a:r>
                        <a:rPr lang="en-US" sz="1600" dirty="0" smtClean="0"/>
                        <a:t>Anne-Mari </a:t>
                      </a:r>
                      <a:r>
                        <a:rPr lang="en-US" sz="1600" dirty="0" err="1" smtClean="0"/>
                        <a:t>Heino</a:t>
                      </a:r>
                      <a:endParaRPr lang="en-GB" sz="1600" dirty="0"/>
                    </a:p>
                  </a:txBody>
                  <a:tcPr/>
                </a:tc>
                <a:tc>
                  <a:txBody>
                    <a:bodyPr/>
                    <a:lstStyle/>
                    <a:p>
                      <a:pPr algn="ctr"/>
                      <a:r>
                        <a:rPr lang="en-US" sz="1600" dirty="0" smtClean="0"/>
                        <a:t>2</a:t>
                      </a:r>
                      <a:endParaRPr lang="en-GB" sz="1600" dirty="0"/>
                    </a:p>
                  </a:txBody>
                  <a:tcPr/>
                </a:tc>
                <a:tc>
                  <a:txBody>
                    <a:bodyPr/>
                    <a:lstStyle/>
                    <a:p>
                      <a:pPr algn="ctr"/>
                      <a:endParaRPr lang="en-GB" sz="1600" dirty="0"/>
                    </a:p>
                  </a:txBody>
                  <a:tcPr/>
                </a:tc>
                <a:tc>
                  <a:txBody>
                    <a:bodyPr/>
                    <a:lstStyle/>
                    <a:p>
                      <a:pPr algn="ctr"/>
                      <a:endParaRPr lang="en-GB" sz="1600" dirty="0"/>
                    </a:p>
                  </a:txBody>
                  <a:tcPr/>
                </a:tc>
                <a:tc>
                  <a:txBody>
                    <a:bodyPr/>
                    <a:lstStyle/>
                    <a:p>
                      <a:pPr algn="ctr"/>
                      <a:endParaRPr lang="en-GB" sz="1600" dirty="0"/>
                    </a:p>
                  </a:txBody>
                  <a:tcPr/>
                </a:tc>
                <a:extLst>
                  <a:ext uri="{0D108BD9-81ED-4DB2-BD59-A6C34878D82A}">
                    <a16:rowId xmlns:a16="http://schemas.microsoft.com/office/drawing/2014/main" xmlns="" val="10010"/>
                  </a:ext>
                </a:extLst>
              </a:tr>
              <a:tr h="341398">
                <a:tc>
                  <a:txBody>
                    <a:bodyPr/>
                    <a:lstStyle/>
                    <a:p>
                      <a:endParaRPr lang="en-GB" sz="1600"/>
                    </a:p>
                  </a:txBody>
                  <a:tcPr/>
                </a:tc>
                <a:tc>
                  <a:txBody>
                    <a:bodyPr/>
                    <a:lstStyle/>
                    <a:p>
                      <a:endParaRPr lang="en-GB" sz="1600" dirty="0"/>
                    </a:p>
                  </a:txBody>
                  <a:tcPr/>
                </a:tc>
                <a:tc>
                  <a:txBody>
                    <a:bodyPr/>
                    <a:lstStyle/>
                    <a:p>
                      <a:pPr algn="ctr"/>
                      <a:endParaRPr lang="en-GB" sz="1600" dirty="0"/>
                    </a:p>
                  </a:txBody>
                  <a:tcPr/>
                </a:tc>
                <a:tc>
                  <a:txBody>
                    <a:bodyPr/>
                    <a:lstStyle/>
                    <a:p>
                      <a:pPr algn="ctr"/>
                      <a:endParaRPr lang="en-GB" sz="1600" dirty="0"/>
                    </a:p>
                  </a:txBody>
                  <a:tcPr/>
                </a:tc>
                <a:tc>
                  <a:txBody>
                    <a:bodyPr/>
                    <a:lstStyle/>
                    <a:p>
                      <a:pPr algn="ctr"/>
                      <a:endParaRPr lang="en-GB" sz="1600" dirty="0"/>
                    </a:p>
                  </a:txBody>
                  <a:tcPr/>
                </a:tc>
                <a:tc>
                  <a:txBody>
                    <a:bodyPr/>
                    <a:lstStyle/>
                    <a:p>
                      <a:pPr algn="ctr"/>
                      <a:endParaRPr lang="en-GB" sz="1600" dirty="0"/>
                    </a:p>
                  </a:txBody>
                  <a:tcPr/>
                </a:tc>
                <a:extLst>
                  <a:ext uri="{0D108BD9-81ED-4DB2-BD59-A6C34878D82A}">
                    <a16:rowId xmlns:a16="http://schemas.microsoft.com/office/drawing/2014/main" xmlns="" val="10011"/>
                  </a:ext>
                </a:extLst>
              </a:tr>
              <a:tr h="341398">
                <a:tc>
                  <a:txBody>
                    <a:bodyPr/>
                    <a:lstStyle/>
                    <a:p>
                      <a:pPr algn="ctr"/>
                      <a:r>
                        <a:rPr lang="en-US" sz="1600" dirty="0" err="1" smtClean="0"/>
                        <a:t>avustaja</a:t>
                      </a:r>
                      <a:endParaRPr lang="en-GB" sz="1600" dirty="0"/>
                    </a:p>
                  </a:txBody>
                  <a:tcPr/>
                </a:tc>
                <a:tc>
                  <a:txBody>
                    <a:bodyPr/>
                    <a:lstStyle/>
                    <a:p>
                      <a:pPr algn="ctr"/>
                      <a:r>
                        <a:rPr lang="en-US" sz="1600" dirty="0" smtClean="0"/>
                        <a:t>Jade </a:t>
                      </a:r>
                      <a:r>
                        <a:rPr lang="en-US" sz="1600" dirty="0" err="1" smtClean="0"/>
                        <a:t>Reunanen</a:t>
                      </a:r>
                      <a:endParaRPr lang="en-GB" sz="1600" dirty="0"/>
                    </a:p>
                  </a:txBody>
                  <a:tcPr/>
                </a:tc>
                <a:tc>
                  <a:txBody>
                    <a:bodyPr/>
                    <a:lstStyle/>
                    <a:p>
                      <a:pPr algn="ctr"/>
                      <a:r>
                        <a:rPr lang="en-US" sz="1600" dirty="0" smtClean="0"/>
                        <a:t>38,75</a:t>
                      </a:r>
                      <a:r>
                        <a:rPr lang="en-US" sz="1600" baseline="0" dirty="0" smtClean="0"/>
                        <a:t> h</a:t>
                      </a:r>
                      <a:endParaRPr lang="en-GB" sz="1600" dirty="0"/>
                    </a:p>
                  </a:txBody>
                  <a:tcPr/>
                </a:tc>
                <a:tc>
                  <a:txBody>
                    <a:bodyPr/>
                    <a:lstStyle/>
                    <a:p>
                      <a:pPr algn="ctr"/>
                      <a:endParaRPr lang="en-GB" sz="1600" dirty="0"/>
                    </a:p>
                  </a:txBody>
                  <a:tcPr/>
                </a:tc>
                <a:tc>
                  <a:txBody>
                    <a:bodyPr/>
                    <a:lstStyle/>
                    <a:p>
                      <a:pPr algn="ctr"/>
                      <a:endParaRPr lang="en-GB" sz="1600" dirty="0"/>
                    </a:p>
                  </a:txBody>
                  <a:tcPr/>
                </a:tc>
                <a:tc>
                  <a:txBody>
                    <a:bodyPr/>
                    <a:lstStyle/>
                    <a:p>
                      <a:pPr algn="ctr"/>
                      <a:endParaRPr lang="en-GB" sz="1600" dirty="0"/>
                    </a:p>
                  </a:txBody>
                  <a:tcPr/>
                </a:tc>
                <a:extLst>
                  <a:ext uri="{0D108BD9-81ED-4DB2-BD59-A6C34878D82A}">
                    <a16:rowId xmlns:a16="http://schemas.microsoft.com/office/drawing/2014/main" xmlns="" val="10012"/>
                  </a:ext>
                </a:extLst>
              </a:tr>
              <a:tr h="341398">
                <a:tc>
                  <a:txBody>
                    <a:bodyPr/>
                    <a:lstStyle/>
                    <a:p>
                      <a:pPr algn="ctr"/>
                      <a:r>
                        <a:rPr lang="en-US" sz="1600" dirty="0" err="1" smtClean="0"/>
                        <a:t>avustaja</a:t>
                      </a:r>
                      <a:endParaRPr lang="en-GB" sz="1600" dirty="0"/>
                    </a:p>
                  </a:txBody>
                  <a:tcPr/>
                </a:tc>
                <a:tc>
                  <a:txBody>
                    <a:bodyPr/>
                    <a:lstStyle/>
                    <a:p>
                      <a:pPr algn="ctr"/>
                      <a:r>
                        <a:rPr lang="en-US" sz="1600" dirty="0" err="1" smtClean="0"/>
                        <a:t>Tuulikki</a:t>
                      </a:r>
                      <a:r>
                        <a:rPr lang="en-US" sz="1600" dirty="0" smtClean="0"/>
                        <a:t> </a:t>
                      </a:r>
                      <a:r>
                        <a:rPr lang="en-US" sz="1600" dirty="0" err="1" smtClean="0"/>
                        <a:t>Eerola</a:t>
                      </a:r>
                      <a:endParaRPr lang="en-GB" sz="1600" dirty="0"/>
                    </a:p>
                  </a:txBody>
                  <a:tcPr/>
                </a:tc>
                <a:tc>
                  <a:txBody>
                    <a:bodyPr/>
                    <a:lstStyle/>
                    <a:p>
                      <a:pPr algn="ctr"/>
                      <a:r>
                        <a:rPr lang="en-US" sz="1600" dirty="0" smtClean="0"/>
                        <a:t>38,75 h</a:t>
                      </a:r>
                      <a:endParaRPr lang="en-GB" sz="1600" dirty="0"/>
                    </a:p>
                  </a:txBody>
                  <a:tcPr/>
                </a:tc>
                <a:tc gridSpan="3">
                  <a:txBody>
                    <a:bodyPr/>
                    <a:lstStyle/>
                    <a:p>
                      <a:pPr algn="ctr"/>
                      <a:r>
                        <a:rPr lang="en-US" sz="1600" dirty="0" err="1" smtClean="0"/>
                        <a:t>Iltapäiväkerhon</a:t>
                      </a:r>
                      <a:r>
                        <a:rPr lang="en-US" sz="1600" dirty="0" smtClean="0"/>
                        <a:t> </a:t>
                      </a:r>
                      <a:r>
                        <a:rPr lang="en-US" sz="1600" dirty="0" err="1" smtClean="0"/>
                        <a:t>vastuuohjaaja</a:t>
                      </a:r>
                      <a:endParaRPr lang="en-GB" sz="1600" dirty="0"/>
                    </a:p>
                  </a:txBody>
                  <a:tcPr/>
                </a:tc>
                <a:tc hMerge="1">
                  <a:txBody>
                    <a:bodyPr/>
                    <a:lstStyle/>
                    <a:p>
                      <a:pPr algn="ctr"/>
                      <a:endParaRPr lang="en-GB" sz="1400" dirty="0"/>
                    </a:p>
                  </a:txBody>
                  <a:tcPr/>
                </a:tc>
                <a:tc hMerge="1">
                  <a:txBody>
                    <a:bodyPr/>
                    <a:lstStyle/>
                    <a:p>
                      <a:pPr algn="ctr"/>
                      <a:endParaRPr lang="en-GB" sz="1400" dirty="0"/>
                    </a:p>
                  </a:txBody>
                  <a:tcPr/>
                </a:tc>
                <a:extLst>
                  <a:ext uri="{0D108BD9-81ED-4DB2-BD59-A6C34878D82A}">
                    <a16:rowId xmlns:a16="http://schemas.microsoft.com/office/drawing/2014/main" xmlns="" val="10013"/>
                  </a:ext>
                </a:extLst>
              </a:tr>
              <a:tr h="341398">
                <a:tc>
                  <a:txBody>
                    <a:bodyPr/>
                    <a:lstStyle/>
                    <a:p>
                      <a:pPr algn="ctr"/>
                      <a:endParaRPr lang="en-GB" sz="1600" dirty="0"/>
                    </a:p>
                  </a:txBody>
                  <a:tcPr/>
                </a:tc>
                <a:tc>
                  <a:txBody>
                    <a:bodyPr/>
                    <a:lstStyle/>
                    <a:p>
                      <a:pPr algn="ctr"/>
                      <a:r>
                        <a:rPr lang="en-US" sz="1600" dirty="0" err="1" smtClean="0"/>
                        <a:t>avustaja</a:t>
                      </a:r>
                      <a:r>
                        <a:rPr lang="en-US" sz="1600" dirty="0" smtClean="0"/>
                        <a:t> </a:t>
                      </a:r>
                      <a:r>
                        <a:rPr lang="en-US" sz="1600" dirty="0" err="1" smtClean="0"/>
                        <a:t>tunnit</a:t>
                      </a:r>
                      <a:r>
                        <a:rPr lang="en-US" sz="1600" dirty="0" smtClean="0"/>
                        <a:t> </a:t>
                      </a:r>
                      <a:r>
                        <a:rPr lang="en-US" sz="1600" dirty="0" err="1" smtClean="0"/>
                        <a:t>yhteensä</a:t>
                      </a:r>
                      <a:endParaRPr lang="en-GB" sz="1600" dirty="0"/>
                    </a:p>
                  </a:txBody>
                  <a:tcPr/>
                </a:tc>
                <a:tc>
                  <a:txBody>
                    <a:bodyPr/>
                    <a:lstStyle/>
                    <a:p>
                      <a:pPr algn="ctr"/>
                      <a:r>
                        <a:rPr lang="en-US" sz="1600" dirty="0" smtClean="0"/>
                        <a:t>76,5 h</a:t>
                      </a:r>
                      <a:endParaRPr lang="en-GB" sz="1600" dirty="0"/>
                    </a:p>
                  </a:txBody>
                  <a:tcPr/>
                </a:tc>
                <a:tc>
                  <a:txBody>
                    <a:bodyPr/>
                    <a:lstStyle/>
                    <a:p>
                      <a:pPr algn="ctr"/>
                      <a:endParaRPr lang="en-GB" sz="1600" dirty="0"/>
                    </a:p>
                  </a:txBody>
                  <a:tcPr/>
                </a:tc>
                <a:tc>
                  <a:txBody>
                    <a:bodyPr/>
                    <a:lstStyle/>
                    <a:p>
                      <a:pPr algn="ctr"/>
                      <a:endParaRPr lang="en-GB" sz="1600" dirty="0"/>
                    </a:p>
                  </a:txBody>
                  <a:tcPr/>
                </a:tc>
                <a:tc>
                  <a:txBody>
                    <a:bodyPr/>
                    <a:lstStyle/>
                    <a:p>
                      <a:pPr algn="ctr"/>
                      <a:endParaRPr lang="en-GB" sz="1600" dirty="0"/>
                    </a:p>
                  </a:txBody>
                  <a:tcPr/>
                </a:tc>
                <a:extLst>
                  <a:ext uri="{0D108BD9-81ED-4DB2-BD59-A6C34878D82A}">
                    <a16:rowId xmlns:a16="http://schemas.microsoft.com/office/drawing/2014/main" xmlns="" val="10014"/>
                  </a:ext>
                </a:extLst>
              </a:tr>
            </a:tbl>
          </a:graphicData>
        </a:graphic>
      </p:graphicFrame>
      <p:sp>
        <p:nvSpPr>
          <p:cNvPr id="4" name="Tekstikehys 3"/>
          <p:cNvSpPr txBox="1"/>
          <p:nvPr/>
        </p:nvSpPr>
        <p:spPr>
          <a:xfrm>
            <a:off x="620688" y="467544"/>
            <a:ext cx="5472608" cy="523220"/>
          </a:xfrm>
          <a:prstGeom prst="rect">
            <a:avLst/>
          </a:prstGeom>
          <a:noFill/>
        </p:spPr>
        <p:txBody>
          <a:bodyPr wrap="square" rtlCol="0">
            <a:spAutoFit/>
          </a:bodyPr>
          <a:lstStyle/>
          <a:p>
            <a:pPr algn="ctr"/>
            <a:r>
              <a:rPr lang="en-US" sz="2800" b="1" dirty="0" err="1" smtClean="0"/>
              <a:t>Koijärven</a:t>
            </a:r>
            <a:r>
              <a:rPr lang="en-US" sz="2800" b="1" dirty="0" smtClean="0"/>
              <a:t> </a:t>
            </a:r>
            <a:r>
              <a:rPr lang="en-US" sz="2800" b="1" dirty="0" err="1" smtClean="0"/>
              <a:t>koulu</a:t>
            </a:r>
            <a:endParaRPr lang="en-GB"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692696" y="1475656"/>
            <a:ext cx="5832648" cy="3445046"/>
          </a:xfrm>
          <a:prstGeom prst="rect">
            <a:avLst/>
          </a:prstGeom>
          <a:noFill/>
        </p:spPr>
        <p:txBody>
          <a:bodyPr wrap="square" rtlCol="0">
            <a:spAutoFit/>
          </a:bodyPr>
          <a:lstStyle/>
          <a:p>
            <a:pPr>
              <a:lnSpc>
                <a:spcPct val="107000"/>
              </a:lnSpc>
              <a:spcAft>
                <a:spcPts val="800"/>
              </a:spcAft>
            </a:pPr>
            <a:r>
              <a:rPr lang="fi-FI" sz="2000" b="1" dirty="0" smtClean="0">
                <a:ea typeface="Calibri" panose="020F0502020204030204" pitchFamily="34" charset="0"/>
                <a:cs typeface="Times New Roman" panose="02020603050405020304" pitchFamily="18" charset="0"/>
              </a:rPr>
              <a:t>Yleisopetuksen oppilasmäärä: 64, joista poikia </a:t>
            </a:r>
            <a:r>
              <a:rPr lang="fi-FI" sz="2000" b="1" dirty="0" smtClean="0">
                <a:solidFill>
                  <a:schemeClr val="bg1"/>
                </a:solidFill>
                <a:ea typeface="Calibri" panose="020F0502020204030204" pitchFamily="34" charset="0"/>
                <a:cs typeface="Times New Roman" panose="02020603050405020304" pitchFamily="18" charset="0"/>
              </a:rPr>
              <a:t>33</a:t>
            </a:r>
            <a:r>
              <a:rPr lang="fi-FI" sz="2000" b="1" dirty="0" smtClean="0">
                <a:ea typeface="Calibri" panose="020F0502020204030204" pitchFamily="34" charset="0"/>
                <a:cs typeface="Times New Roman" panose="02020603050405020304" pitchFamily="18" charset="0"/>
              </a:rPr>
              <a:t> </a:t>
            </a:r>
            <a:endParaRPr lang="fi-FI" sz="2000" dirty="0" smtClean="0">
              <a:ea typeface="Calibri" panose="020F0502020204030204" pitchFamily="34" charset="0"/>
              <a:cs typeface="Times New Roman" panose="02020603050405020304" pitchFamily="18" charset="0"/>
            </a:endParaRPr>
          </a:p>
          <a:p>
            <a:pPr>
              <a:lnSpc>
                <a:spcPct val="107000"/>
              </a:lnSpc>
              <a:spcAft>
                <a:spcPts val="800"/>
              </a:spcAft>
            </a:pPr>
            <a:r>
              <a:rPr lang="fi-FI" sz="2000" dirty="0" smtClean="0">
                <a:ea typeface="Calibri" panose="020F0502020204030204" pitchFamily="34" charset="0"/>
                <a:cs typeface="Times New Roman" panose="02020603050405020304" pitchFamily="18" charset="0"/>
              </a:rPr>
              <a:t>             </a:t>
            </a:r>
          </a:p>
          <a:p>
            <a:pPr>
              <a:lnSpc>
                <a:spcPct val="107000"/>
              </a:lnSpc>
              <a:spcAft>
                <a:spcPts val="800"/>
              </a:spcAft>
            </a:pPr>
            <a:r>
              <a:rPr lang="fi-FI" sz="2000" dirty="0" smtClean="0">
                <a:ea typeface="Calibri" panose="020F0502020204030204" pitchFamily="34" charset="0"/>
                <a:cs typeface="Times New Roman" panose="02020603050405020304" pitchFamily="18" charset="0"/>
              </a:rPr>
              <a:t> </a:t>
            </a:r>
            <a:r>
              <a:rPr lang="fi-FI" sz="2000" dirty="0" smtClean="0">
                <a:solidFill>
                  <a:schemeClr val="bg1"/>
                </a:solidFill>
                <a:ea typeface="Calibri" panose="020F0502020204030204" pitchFamily="34" charset="0"/>
                <a:cs typeface="Times New Roman" panose="02020603050405020304" pitchFamily="18" charset="0"/>
              </a:rPr>
              <a:t>Integroituja erityisoppilaita:</a:t>
            </a:r>
            <a:endParaRPr lang="fi-FI" sz="2000" dirty="0" smtClean="0">
              <a:solidFill>
                <a:srgbClr val="FF0000"/>
              </a:solidFill>
              <a:ea typeface="Calibri" panose="020F0502020204030204" pitchFamily="34" charset="0"/>
              <a:cs typeface="Times New Roman" panose="02020603050405020304" pitchFamily="18" charset="0"/>
            </a:endParaRPr>
          </a:p>
          <a:p>
            <a:pPr>
              <a:lnSpc>
                <a:spcPct val="107000"/>
              </a:lnSpc>
              <a:spcAft>
                <a:spcPts val="800"/>
              </a:spcAft>
            </a:pPr>
            <a:r>
              <a:rPr lang="fi-FI" sz="2000" dirty="0" smtClean="0">
                <a:solidFill>
                  <a:schemeClr val="bg1"/>
                </a:solidFill>
                <a:ea typeface="Calibri" panose="020F0502020204030204" pitchFamily="34" charset="0"/>
                <a:cs typeface="Times New Roman" panose="02020603050405020304" pitchFamily="18" charset="0"/>
              </a:rPr>
              <a:t> Osa-aikaisesti integroituja erityisoppilaita:</a:t>
            </a:r>
            <a:endParaRPr lang="fi-FI" sz="2000" dirty="0" smtClean="0">
              <a:solidFill>
                <a:srgbClr val="FF0000"/>
              </a:solidFill>
              <a:ea typeface="Calibri" panose="020F0502020204030204" pitchFamily="34" charset="0"/>
              <a:cs typeface="Times New Roman" panose="02020603050405020304" pitchFamily="18" charset="0"/>
            </a:endParaRPr>
          </a:p>
          <a:p>
            <a:pPr>
              <a:lnSpc>
                <a:spcPct val="107000"/>
              </a:lnSpc>
              <a:spcAft>
                <a:spcPts val="800"/>
              </a:spcAft>
            </a:pPr>
            <a:r>
              <a:rPr lang="fi-FI" sz="2000" dirty="0" smtClean="0">
                <a:solidFill>
                  <a:srgbClr val="FF0000"/>
                </a:solidFill>
                <a:ea typeface="Calibri" panose="020F0502020204030204" pitchFamily="34" charset="0"/>
                <a:cs typeface="Times New Roman" panose="02020603050405020304" pitchFamily="18" charset="0"/>
              </a:rPr>
              <a:t>  </a:t>
            </a:r>
            <a:r>
              <a:rPr lang="fi-FI" sz="2000" dirty="0" smtClean="0">
                <a:solidFill>
                  <a:schemeClr val="bg1"/>
                </a:solidFill>
                <a:ea typeface="Calibri" panose="020F0502020204030204" pitchFamily="34" charset="0"/>
                <a:cs typeface="Times New Roman" panose="02020603050405020304" pitchFamily="18" charset="0"/>
              </a:rPr>
              <a:t>11-vuotinen</a:t>
            </a:r>
            <a:r>
              <a:rPr lang="fi-FI" sz="2000" dirty="0" smtClean="0">
                <a:solidFill>
                  <a:schemeClr val="bg1"/>
                </a:solidFill>
                <a:ea typeface="Calibri" panose="020F0502020204030204" pitchFamily="34" charset="0"/>
                <a:cs typeface="Times New Roman" panose="02020603050405020304" pitchFamily="18" charset="0"/>
              </a:rPr>
              <a:t>:  </a:t>
            </a:r>
            <a:r>
              <a:rPr lang="fi-FI" sz="2000" dirty="0" smtClean="0">
                <a:solidFill>
                  <a:schemeClr val="bg1"/>
                </a:solidFill>
                <a:ea typeface="Calibri" panose="020F0502020204030204" pitchFamily="34" charset="0"/>
                <a:cs typeface="Times New Roman" panose="02020603050405020304" pitchFamily="18" charset="0"/>
              </a:rPr>
              <a:t>1 oppilasta</a:t>
            </a:r>
            <a:endParaRPr lang="fi-FI" sz="2000" dirty="0" smtClean="0">
              <a:solidFill>
                <a:schemeClr val="bg1"/>
              </a:solidFill>
              <a:ea typeface="Calibri" panose="020F0502020204030204" pitchFamily="34" charset="0"/>
              <a:cs typeface="Times New Roman" panose="02020603050405020304" pitchFamily="18" charset="0"/>
            </a:endParaRPr>
          </a:p>
          <a:p>
            <a:pPr>
              <a:lnSpc>
                <a:spcPct val="107000"/>
              </a:lnSpc>
              <a:spcAft>
                <a:spcPts val="800"/>
              </a:spcAft>
            </a:pPr>
            <a:r>
              <a:rPr lang="fi-FI" sz="2000" dirty="0" smtClean="0">
                <a:solidFill>
                  <a:schemeClr val="bg1"/>
                </a:solidFill>
                <a:ea typeface="Calibri" panose="020F0502020204030204" pitchFamily="34" charset="0"/>
                <a:cs typeface="Times New Roman" panose="02020603050405020304" pitchFamily="18" charset="0"/>
              </a:rPr>
              <a:t>Erityinen tuki: 2 oppilasta</a:t>
            </a:r>
          </a:p>
          <a:p>
            <a:pPr>
              <a:lnSpc>
                <a:spcPct val="107000"/>
              </a:lnSpc>
              <a:spcAft>
                <a:spcPts val="800"/>
              </a:spcAft>
            </a:pPr>
            <a:r>
              <a:rPr lang="fi-FI" sz="2000" dirty="0" smtClean="0">
                <a:solidFill>
                  <a:schemeClr val="bg1"/>
                </a:solidFill>
                <a:ea typeface="Calibri" panose="020F0502020204030204" pitchFamily="34" charset="0"/>
                <a:cs typeface="Times New Roman" panose="02020603050405020304" pitchFamily="18" charset="0"/>
              </a:rPr>
              <a:t>Tehostettu tuki:  </a:t>
            </a:r>
            <a:r>
              <a:rPr lang="fi-FI" sz="2000" dirty="0" smtClean="0">
                <a:solidFill>
                  <a:schemeClr val="bg1"/>
                </a:solidFill>
                <a:ea typeface="Calibri" panose="020F0502020204030204" pitchFamily="34" charset="0"/>
                <a:cs typeface="Times New Roman" panose="02020603050405020304" pitchFamily="18" charset="0"/>
              </a:rPr>
              <a:t>16 </a:t>
            </a:r>
            <a:r>
              <a:rPr lang="fi-FI" sz="2000" dirty="0" smtClean="0">
                <a:solidFill>
                  <a:schemeClr val="bg1"/>
                </a:solidFill>
                <a:ea typeface="Calibri" panose="020F0502020204030204" pitchFamily="34" charset="0"/>
                <a:cs typeface="Times New Roman" panose="02020603050405020304" pitchFamily="18" charset="0"/>
              </a:rPr>
              <a:t>oppilasta</a:t>
            </a:r>
          </a:p>
          <a:p>
            <a:pPr>
              <a:lnSpc>
                <a:spcPct val="107000"/>
              </a:lnSpc>
              <a:spcAft>
                <a:spcPts val="800"/>
              </a:spcAft>
            </a:pPr>
            <a:r>
              <a:rPr lang="fi-FI" sz="2000" dirty="0" smtClean="0">
                <a:solidFill>
                  <a:schemeClr val="bg1"/>
                </a:solidFill>
                <a:ea typeface="Calibri" panose="020F0502020204030204" pitchFamily="34" charset="0"/>
                <a:cs typeface="Times New Roman" panose="02020603050405020304" pitchFamily="18" charset="0"/>
              </a:rPr>
              <a:t>Kuljetuksessa: 48 oppilasta</a:t>
            </a:r>
            <a:endParaRPr lang="fi-FI" sz="2000" dirty="0">
              <a:solidFill>
                <a:schemeClr val="bg1"/>
              </a:solidFill>
              <a:effectLst/>
              <a:ea typeface="Calibri" panose="020F0502020204030204" pitchFamily="34" charset="0"/>
              <a:cs typeface="Times New Roman" panose="02020603050405020304" pitchFamily="18" charset="0"/>
            </a:endParaRPr>
          </a:p>
        </p:txBody>
      </p:sp>
      <p:sp>
        <p:nvSpPr>
          <p:cNvPr id="4" name="Suorakulmio 3"/>
          <p:cNvSpPr/>
          <p:nvPr/>
        </p:nvSpPr>
        <p:spPr>
          <a:xfrm>
            <a:off x="1931811" y="539552"/>
            <a:ext cx="2507289" cy="523220"/>
          </a:xfrm>
          <a:prstGeom prst="rect">
            <a:avLst/>
          </a:prstGeom>
        </p:spPr>
        <p:txBody>
          <a:bodyPr wrap="none">
            <a:spAutoFit/>
          </a:bodyPr>
          <a:lstStyle/>
          <a:p>
            <a:pPr algn="ctr"/>
            <a:r>
              <a:rPr lang="en-US" sz="2800" b="1" dirty="0" err="1" smtClean="0"/>
              <a:t>Koijärven</a:t>
            </a:r>
            <a:r>
              <a:rPr lang="en-US" sz="2800" b="1" dirty="0" smtClean="0"/>
              <a:t> </a:t>
            </a:r>
            <a:r>
              <a:rPr lang="en-US" sz="2800" b="1" dirty="0" err="1" smtClean="0"/>
              <a:t>koulu</a:t>
            </a:r>
            <a:endParaRPr lang="en-GB" sz="2800" b="1" dirty="0"/>
          </a:p>
        </p:txBody>
      </p:sp>
      <p:pic>
        <p:nvPicPr>
          <p:cNvPr id="3074" name="Picture 2"/>
          <p:cNvPicPr>
            <a:picLocks noChangeAspect="1" noChangeArrowheads="1"/>
          </p:cNvPicPr>
          <p:nvPr/>
        </p:nvPicPr>
        <p:blipFill>
          <a:blip r:embed="rId2" cstate="print"/>
          <a:srcRect/>
          <a:stretch>
            <a:fillRect/>
          </a:stretch>
        </p:blipFill>
        <p:spPr bwMode="auto">
          <a:xfrm>
            <a:off x="2564904" y="5868144"/>
            <a:ext cx="3840427" cy="2160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p:cNvGraphicFramePr>
            <a:graphicFrameLocks noGrp="1"/>
          </p:cNvGraphicFramePr>
          <p:nvPr/>
        </p:nvGraphicFramePr>
        <p:xfrm>
          <a:off x="404664" y="467544"/>
          <a:ext cx="5976664" cy="8552688"/>
        </p:xfrm>
        <a:graphic>
          <a:graphicData uri="http://schemas.openxmlformats.org/drawingml/2006/table">
            <a:tbl>
              <a:tblPr/>
              <a:tblGrid>
                <a:gridCol w="5976664">
                  <a:extLst>
                    <a:ext uri="{9D8B030D-6E8A-4147-A177-3AD203B41FA5}">
                      <a16:colId xmlns:a16="http://schemas.microsoft.com/office/drawing/2014/main" xmlns="" val="20000"/>
                    </a:ext>
                  </a:extLst>
                </a:gridCol>
              </a:tblGrid>
              <a:tr h="6552728">
                <a:tc>
                  <a:txBody>
                    <a:bodyPr/>
                    <a:lstStyle/>
                    <a:p>
                      <a:pPr algn="ctr">
                        <a:lnSpc>
                          <a:spcPct val="115000"/>
                        </a:lnSpc>
                        <a:spcAft>
                          <a:spcPts val="0"/>
                        </a:spcAft>
                        <a:tabLst>
                          <a:tab pos="810260" algn="l"/>
                          <a:tab pos="1760220" algn="l"/>
                          <a:tab pos="3177540" algn="l"/>
                          <a:tab pos="4663440" algn="l"/>
                        </a:tabLst>
                      </a:pPr>
                      <a:r>
                        <a:rPr lang="fi-FI" sz="2800" b="1" spc="-15" dirty="0">
                          <a:latin typeface="Times New Roman"/>
                          <a:ea typeface="Times New Roman"/>
                          <a:cs typeface="Times New Roman"/>
                        </a:rPr>
                        <a:t>Käsityön </a:t>
                      </a:r>
                      <a:r>
                        <a:rPr lang="fi-FI" sz="2800" b="1" spc="-15" dirty="0" smtClean="0">
                          <a:latin typeface="Times New Roman"/>
                          <a:ea typeface="Times New Roman"/>
                          <a:cs typeface="Times New Roman"/>
                        </a:rPr>
                        <a:t>jaksotus</a:t>
                      </a:r>
                    </a:p>
                    <a:p>
                      <a:pPr marL="0" marR="0" indent="0" algn="ctr" defTabSz="914400" rtl="0" eaLnBrk="1" fontAlgn="auto" latinLnBrk="0" hangingPunct="1">
                        <a:lnSpc>
                          <a:spcPct val="115000"/>
                        </a:lnSpc>
                        <a:spcBef>
                          <a:spcPts val="0"/>
                        </a:spcBef>
                        <a:spcAft>
                          <a:spcPts val="0"/>
                        </a:spcAft>
                        <a:buClrTx/>
                        <a:buSzTx/>
                        <a:buFontTx/>
                        <a:buNone/>
                        <a:tabLst>
                          <a:tab pos="810260" algn="l"/>
                          <a:tab pos="1760220" algn="l"/>
                          <a:tab pos="3177540" algn="l"/>
                          <a:tab pos="4663440" algn="l"/>
                        </a:tabLst>
                        <a:defRPr/>
                      </a:pPr>
                      <a:r>
                        <a:rPr lang="fi-FI" sz="2000" b="1" spc="-15" dirty="0" smtClean="0">
                          <a:latin typeface="Times New Roman"/>
                          <a:ea typeface="Times New Roman"/>
                          <a:cs typeface="Times New Roman"/>
                        </a:rPr>
                        <a:t>3-4 lk. ja 5-6 lk.</a:t>
                      </a:r>
                    </a:p>
                    <a:p>
                      <a:pPr algn="ctr">
                        <a:lnSpc>
                          <a:spcPct val="115000"/>
                        </a:lnSpc>
                        <a:spcAft>
                          <a:spcPts val="0"/>
                        </a:spcAft>
                        <a:tabLst>
                          <a:tab pos="810260" algn="l"/>
                          <a:tab pos="1760220" algn="l"/>
                          <a:tab pos="3177540" algn="l"/>
                          <a:tab pos="4663440" algn="l"/>
                        </a:tabLst>
                      </a:pPr>
                      <a:endParaRPr lang="fi-FI" sz="2000" b="1"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r>
                        <a:rPr lang="fi-FI" sz="2000" spc="-15" dirty="0" smtClean="0">
                          <a:latin typeface="Times New Roman"/>
                          <a:ea typeface="Times New Roman"/>
                          <a:cs typeface="Times New Roman"/>
                        </a:rPr>
                        <a:t>Opetus </a:t>
                      </a:r>
                      <a:r>
                        <a:rPr lang="fi-FI" sz="2000" spc="-15" dirty="0">
                          <a:latin typeface="Times New Roman"/>
                          <a:ea typeface="Times New Roman"/>
                          <a:cs typeface="Times New Roman"/>
                        </a:rPr>
                        <a:t>jaksotetaan tekstiilityössä ja teknisessä työssä kahdeksi puolen vuoden pituiseksi jaksoksi, jossa opetusryhmien vaihto tehdään tammikuussa väliarvioinnin jälkeen. Käsityön opetus on molemmille ryhmille samansisältöinen. </a:t>
                      </a: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algn="ctr">
                        <a:lnSpc>
                          <a:spcPct val="115000"/>
                        </a:lnSpc>
                        <a:spcAft>
                          <a:spcPts val="0"/>
                        </a:spcAft>
                        <a:tabLst>
                          <a:tab pos="810260" algn="l"/>
                          <a:tab pos="1760220" algn="l"/>
                          <a:tab pos="3177540" algn="l"/>
                          <a:tab pos="4663440" algn="l"/>
                        </a:tabLst>
                      </a:pPr>
                      <a:r>
                        <a:rPr lang="fi-FI" sz="2000" spc="-15" dirty="0" smtClean="0">
                          <a:latin typeface="Times New Roman"/>
                          <a:ea typeface="Times New Roman"/>
                          <a:cs typeface="Times New Roman"/>
                        </a:rPr>
                        <a:t>Käsillä ja itse tekeminen on iso osa koulun toimintatapoja.</a:t>
                      </a: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tab pos="810260" algn="l"/>
                          <a:tab pos="1760220" algn="l"/>
                          <a:tab pos="3177540" algn="l"/>
                          <a:tab pos="4663440" algn="l"/>
                        </a:tabLst>
                        <a:defRPr/>
                      </a:pPr>
                      <a:endParaRPr lang="fi-FI" sz="2000" spc="-15" dirty="0" smtClean="0">
                        <a:latin typeface="+mj-lt"/>
                        <a:ea typeface="Calibri"/>
                        <a:cs typeface="Times New Roman"/>
                      </a:endParaRPr>
                    </a:p>
                    <a:p>
                      <a:pPr algn="ctr">
                        <a:lnSpc>
                          <a:spcPct val="115000"/>
                        </a:lnSpc>
                        <a:spcAft>
                          <a:spcPts val="0"/>
                        </a:spcAft>
                        <a:tabLst>
                          <a:tab pos="810260" algn="l"/>
                          <a:tab pos="1760220" algn="l"/>
                          <a:tab pos="3177540" algn="l"/>
                          <a:tab pos="4663440" algn="l"/>
                        </a:tabLst>
                      </a:pPr>
                      <a:endParaRPr lang="fi-FI" sz="2000" spc="-15" dirty="0" smtClean="0">
                        <a:latin typeface="Times New Roman"/>
                        <a:ea typeface="Calibri"/>
                        <a:cs typeface="Times New Roman"/>
                      </a:endParaRPr>
                    </a:p>
                    <a:p>
                      <a:pPr algn="ctr">
                        <a:lnSpc>
                          <a:spcPct val="115000"/>
                        </a:lnSpc>
                        <a:spcAft>
                          <a:spcPts val="0"/>
                        </a:spcAft>
                        <a:tabLst>
                          <a:tab pos="810260" algn="l"/>
                          <a:tab pos="1760220" algn="l"/>
                          <a:tab pos="3177540" algn="l"/>
                          <a:tab pos="4663440" algn="l"/>
                        </a:tabLst>
                      </a:pPr>
                      <a:endParaRPr lang="en-GB" sz="2000" dirty="0">
                        <a:latin typeface="Calibri"/>
                        <a:ea typeface="Calibri"/>
                        <a:cs typeface="Times New Roman"/>
                      </a:endParaRPr>
                    </a:p>
                  </a:txBody>
                  <a:tcPr marL="89535" marR="89535"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5" name="Suorakulmio 4"/>
          <p:cNvSpPr/>
          <p:nvPr/>
        </p:nvSpPr>
        <p:spPr>
          <a:xfrm>
            <a:off x="1870606" y="8244408"/>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pic>
        <p:nvPicPr>
          <p:cNvPr id="4098" name="Picture 2"/>
          <p:cNvPicPr>
            <a:picLocks noChangeAspect="1" noChangeArrowheads="1"/>
          </p:cNvPicPr>
          <p:nvPr/>
        </p:nvPicPr>
        <p:blipFill>
          <a:blip r:embed="rId2" cstate="print"/>
          <a:srcRect/>
          <a:stretch>
            <a:fillRect/>
          </a:stretch>
        </p:blipFill>
        <p:spPr bwMode="auto">
          <a:xfrm>
            <a:off x="620688" y="3635896"/>
            <a:ext cx="5640627" cy="31728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132856" y="8388424"/>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flipH="1">
            <a:off x="260648" y="683568"/>
            <a:ext cx="6192688" cy="5878532"/>
          </a:xfrm>
          <a:prstGeom prst="rect">
            <a:avLst/>
          </a:prstGeom>
          <a:noFill/>
        </p:spPr>
        <p:txBody>
          <a:bodyPr wrap="square" rtlCol="0">
            <a:spAutoFit/>
          </a:bodyPr>
          <a:lstStyle/>
          <a:p>
            <a:pPr algn="ctr"/>
            <a:r>
              <a:rPr lang="en-US" sz="2800" b="1" dirty="0" err="1" smtClean="0"/>
              <a:t>Valinnaisuus</a:t>
            </a:r>
            <a:endParaRPr lang="en-US" sz="2800" b="1" dirty="0" smtClean="0"/>
          </a:p>
          <a:p>
            <a:pPr algn="ctr"/>
            <a:endParaRPr lang="en-US" sz="2800" b="1" dirty="0"/>
          </a:p>
          <a:p>
            <a:pPr algn="ctr"/>
            <a:r>
              <a:rPr lang="en-US" sz="2000" dirty="0" err="1" smtClean="0"/>
              <a:t>Opetussuunnitelman</a:t>
            </a:r>
            <a:r>
              <a:rPr lang="en-US" sz="2000" dirty="0" smtClean="0"/>
              <a:t> </a:t>
            </a:r>
            <a:r>
              <a:rPr lang="en-US" sz="2000" dirty="0" err="1" smtClean="0"/>
              <a:t>valinnaiset</a:t>
            </a:r>
            <a:r>
              <a:rPr lang="en-US" sz="2000" dirty="0" smtClean="0"/>
              <a:t> </a:t>
            </a:r>
            <a:r>
              <a:rPr lang="en-US" sz="2000" dirty="0" err="1" smtClean="0"/>
              <a:t>taito</a:t>
            </a:r>
            <a:r>
              <a:rPr lang="en-US" sz="2000" dirty="0" smtClean="0"/>
              <a:t>- </a:t>
            </a:r>
            <a:r>
              <a:rPr lang="en-US" sz="2000" dirty="0" err="1" smtClean="0"/>
              <a:t>ja</a:t>
            </a:r>
            <a:r>
              <a:rPr lang="en-US" sz="2000" dirty="0" smtClean="0"/>
              <a:t> </a:t>
            </a:r>
            <a:r>
              <a:rPr lang="en-US" sz="2000" dirty="0" err="1" smtClean="0"/>
              <a:t>taideaineet</a:t>
            </a:r>
            <a:r>
              <a:rPr lang="en-US" sz="2000" dirty="0" smtClean="0"/>
              <a:t> on </a:t>
            </a:r>
            <a:r>
              <a:rPr lang="en-US" sz="2000" dirty="0" err="1" smtClean="0"/>
              <a:t>sidottu</a:t>
            </a:r>
            <a:r>
              <a:rPr lang="en-US" sz="2000" dirty="0" smtClean="0"/>
              <a:t> </a:t>
            </a:r>
            <a:r>
              <a:rPr lang="en-US" sz="2000" dirty="0" err="1" smtClean="0"/>
              <a:t>valmiiksi</a:t>
            </a:r>
            <a:r>
              <a:rPr lang="en-US" sz="2000" dirty="0" smtClean="0"/>
              <a:t> </a:t>
            </a:r>
            <a:r>
              <a:rPr lang="en-US" sz="2000" dirty="0" err="1" smtClean="0"/>
              <a:t>paikoilleen</a:t>
            </a:r>
            <a:r>
              <a:rPr lang="en-US" sz="2000" dirty="0" smtClean="0"/>
              <a:t> </a:t>
            </a:r>
            <a:r>
              <a:rPr lang="en-US" sz="2000" dirty="0" err="1" smtClean="0"/>
              <a:t>seutukunnallisessa</a:t>
            </a:r>
            <a:r>
              <a:rPr lang="en-US" sz="2000" dirty="0" smtClean="0"/>
              <a:t> </a:t>
            </a:r>
            <a:r>
              <a:rPr lang="en-US" sz="2000" dirty="0" err="1" smtClean="0"/>
              <a:t>opetussuunnitelmassa</a:t>
            </a:r>
            <a:r>
              <a:rPr lang="en-US" sz="2000" dirty="0" smtClean="0"/>
              <a:t>.</a:t>
            </a:r>
          </a:p>
          <a:p>
            <a:pPr algn="ctr"/>
            <a:endParaRPr lang="en-US" sz="2000" dirty="0"/>
          </a:p>
          <a:p>
            <a:pPr algn="ctr"/>
            <a:r>
              <a:rPr lang="en-US" sz="2000" dirty="0" err="1" smtClean="0"/>
              <a:t>Kolmannen</a:t>
            </a:r>
            <a:r>
              <a:rPr lang="en-US" sz="2000" dirty="0" smtClean="0"/>
              <a:t> </a:t>
            </a:r>
            <a:r>
              <a:rPr lang="en-US" sz="2000" dirty="0" err="1" smtClean="0"/>
              <a:t>luokan</a:t>
            </a:r>
            <a:r>
              <a:rPr lang="en-US" sz="2000" dirty="0" smtClean="0"/>
              <a:t> </a:t>
            </a:r>
            <a:r>
              <a:rPr lang="en-US" sz="2000" dirty="0" err="1" smtClean="0"/>
              <a:t>valinnainen</a:t>
            </a:r>
            <a:r>
              <a:rPr lang="en-US" sz="2000" dirty="0" smtClean="0"/>
              <a:t> </a:t>
            </a:r>
            <a:r>
              <a:rPr lang="en-US" sz="2000" dirty="0" err="1" smtClean="0"/>
              <a:t>aine</a:t>
            </a:r>
            <a:r>
              <a:rPr lang="en-US" sz="2000" dirty="0" smtClean="0"/>
              <a:t> on </a:t>
            </a:r>
            <a:r>
              <a:rPr lang="en-US" sz="2000" dirty="0" err="1" smtClean="0"/>
              <a:t>seutukunnallisessa</a:t>
            </a:r>
            <a:r>
              <a:rPr lang="en-US" sz="2000" dirty="0" smtClean="0"/>
              <a:t> </a:t>
            </a:r>
            <a:r>
              <a:rPr lang="en-US" sz="2000" dirty="0" err="1" smtClean="0"/>
              <a:t>opetussuunnitelmassa</a:t>
            </a:r>
            <a:r>
              <a:rPr lang="en-US" sz="2000" dirty="0" smtClean="0"/>
              <a:t> </a:t>
            </a:r>
            <a:r>
              <a:rPr lang="en-US" sz="2000" dirty="0" err="1" smtClean="0"/>
              <a:t>sovittu</a:t>
            </a:r>
            <a:r>
              <a:rPr lang="en-US" sz="2000" dirty="0" smtClean="0"/>
              <a:t> </a:t>
            </a:r>
            <a:r>
              <a:rPr lang="en-US" sz="2000" dirty="0" err="1" smtClean="0"/>
              <a:t>kiinnitettäväksi</a:t>
            </a:r>
            <a:r>
              <a:rPr lang="en-US" sz="2000" dirty="0" smtClean="0"/>
              <a:t> </a:t>
            </a:r>
            <a:r>
              <a:rPr lang="en-US" sz="2000" dirty="0" err="1" smtClean="0"/>
              <a:t>äidinkieleen</a:t>
            </a:r>
            <a:r>
              <a:rPr lang="en-US" sz="2000" dirty="0" smtClean="0"/>
              <a:t>. </a:t>
            </a:r>
            <a:r>
              <a:rPr lang="en-US" sz="2000" dirty="0" err="1" smtClean="0"/>
              <a:t>Koijärven</a:t>
            </a:r>
            <a:r>
              <a:rPr lang="en-US" sz="2000" dirty="0" smtClean="0"/>
              <a:t> </a:t>
            </a:r>
            <a:r>
              <a:rPr lang="en-US" sz="2000" dirty="0" err="1" smtClean="0"/>
              <a:t>koululla</a:t>
            </a:r>
            <a:r>
              <a:rPr lang="en-US" sz="2000" dirty="0" smtClean="0"/>
              <a:t> </a:t>
            </a:r>
            <a:r>
              <a:rPr lang="en-US" sz="2000" dirty="0" err="1" smtClean="0"/>
              <a:t>tämä</a:t>
            </a:r>
            <a:r>
              <a:rPr lang="en-US" sz="2000" dirty="0" smtClean="0"/>
              <a:t> </a:t>
            </a:r>
            <a:r>
              <a:rPr lang="en-US" sz="2000" dirty="0" err="1" smtClean="0"/>
              <a:t>valinnainen</a:t>
            </a:r>
            <a:r>
              <a:rPr lang="en-US" sz="2000" dirty="0" smtClean="0"/>
              <a:t> </a:t>
            </a:r>
            <a:r>
              <a:rPr lang="en-US" sz="2000" dirty="0" err="1" smtClean="0"/>
              <a:t>aine</a:t>
            </a:r>
            <a:r>
              <a:rPr lang="en-US" sz="2000" dirty="0" smtClean="0"/>
              <a:t> </a:t>
            </a:r>
            <a:r>
              <a:rPr lang="en-US" sz="2000" dirty="0" err="1" smtClean="0"/>
              <a:t>kiinnitetään</a:t>
            </a:r>
            <a:r>
              <a:rPr lang="en-US" sz="2000" dirty="0" smtClean="0"/>
              <a:t> </a:t>
            </a:r>
            <a:r>
              <a:rPr lang="en-US" sz="2000" dirty="0" err="1" smtClean="0"/>
              <a:t>osaksi</a:t>
            </a:r>
            <a:r>
              <a:rPr lang="en-US" sz="2000" dirty="0" smtClean="0"/>
              <a:t> </a:t>
            </a:r>
            <a:r>
              <a:rPr lang="en-US" sz="2000" dirty="0" err="1" smtClean="0"/>
              <a:t>ympäristötietoa</a:t>
            </a:r>
            <a:r>
              <a:rPr lang="en-US" sz="2000" dirty="0" smtClean="0"/>
              <a:t>. </a:t>
            </a:r>
            <a:r>
              <a:rPr lang="en-US" sz="2000" dirty="0" err="1" smtClean="0"/>
              <a:t>Keskiluokan</a:t>
            </a:r>
            <a:r>
              <a:rPr lang="en-US" sz="2000" dirty="0" smtClean="0"/>
              <a:t> </a:t>
            </a:r>
            <a:r>
              <a:rPr lang="en-US" sz="2000" dirty="0" err="1" smtClean="0"/>
              <a:t>eli</a:t>
            </a:r>
            <a:r>
              <a:rPr lang="en-US" sz="2000" dirty="0" smtClean="0"/>
              <a:t> 3.-4.-luokan </a:t>
            </a:r>
            <a:r>
              <a:rPr lang="en-US" sz="2000" dirty="0" err="1" smtClean="0"/>
              <a:t>oppilaat</a:t>
            </a:r>
            <a:r>
              <a:rPr lang="en-US" sz="2000" dirty="0" smtClean="0"/>
              <a:t> </a:t>
            </a:r>
            <a:r>
              <a:rPr lang="en-US" sz="2000" dirty="0" err="1" smtClean="0"/>
              <a:t>opiskelevat</a:t>
            </a:r>
            <a:r>
              <a:rPr lang="en-US" sz="2000" dirty="0" smtClean="0"/>
              <a:t> </a:t>
            </a:r>
            <a:r>
              <a:rPr lang="en-US" sz="2000" dirty="0" err="1" smtClean="0"/>
              <a:t>Koijärvellä</a:t>
            </a:r>
            <a:r>
              <a:rPr lang="en-US" sz="2000" dirty="0" smtClean="0"/>
              <a:t> </a:t>
            </a:r>
            <a:r>
              <a:rPr lang="en-US" sz="2000" dirty="0" err="1" smtClean="0"/>
              <a:t>yhden</a:t>
            </a:r>
            <a:r>
              <a:rPr lang="en-US" sz="2000" dirty="0" smtClean="0"/>
              <a:t> </a:t>
            </a:r>
            <a:r>
              <a:rPr lang="en-US" sz="2000" dirty="0" err="1" smtClean="0"/>
              <a:t>vuosiviikkotunnin</a:t>
            </a:r>
            <a:r>
              <a:rPr lang="en-US" sz="2000" dirty="0" smtClean="0"/>
              <a:t> </a:t>
            </a:r>
            <a:r>
              <a:rPr lang="en-US" sz="2000" dirty="0" err="1" smtClean="0"/>
              <a:t>ympäristökasvatusta</a:t>
            </a:r>
            <a:r>
              <a:rPr lang="en-US" sz="2000" dirty="0" smtClean="0"/>
              <a:t> </a:t>
            </a:r>
            <a:r>
              <a:rPr lang="en-US" sz="2000" dirty="0" err="1" smtClean="0"/>
              <a:t>osana</a:t>
            </a:r>
            <a:r>
              <a:rPr lang="en-US" sz="2000" dirty="0" smtClean="0"/>
              <a:t> </a:t>
            </a:r>
            <a:r>
              <a:rPr lang="en-US" sz="2000" dirty="0" err="1" smtClean="0"/>
              <a:t>ympäristötiedon</a:t>
            </a:r>
            <a:r>
              <a:rPr lang="en-US" sz="2000" dirty="0" smtClean="0"/>
              <a:t> </a:t>
            </a:r>
            <a:r>
              <a:rPr lang="en-US" sz="2000" dirty="0" err="1" smtClean="0"/>
              <a:t>ainetta</a:t>
            </a:r>
            <a:r>
              <a:rPr lang="en-US" sz="2000" dirty="0" smtClean="0"/>
              <a:t>. </a:t>
            </a:r>
            <a:r>
              <a:rPr lang="en-US" sz="2000" dirty="0" err="1" smtClean="0"/>
              <a:t>Ympäristökasvatuksen</a:t>
            </a:r>
            <a:r>
              <a:rPr lang="en-US" sz="2000" dirty="0" smtClean="0"/>
              <a:t> </a:t>
            </a:r>
            <a:r>
              <a:rPr lang="en-US" sz="2000" dirty="0" err="1" smtClean="0"/>
              <a:t>opinnoissa</a:t>
            </a:r>
            <a:r>
              <a:rPr lang="en-US" sz="2000" dirty="0" smtClean="0"/>
              <a:t> </a:t>
            </a:r>
            <a:r>
              <a:rPr lang="en-US" sz="2000" dirty="0" err="1" smtClean="0"/>
              <a:t>käytetään</a:t>
            </a:r>
            <a:r>
              <a:rPr lang="en-US" sz="2000" dirty="0" smtClean="0"/>
              <a:t> </a:t>
            </a:r>
            <a:r>
              <a:rPr lang="en-US" sz="2000" dirty="0" err="1" smtClean="0"/>
              <a:t>paljon</a:t>
            </a:r>
            <a:r>
              <a:rPr lang="en-US" sz="2000" dirty="0" smtClean="0"/>
              <a:t> </a:t>
            </a:r>
            <a:r>
              <a:rPr lang="en-US" sz="2000" dirty="0" err="1" smtClean="0"/>
              <a:t>toiminnallista</a:t>
            </a:r>
            <a:r>
              <a:rPr lang="en-US" sz="2000" dirty="0" smtClean="0"/>
              <a:t> </a:t>
            </a:r>
            <a:r>
              <a:rPr lang="en-US" sz="2000" dirty="0" err="1" smtClean="0"/>
              <a:t>oppimista</a:t>
            </a:r>
            <a:r>
              <a:rPr lang="en-US" sz="2000" dirty="0" smtClean="0"/>
              <a:t> </a:t>
            </a:r>
            <a:r>
              <a:rPr lang="en-US" sz="2000" dirty="0" err="1" smtClean="0"/>
              <a:t>ja</a:t>
            </a:r>
            <a:r>
              <a:rPr lang="en-US" sz="2000" dirty="0" smtClean="0"/>
              <a:t> </a:t>
            </a:r>
            <a:r>
              <a:rPr lang="en-US" sz="2000" dirty="0" err="1" smtClean="0"/>
              <a:t>toteutetaan</a:t>
            </a:r>
            <a:r>
              <a:rPr lang="en-US" sz="2000" dirty="0" smtClean="0"/>
              <a:t> </a:t>
            </a:r>
            <a:r>
              <a:rPr lang="en-US" sz="2000" dirty="0" err="1" smtClean="0"/>
              <a:t>erilaisia</a:t>
            </a:r>
            <a:r>
              <a:rPr lang="en-US" sz="2000" dirty="0" smtClean="0"/>
              <a:t> </a:t>
            </a:r>
            <a:r>
              <a:rPr lang="en-US" sz="2000" dirty="0" err="1" smtClean="0"/>
              <a:t>projekteja</a:t>
            </a:r>
            <a:r>
              <a:rPr lang="en-US" sz="2000" dirty="0" smtClean="0"/>
              <a:t>. </a:t>
            </a:r>
            <a:r>
              <a:rPr lang="en-US" sz="2000" dirty="0" err="1" smtClean="0"/>
              <a:t>Ympäristökasvatuksen</a:t>
            </a:r>
            <a:r>
              <a:rPr lang="en-US" sz="2000" dirty="0" smtClean="0"/>
              <a:t> </a:t>
            </a:r>
            <a:r>
              <a:rPr lang="en-US" sz="2000" dirty="0" err="1" smtClean="0"/>
              <a:t>oppisisällöt</a:t>
            </a:r>
            <a:r>
              <a:rPr lang="en-US" sz="2000" dirty="0" smtClean="0"/>
              <a:t> </a:t>
            </a:r>
            <a:r>
              <a:rPr lang="en-US" sz="2000" dirty="0" err="1" smtClean="0"/>
              <a:t>arvioidaan</a:t>
            </a:r>
            <a:r>
              <a:rPr lang="en-US" sz="2000" dirty="0" smtClean="0"/>
              <a:t> </a:t>
            </a:r>
            <a:r>
              <a:rPr lang="en-US" sz="2000" dirty="0" err="1" smtClean="0"/>
              <a:t>osana</a:t>
            </a:r>
            <a:r>
              <a:rPr lang="en-US" sz="2000" dirty="0" smtClean="0"/>
              <a:t> </a:t>
            </a:r>
            <a:r>
              <a:rPr lang="en-US" sz="2000" dirty="0" err="1" smtClean="0"/>
              <a:t>ympäristöoppia</a:t>
            </a:r>
            <a:r>
              <a:rPr lang="en-US" sz="2000" dirty="0" smtClean="0"/>
              <a:t>.</a:t>
            </a:r>
          </a:p>
          <a:p>
            <a:pPr algn="ctr"/>
            <a:endParaRPr lang="en-US" sz="2000" b="1" dirty="0" smtClean="0"/>
          </a:p>
          <a:p>
            <a:pPr algn="ctr"/>
            <a:endParaRPr lang="en-GB" sz="2000" b="1" dirty="0"/>
          </a:p>
        </p:txBody>
      </p:sp>
      <p:pic>
        <p:nvPicPr>
          <p:cNvPr id="5122" name="Picture 2"/>
          <p:cNvPicPr>
            <a:picLocks noChangeAspect="1" noChangeArrowheads="1"/>
          </p:cNvPicPr>
          <p:nvPr/>
        </p:nvPicPr>
        <p:blipFill>
          <a:blip r:embed="rId2" cstate="print"/>
          <a:srcRect/>
          <a:stretch>
            <a:fillRect/>
          </a:stretch>
        </p:blipFill>
        <p:spPr bwMode="auto">
          <a:xfrm>
            <a:off x="188640" y="5940152"/>
            <a:ext cx="3200000" cy="1800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3212976" y="6588224"/>
            <a:ext cx="3200000" cy="1800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332656" y="611560"/>
            <a:ext cx="5976664" cy="4431983"/>
          </a:xfrm>
          <a:prstGeom prst="rect">
            <a:avLst/>
          </a:prstGeom>
          <a:noFill/>
        </p:spPr>
        <p:txBody>
          <a:bodyPr wrap="square" rtlCol="0">
            <a:spAutoFit/>
          </a:bodyPr>
          <a:lstStyle/>
          <a:p>
            <a:pPr algn="ctr"/>
            <a:r>
              <a:rPr lang="fi-FI" sz="2400" dirty="0" err="1"/>
              <a:t>Let´s</a:t>
            </a:r>
            <a:r>
              <a:rPr lang="fi-FI" sz="2400" dirty="0"/>
              <a:t> </a:t>
            </a:r>
            <a:r>
              <a:rPr lang="fi-FI" sz="2400" dirty="0" err="1"/>
              <a:t>Do</a:t>
            </a:r>
            <a:r>
              <a:rPr lang="fi-FI" sz="2400" dirty="0"/>
              <a:t> It </a:t>
            </a:r>
            <a:r>
              <a:rPr lang="fi-FI" sz="2400" dirty="0" err="1"/>
              <a:t>Together</a:t>
            </a:r>
            <a:r>
              <a:rPr lang="fi-FI" sz="2400" dirty="0"/>
              <a:t> – </a:t>
            </a:r>
            <a:r>
              <a:rPr lang="fi-FI" sz="2400" dirty="0" err="1"/>
              <a:t>You</a:t>
            </a:r>
            <a:r>
              <a:rPr lang="fi-FI" sz="2400" dirty="0"/>
              <a:t> and Me in </a:t>
            </a:r>
            <a:r>
              <a:rPr lang="fi-FI" sz="2400" dirty="0" smtClean="0"/>
              <a:t>Europe</a:t>
            </a:r>
          </a:p>
          <a:p>
            <a:pPr algn="ctr"/>
            <a:endParaRPr lang="fi-FI" sz="2400" dirty="0"/>
          </a:p>
          <a:p>
            <a:pPr algn="ctr"/>
            <a:r>
              <a:rPr lang="fi-FI" dirty="0" smtClean="0"/>
              <a:t>Koulu-päiväkodilla aloitetaan syksyllä 2018 uusi kaksivuotinen </a:t>
            </a:r>
            <a:r>
              <a:rPr lang="fi-FI" dirty="0" smtClean="0"/>
              <a:t>EU:n rahoittama Erasmus</a:t>
            </a:r>
            <a:r>
              <a:rPr lang="fi-FI" dirty="0" smtClean="0"/>
              <a:t>+ </a:t>
            </a:r>
            <a:r>
              <a:rPr lang="fi-FI" dirty="0" smtClean="0"/>
              <a:t>KA2 -projekti</a:t>
            </a:r>
            <a:r>
              <a:rPr lang="fi-FI" dirty="0" smtClean="0"/>
              <a:t>. Koijärven </a:t>
            </a:r>
            <a:r>
              <a:rPr lang="fi-FI" dirty="0" smtClean="0"/>
              <a:t>koulu </a:t>
            </a:r>
            <a:r>
              <a:rPr lang="fi-FI" dirty="0" smtClean="0"/>
              <a:t>toimii projektin koordinaattorina ja mukana projektissa ovat koulut Bulgariasta, Virosta, Espanjasta ja Irlannista. </a:t>
            </a:r>
          </a:p>
          <a:p>
            <a:pPr algn="ctr"/>
            <a:endParaRPr lang="fi-FI" dirty="0"/>
          </a:p>
          <a:p>
            <a:pPr algn="ctr"/>
            <a:r>
              <a:rPr lang="fi-FI" dirty="0" smtClean="0"/>
              <a:t>Projektin tavoitteena on auttaa opettajia ymmärtämään yhteistyön merkitys ja tärkeys koulujen ja päiväkotien välillä. Luoda sujuvia ja toimivia yhteistyötapoja ja kasvattaa opettajien osaamista kulttuurin ja tietotekniikan alalta sekä koota välineitä näiden asioiden opettamiseen. Samalla lisätään kaikkien osallistujien tietoisuutta osallistujamaista ja niiden kulttuurista.   </a:t>
            </a:r>
          </a:p>
          <a:p>
            <a:pPr algn="ctr"/>
            <a:endParaRPr lang="fi-FI" dirty="0"/>
          </a:p>
        </p:txBody>
      </p:sp>
    </p:spTree>
    <p:extLst>
      <p:ext uri="{BB962C8B-B14F-4D97-AF65-F5344CB8AC3E}">
        <p14:creationId xmlns:p14="http://schemas.microsoft.com/office/powerpoint/2010/main" val="894720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graphicFrame>
        <p:nvGraphicFramePr>
          <p:cNvPr id="4" name="Taulukko 3"/>
          <p:cNvGraphicFramePr>
            <a:graphicFrameLocks noGrp="1"/>
          </p:cNvGraphicFramePr>
          <p:nvPr>
            <p:extLst>
              <p:ext uri="{D42A27DB-BD31-4B8C-83A1-F6EECF244321}">
                <p14:modId xmlns:p14="http://schemas.microsoft.com/office/powerpoint/2010/main" val="3252954224"/>
              </p:ext>
            </p:extLst>
          </p:nvPr>
        </p:nvGraphicFramePr>
        <p:xfrm>
          <a:off x="260648" y="395536"/>
          <a:ext cx="6336704" cy="6662928"/>
        </p:xfrm>
        <a:graphic>
          <a:graphicData uri="http://schemas.openxmlformats.org/drawingml/2006/table">
            <a:tbl>
              <a:tblPr/>
              <a:tblGrid>
                <a:gridCol w="6336704">
                  <a:extLst>
                    <a:ext uri="{9D8B030D-6E8A-4147-A177-3AD203B41FA5}">
                      <a16:colId xmlns:a16="http://schemas.microsoft.com/office/drawing/2014/main" xmlns="" val="20000"/>
                    </a:ext>
                  </a:extLst>
                </a:gridCol>
              </a:tblGrid>
              <a:tr h="5976664">
                <a:tc>
                  <a:txBody>
                    <a:bodyPr/>
                    <a:lstStyle/>
                    <a:p>
                      <a:pPr algn="ctr">
                        <a:lnSpc>
                          <a:spcPct val="115000"/>
                        </a:lnSpc>
                        <a:spcAft>
                          <a:spcPts val="600"/>
                        </a:spcAft>
                      </a:pPr>
                      <a:r>
                        <a:rPr lang="fi-FI" sz="2800" b="1" dirty="0" smtClean="0">
                          <a:latin typeface="Dutch 801"/>
                          <a:ea typeface="Times New Roman"/>
                          <a:cs typeface="Times New Roman"/>
                        </a:rPr>
                        <a:t>Yhdessä toimien,</a:t>
                      </a:r>
                      <a:r>
                        <a:rPr lang="fi-FI" sz="2800" b="1" baseline="0" dirty="0" smtClean="0">
                          <a:latin typeface="Dutch 801"/>
                          <a:ea typeface="Times New Roman"/>
                          <a:cs typeface="Times New Roman"/>
                        </a:rPr>
                        <a:t> luonnosta oppien.</a:t>
                      </a:r>
                      <a:endParaRPr lang="fi-FI" sz="2800" b="1" dirty="0" smtClean="0">
                        <a:latin typeface="Dutch 801"/>
                        <a:ea typeface="Times New Roman"/>
                        <a:cs typeface="Times New Roman"/>
                      </a:endParaRPr>
                    </a:p>
                    <a:p>
                      <a:pPr algn="ctr">
                        <a:lnSpc>
                          <a:spcPct val="100000"/>
                        </a:lnSpc>
                        <a:spcAft>
                          <a:spcPts val="600"/>
                        </a:spcAft>
                      </a:pPr>
                      <a:endParaRPr lang="fi-FI" sz="2000" dirty="0" smtClean="0">
                        <a:latin typeface="Dutch 801"/>
                        <a:ea typeface="Times New Roman"/>
                        <a:cs typeface="Times New Roman"/>
                      </a:endParaRPr>
                    </a:p>
                    <a:p>
                      <a:pPr algn="ctr">
                        <a:lnSpc>
                          <a:spcPct val="100000"/>
                        </a:lnSpc>
                        <a:spcAft>
                          <a:spcPts val="600"/>
                        </a:spcAft>
                      </a:pPr>
                      <a:r>
                        <a:rPr lang="fi-FI" sz="2000" dirty="0" smtClean="0">
                          <a:latin typeface="+mj-lt"/>
                          <a:ea typeface="Times New Roman"/>
                          <a:cs typeface="Times New Roman"/>
                        </a:rPr>
                        <a:t>Koijärven </a:t>
                      </a:r>
                      <a:r>
                        <a:rPr lang="fi-FI" sz="2000" dirty="0">
                          <a:latin typeface="+mj-lt"/>
                          <a:ea typeface="Times New Roman"/>
                          <a:cs typeface="Times New Roman"/>
                        </a:rPr>
                        <a:t>koulu-päiväkoti </a:t>
                      </a:r>
                      <a:r>
                        <a:rPr lang="fi-FI" sz="2000" dirty="0" smtClean="0">
                          <a:latin typeface="+mj-lt"/>
                          <a:ea typeface="Times New Roman"/>
                          <a:cs typeface="Times New Roman"/>
                        </a:rPr>
                        <a:t>toimii Forssan viheralueen  keskellä. Koulu-päiväkodille </a:t>
                      </a:r>
                      <a:r>
                        <a:rPr lang="fi-FI" sz="2000" dirty="0">
                          <a:latin typeface="+mj-lt"/>
                          <a:ea typeface="Times New Roman"/>
                          <a:cs typeface="Times New Roman"/>
                        </a:rPr>
                        <a:t>ominaista on </a:t>
                      </a:r>
                      <a:r>
                        <a:rPr lang="fi-FI" sz="2000" dirty="0" smtClean="0">
                          <a:latin typeface="+mj-lt"/>
                          <a:ea typeface="Times New Roman"/>
                          <a:cs typeface="Times New Roman"/>
                        </a:rPr>
                        <a:t>yhteistoiminnallisuus, ympäristökasvatus  </a:t>
                      </a:r>
                      <a:r>
                        <a:rPr lang="fi-FI" sz="2000" dirty="0">
                          <a:latin typeface="+mj-lt"/>
                          <a:ea typeface="Times New Roman"/>
                          <a:cs typeface="Times New Roman"/>
                        </a:rPr>
                        <a:t>ja hyvien tapojen korostaminen. Yhdysluokkaopetus lisää oppilaiden omatoimisuutta ja toisten huomioon ottamista eri tilanteissa. </a:t>
                      </a:r>
                      <a:r>
                        <a:rPr lang="fi-FI" sz="2000" dirty="0" smtClean="0">
                          <a:latin typeface="+mj-lt"/>
                          <a:ea typeface="Times New Roman"/>
                          <a:cs typeface="Times New Roman"/>
                        </a:rPr>
                        <a:t>Koululla opiskellaan yhdysluokissa, josta johtuen osa oppiaineista luetaan vuorokursseissa. </a:t>
                      </a:r>
                    </a:p>
                    <a:p>
                      <a:pPr marL="342900" lvl="0" indent="-342900" algn="ctr">
                        <a:lnSpc>
                          <a:spcPct val="100000"/>
                        </a:lnSpc>
                        <a:spcAft>
                          <a:spcPts val="0"/>
                        </a:spcAft>
                        <a:buFont typeface="+mj-lt"/>
                        <a:buNone/>
                        <a:tabLst>
                          <a:tab pos="502920" algn="l"/>
                          <a:tab pos="960120" algn="l"/>
                          <a:tab pos="1760220" algn="l"/>
                          <a:tab pos="2834640" algn="l"/>
                          <a:tab pos="3463290" algn="l"/>
                          <a:tab pos="5349240" algn="l"/>
                        </a:tabLst>
                      </a:pPr>
                      <a:r>
                        <a:rPr lang="fi-FI" sz="2000" kern="1200" dirty="0" smtClean="0">
                          <a:solidFill>
                            <a:schemeClr val="tx1"/>
                          </a:solidFill>
                          <a:latin typeface="+mj-lt"/>
                          <a:ea typeface="+mn-ea"/>
                          <a:cs typeface="+mn-cs"/>
                        </a:rPr>
                        <a:t>Kaikki oppilaat ovat kaikkien opettajien oppilaita ja hyvät ja huonot asiat käsitellään yhdessä. Opettajat näyttävät omalla toiminnallaan esimerkkiä toimivasta yhteistyöstä ja toisten huomioon ottamisesta ja vaativat vastaavaa käyttäytymistä myös lapsilta. Kaikessa toiminnassa huomioidaan ympäristöystävälliset kestävän kehityksen periaatteet.</a:t>
                      </a:r>
                    </a:p>
                    <a:p>
                      <a:pPr marL="342900" lvl="0" indent="-342900" algn="ctr">
                        <a:lnSpc>
                          <a:spcPct val="100000"/>
                        </a:lnSpc>
                        <a:spcAft>
                          <a:spcPts val="0"/>
                        </a:spcAft>
                        <a:buFont typeface="+mj-lt"/>
                        <a:buNone/>
                        <a:tabLst>
                          <a:tab pos="502920" algn="l"/>
                          <a:tab pos="960120" algn="l"/>
                          <a:tab pos="1760220" algn="l"/>
                          <a:tab pos="2834640" algn="l"/>
                          <a:tab pos="3463290" algn="l"/>
                          <a:tab pos="5349240" algn="l"/>
                        </a:tabLst>
                      </a:pPr>
                      <a:endParaRPr lang="fi-FI" sz="1800" kern="1200" dirty="0" smtClean="0">
                        <a:solidFill>
                          <a:schemeClr val="tx1"/>
                        </a:solidFill>
                        <a:latin typeface="+mj-lt"/>
                        <a:ea typeface="+mn-ea"/>
                        <a:cs typeface="+mn-cs"/>
                      </a:endParaRPr>
                    </a:p>
                    <a:p>
                      <a:pPr marL="342900" lvl="0" indent="-342900" algn="ctr">
                        <a:lnSpc>
                          <a:spcPct val="100000"/>
                        </a:lnSpc>
                        <a:spcAft>
                          <a:spcPts val="0"/>
                        </a:spcAft>
                        <a:buFont typeface="+mj-lt"/>
                        <a:buNone/>
                        <a:tabLst>
                          <a:tab pos="502920" algn="l"/>
                          <a:tab pos="960120" algn="l"/>
                          <a:tab pos="1760220" algn="l"/>
                          <a:tab pos="2834640" algn="l"/>
                          <a:tab pos="3463290" algn="l"/>
                          <a:tab pos="5349240" algn="l"/>
                        </a:tabLst>
                      </a:pPr>
                      <a:r>
                        <a:rPr lang="fi-FI" sz="1800" b="1" kern="1200" dirty="0" smtClean="0">
                          <a:solidFill>
                            <a:schemeClr val="tx1"/>
                          </a:solidFill>
                          <a:latin typeface="+mj-lt"/>
                          <a:ea typeface="+mn-ea"/>
                          <a:cs typeface="+mn-cs"/>
                        </a:rPr>
                        <a:t>Lukuvuonna 2017-2018 koulu-päiväkoti aloitti Vihreä-lippu toiminnan ja alkoi tehostamaan omaa ekologista toimintaansa</a:t>
                      </a:r>
                      <a:r>
                        <a:rPr lang="fi-FI" sz="1800" b="1" kern="1200" baseline="0" dirty="0" smtClean="0">
                          <a:solidFill>
                            <a:schemeClr val="tx1"/>
                          </a:solidFill>
                          <a:latin typeface="+mj-lt"/>
                          <a:ea typeface="+mn-ea"/>
                          <a:cs typeface="+mn-cs"/>
                        </a:rPr>
                        <a:t> Vihreä-lippu tavoitteiden pohjalta.</a:t>
                      </a:r>
                      <a:endParaRPr lang="fi-FI" sz="1800" b="1" kern="1200" dirty="0" smtClean="0">
                        <a:solidFill>
                          <a:schemeClr val="tx1"/>
                        </a:solidFill>
                        <a:latin typeface="+mj-lt"/>
                        <a:ea typeface="+mn-ea"/>
                        <a:cs typeface="+mn-cs"/>
                      </a:endParaRPr>
                    </a:p>
                    <a:p>
                      <a:pPr marL="342900" lvl="0" indent="-342900" algn="ctr">
                        <a:lnSpc>
                          <a:spcPct val="100000"/>
                        </a:lnSpc>
                        <a:spcAft>
                          <a:spcPts val="0"/>
                        </a:spcAft>
                        <a:buFont typeface="+mj-lt"/>
                        <a:buNone/>
                        <a:tabLst>
                          <a:tab pos="502920" algn="l"/>
                          <a:tab pos="960120" algn="l"/>
                          <a:tab pos="1760220" algn="l"/>
                          <a:tab pos="2834640" algn="l"/>
                          <a:tab pos="3463290" algn="l"/>
                          <a:tab pos="5349240" algn="l"/>
                        </a:tabLst>
                      </a:pPr>
                      <a:endParaRPr lang="fi-FI" sz="1800" kern="1200" dirty="0" smtClean="0">
                        <a:solidFill>
                          <a:srgbClr val="FF0000"/>
                        </a:solidFill>
                        <a:latin typeface="+mj-lt"/>
                        <a:ea typeface="+mn-ea"/>
                        <a:cs typeface="+mn-cs"/>
                      </a:endParaRPr>
                    </a:p>
                  </a:txBody>
                  <a:tcPr marL="89535" marR="89535"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548680" y="395536"/>
            <a:ext cx="5688632" cy="369332"/>
          </a:xfrm>
          <a:prstGeom prst="rect">
            <a:avLst/>
          </a:prstGeom>
          <a:noFill/>
        </p:spPr>
        <p:txBody>
          <a:bodyPr wrap="square" rtlCol="0">
            <a:spAutoFit/>
          </a:bodyPr>
          <a:lstStyle/>
          <a:p>
            <a:endParaRPr lang="en-GB" dirty="0"/>
          </a:p>
        </p:txBody>
      </p:sp>
      <p:graphicFrame>
        <p:nvGraphicFramePr>
          <p:cNvPr id="4" name="Taulukko 3"/>
          <p:cNvGraphicFramePr>
            <a:graphicFrameLocks noGrp="1"/>
          </p:cNvGraphicFramePr>
          <p:nvPr/>
        </p:nvGraphicFramePr>
        <p:xfrm>
          <a:off x="548680" y="971600"/>
          <a:ext cx="5904656" cy="6984776"/>
        </p:xfrm>
        <a:graphic>
          <a:graphicData uri="http://schemas.openxmlformats.org/drawingml/2006/table">
            <a:tbl>
              <a:tblPr/>
              <a:tblGrid>
                <a:gridCol w="5904656">
                  <a:extLst>
                    <a:ext uri="{9D8B030D-6E8A-4147-A177-3AD203B41FA5}">
                      <a16:colId xmlns:a16="http://schemas.microsoft.com/office/drawing/2014/main" xmlns="" val="20000"/>
                    </a:ext>
                  </a:extLst>
                </a:gridCol>
              </a:tblGrid>
              <a:tr h="6984776">
                <a:tc>
                  <a:txBody>
                    <a:bodyPr/>
                    <a:lstStyle/>
                    <a:p>
                      <a:pPr marL="342900" lvl="0" indent="-342900" algn="just">
                        <a:spcAft>
                          <a:spcPts val="0"/>
                        </a:spcAft>
                        <a:buFont typeface="+mj-lt"/>
                        <a:buAutoNum type="arabicPeriod"/>
                        <a:tabLst>
                          <a:tab pos="502920" algn="l"/>
                          <a:tab pos="960120" algn="l"/>
                          <a:tab pos="1760220" algn="l"/>
                          <a:tab pos="2834640" algn="l"/>
                          <a:tab pos="3463290" algn="l"/>
                          <a:tab pos="5349240" algn="l"/>
                        </a:tabLst>
                      </a:pPr>
                      <a:endParaRPr lang="fi-FI" sz="1200" b="1" spc="-15" dirty="0" smtClean="0">
                        <a:latin typeface="Times New Roman"/>
                      </a:endParaRPr>
                    </a:p>
                    <a:p>
                      <a:pPr marL="342900" lvl="0" indent="-342900" algn="just">
                        <a:spcAft>
                          <a:spcPts val="0"/>
                        </a:spcAft>
                        <a:buFont typeface="+mj-lt"/>
                        <a:buAutoNum type="arabicPeriod"/>
                        <a:tabLst>
                          <a:tab pos="502920" algn="l"/>
                          <a:tab pos="960120" algn="l"/>
                          <a:tab pos="1760220" algn="l"/>
                          <a:tab pos="2834640" algn="l"/>
                          <a:tab pos="3463290" algn="l"/>
                          <a:tab pos="5349240" algn="l"/>
                        </a:tabLst>
                      </a:pPr>
                      <a:endParaRPr lang="fi-FI" sz="1200" b="1" spc="-15" dirty="0" smtClean="0">
                        <a:latin typeface="Times New Roman"/>
                      </a:endParaRPr>
                    </a:p>
                    <a:p>
                      <a:pPr marL="342900" lvl="0" indent="-342900" algn="just">
                        <a:spcAft>
                          <a:spcPts val="0"/>
                        </a:spcAft>
                        <a:buFont typeface="+mj-lt"/>
                        <a:buNone/>
                        <a:tabLst>
                          <a:tab pos="502920" algn="l"/>
                          <a:tab pos="960120" algn="l"/>
                          <a:tab pos="1760220" algn="l"/>
                          <a:tab pos="2834640" algn="l"/>
                          <a:tab pos="3463290" algn="l"/>
                          <a:tab pos="5349240" algn="l"/>
                        </a:tabLst>
                      </a:pPr>
                      <a:endParaRPr lang="fi-FI" sz="1800" kern="1200" dirty="0" smtClean="0">
                        <a:solidFill>
                          <a:schemeClr val="tx1"/>
                        </a:solidFill>
                        <a:latin typeface="+mn-lt"/>
                        <a:ea typeface="+mn-ea"/>
                        <a:cs typeface="+mn-cs"/>
                      </a:endParaRPr>
                    </a:p>
                    <a:p>
                      <a:pPr marL="342900" lvl="0" indent="-342900" algn="just">
                        <a:spcAft>
                          <a:spcPts val="0"/>
                        </a:spcAft>
                        <a:buFont typeface="+mj-lt"/>
                        <a:buNone/>
                        <a:tabLst>
                          <a:tab pos="502920" algn="l"/>
                          <a:tab pos="960120" algn="l"/>
                          <a:tab pos="1760220" algn="l"/>
                          <a:tab pos="2834640" algn="l"/>
                          <a:tab pos="3463290" algn="l"/>
                          <a:tab pos="5349240" algn="l"/>
                        </a:tabLst>
                      </a:pPr>
                      <a:endParaRPr lang="fi-FI" sz="1800" kern="1200" dirty="0" smtClean="0">
                        <a:solidFill>
                          <a:schemeClr val="tx1"/>
                        </a:solidFill>
                        <a:latin typeface="+mn-lt"/>
                        <a:ea typeface="+mn-ea"/>
                        <a:cs typeface="+mn-cs"/>
                      </a:endParaRPr>
                    </a:p>
                    <a:p>
                      <a:pPr marL="342900" lvl="0" indent="-342900" algn="just">
                        <a:spcAft>
                          <a:spcPts val="0"/>
                        </a:spcAft>
                        <a:buFont typeface="+mj-lt"/>
                        <a:buNone/>
                        <a:tabLst>
                          <a:tab pos="502920" algn="l"/>
                          <a:tab pos="960120" algn="l"/>
                          <a:tab pos="1760220" algn="l"/>
                          <a:tab pos="2834640" algn="l"/>
                          <a:tab pos="3463290" algn="l"/>
                          <a:tab pos="5349240" algn="l"/>
                        </a:tabLst>
                      </a:pPr>
                      <a:endParaRPr lang="fi-FI" sz="1800" kern="1200" dirty="0" smtClean="0">
                        <a:solidFill>
                          <a:schemeClr val="tx1"/>
                        </a:solidFill>
                        <a:latin typeface="+mn-lt"/>
                        <a:ea typeface="+mn-ea"/>
                        <a:cs typeface="+mn-cs"/>
                      </a:endParaRPr>
                    </a:p>
                    <a:p>
                      <a:pPr marL="342900" lvl="0" indent="-342900" algn="just">
                        <a:spcAft>
                          <a:spcPts val="0"/>
                        </a:spcAft>
                        <a:buFont typeface="+mj-lt"/>
                        <a:buNone/>
                        <a:tabLst>
                          <a:tab pos="502920" algn="l"/>
                          <a:tab pos="960120" algn="l"/>
                          <a:tab pos="1760220" algn="l"/>
                          <a:tab pos="2834640" algn="l"/>
                          <a:tab pos="3463290" algn="l"/>
                          <a:tab pos="5349240" algn="l"/>
                        </a:tabLst>
                      </a:pPr>
                      <a:endParaRPr lang="en-GB" dirty="0"/>
                    </a:p>
                  </a:txBody>
                  <a:tcPr marL="89535" marR="89535"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5" name="Tekstikehys 4"/>
          <p:cNvSpPr txBox="1"/>
          <p:nvPr/>
        </p:nvSpPr>
        <p:spPr>
          <a:xfrm>
            <a:off x="692696" y="827584"/>
            <a:ext cx="5544616" cy="3711785"/>
          </a:xfrm>
          <a:prstGeom prst="rect">
            <a:avLst/>
          </a:prstGeom>
          <a:noFill/>
        </p:spPr>
        <p:txBody>
          <a:bodyPr wrap="square" rtlCol="0">
            <a:spAutoFit/>
          </a:bodyPr>
          <a:lstStyle/>
          <a:p>
            <a:pPr algn="ctr">
              <a:lnSpc>
                <a:spcPct val="115000"/>
              </a:lnSpc>
              <a:spcAft>
                <a:spcPts val="0"/>
              </a:spcAft>
              <a:tabLst>
                <a:tab pos="502920" algn="l"/>
                <a:tab pos="960120" algn="l"/>
                <a:tab pos="1760220" algn="l"/>
                <a:tab pos="2834640" algn="l"/>
                <a:tab pos="3463290" algn="l"/>
                <a:tab pos="5349240" algn="l"/>
              </a:tabLst>
            </a:pPr>
            <a:r>
              <a:rPr lang="fi-FI" b="1" spc="-15" dirty="0">
                <a:latin typeface="Times New Roman"/>
                <a:ea typeface="Times New Roman"/>
                <a:cs typeface="Times New Roman"/>
              </a:rPr>
              <a:t> </a:t>
            </a:r>
            <a:r>
              <a:rPr lang="fi-FI" sz="2800" b="1" spc="-15" dirty="0">
                <a:latin typeface="Times New Roman"/>
                <a:ea typeface="Times New Roman"/>
                <a:cs typeface="Times New Roman"/>
              </a:rPr>
              <a:t>Meidän säännöt ovat</a:t>
            </a:r>
            <a:r>
              <a:rPr lang="fi-FI" sz="2800" b="1" spc="-15" dirty="0" smtClean="0">
                <a:latin typeface="Times New Roman"/>
                <a:ea typeface="Times New Roman"/>
                <a:cs typeface="Times New Roman"/>
              </a:rPr>
              <a:t>:</a:t>
            </a:r>
          </a:p>
          <a:p>
            <a:pPr algn="ctr">
              <a:lnSpc>
                <a:spcPct val="115000"/>
              </a:lnSpc>
              <a:spcAft>
                <a:spcPts val="0"/>
              </a:spcAft>
              <a:tabLst>
                <a:tab pos="502920" algn="l"/>
                <a:tab pos="960120" algn="l"/>
                <a:tab pos="1760220" algn="l"/>
                <a:tab pos="2834640" algn="l"/>
                <a:tab pos="3463290" algn="l"/>
                <a:tab pos="5349240" algn="l"/>
              </a:tabLst>
            </a:pPr>
            <a:endParaRPr lang="en-GB" sz="2000" dirty="0" smtClean="0">
              <a:latin typeface="+mn-lt"/>
              <a:ea typeface="Calibri"/>
              <a:cs typeface="Times New Roman"/>
            </a:endParaRPr>
          </a:p>
          <a:p>
            <a:pPr marL="342900" lvl="0" indent="-342900" algn="ctr">
              <a:spcAft>
                <a:spcPts val="0"/>
              </a:spcAft>
              <a:buFont typeface="+mj-lt"/>
              <a:buAutoNum type="arabicPeriod"/>
              <a:tabLst>
                <a:tab pos="502920" algn="l"/>
                <a:tab pos="960120" algn="l"/>
                <a:tab pos="1760220" algn="l"/>
                <a:tab pos="2834640" algn="l"/>
                <a:tab pos="3463290" algn="l"/>
                <a:tab pos="5349240" algn="l"/>
              </a:tabLst>
            </a:pPr>
            <a:r>
              <a:rPr lang="fi-FI" sz="2000" b="1" spc="-15" dirty="0">
                <a:latin typeface="Times New Roman"/>
                <a:ea typeface="Times New Roman"/>
              </a:rPr>
              <a:t>Ollaan kaikki kavereita</a:t>
            </a:r>
            <a:endParaRPr lang="en-GB" sz="2000" dirty="0" smtClean="0"/>
          </a:p>
          <a:p>
            <a:pPr marL="342900" lvl="0" indent="-342900" algn="ctr">
              <a:spcAft>
                <a:spcPts val="0"/>
              </a:spcAft>
              <a:buFont typeface="+mj-lt"/>
              <a:buAutoNum type="arabicPeriod"/>
              <a:tabLst>
                <a:tab pos="502920" algn="l"/>
                <a:tab pos="960120" algn="l"/>
                <a:tab pos="1760220" algn="l"/>
                <a:tab pos="2834640" algn="l"/>
                <a:tab pos="3463290" algn="l"/>
                <a:tab pos="5349240" algn="l"/>
              </a:tabLst>
            </a:pPr>
            <a:r>
              <a:rPr lang="fi-FI" sz="2000" b="1" spc="-15" dirty="0">
                <a:latin typeface="Times New Roman"/>
                <a:ea typeface="Times New Roman"/>
              </a:rPr>
              <a:t>Annetaan kaikille työrauha</a:t>
            </a:r>
            <a:endParaRPr lang="en-GB" sz="2000" dirty="0" smtClean="0"/>
          </a:p>
          <a:p>
            <a:pPr marL="342900" lvl="0" indent="-342900" algn="ctr">
              <a:spcAft>
                <a:spcPts val="0"/>
              </a:spcAft>
              <a:buFont typeface="+mj-lt"/>
              <a:buAutoNum type="arabicPeriod"/>
              <a:tabLst>
                <a:tab pos="502920" algn="l"/>
                <a:tab pos="960120" algn="l"/>
                <a:tab pos="1760220" algn="l"/>
                <a:tab pos="2834640" algn="l"/>
                <a:tab pos="3463290" algn="l"/>
                <a:tab pos="5349240" algn="l"/>
              </a:tabLst>
            </a:pPr>
            <a:r>
              <a:rPr lang="fi-FI" sz="2000" b="1" spc="-15" dirty="0">
                <a:latin typeface="Times New Roman"/>
                <a:ea typeface="Times New Roman"/>
              </a:rPr>
              <a:t>Tavarat viedään omille paikoilleen</a:t>
            </a:r>
            <a:endParaRPr lang="en-GB" sz="2000" dirty="0" smtClean="0"/>
          </a:p>
          <a:p>
            <a:pPr marL="342900" lvl="0" indent="-342900" algn="ctr">
              <a:spcAft>
                <a:spcPts val="0"/>
              </a:spcAft>
              <a:buFont typeface="+mj-lt"/>
              <a:buAutoNum type="arabicPeriod"/>
              <a:tabLst>
                <a:tab pos="502920" algn="l"/>
                <a:tab pos="960120" algn="l"/>
                <a:tab pos="1760220" algn="l"/>
                <a:tab pos="2834640" algn="l"/>
                <a:tab pos="3463290" algn="l"/>
                <a:tab pos="5349240" algn="l"/>
              </a:tabLst>
            </a:pPr>
            <a:r>
              <a:rPr lang="fi-FI" sz="2000" b="1" spc="-15" dirty="0">
                <a:latin typeface="Times New Roman"/>
                <a:ea typeface="Times New Roman"/>
              </a:rPr>
              <a:t>Arvostetaan ja pidetään huolta yhteisestä ympäristöstä</a:t>
            </a:r>
            <a:endParaRPr lang="en-GB" sz="2000" dirty="0" smtClean="0"/>
          </a:p>
          <a:p>
            <a:pPr marL="342900" lvl="0" indent="-342900" algn="ctr">
              <a:spcAft>
                <a:spcPts val="0"/>
              </a:spcAft>
              <a:buFont typeface="+mj-lt"/>
              <a:buAutoNum type="arabicPeriod"/>
              <a:tabLst>
                <a:tab pos="502920" algn="l"/>
                <a:tab pos="960120" algn="l"/>
                <a:tab pos="1760220" algn="l"/>
                <a:tab pos="2834640" algn="l"/>
                <a:tab pos="3463290" algn="l"/>
                <a:tab pos="5349240" algn="l"/>
              </a:tabLst>
            </a:pPr>
            <a:r>
              <a:rPr lang="fi-FI" sz="2000" b="1" spc="-15" dirty="0">
                <a:latin typeface="Times New Roman"/>
                <a:ea typeface="Times New Roman"/>
              </a:rPr>
              <a:t>Kunnioitetaan ja suojellaan </a:t>
            </a:r>
            <a:r>
              <a:rPr lang="fi-FI" sz="2000" b="1" spc="-15" dirty="0" smtClean="0">
                <a:latin typeface="Times New Roman"/>
                <a:ea typeface="Times New Roman"/>
              </a:rPr>
              <a:t>luontoa</a:t>
            </a:r>
          </a:p>
          <a:p>
            <a:pPr marL="342900" lvl="0" indent="-342900" algn="ctr">
              <a:spcAft>
                <a:spcPts val="0"/>
              </a:spcAft>
              <a:tabLst>
                <a:tab pos="502920" algn="l"/>
                <a:tab pos="960120" algn="l"/>
                <a:tab pos="1760220" algn="l"/>
                <a:tab pos="2834640" algn="l"/>
                <a:tab pos="3463290" algn="l"/>
                <a:tab pos="5349240" algn="l"/>
              </a:tabLst>
            </a:pPr>
            <a:endParaRPr lang="fi-FI" sz="2000" b="1" spc="-15" dirty="0" smtClean="0">
              <a:latin typeface="Times New Roman"/>
              <a:ea typeface="Times New Roman"/>
            </a:endParaRPr>
          </a:p>
          <a:p>
            <a:pPr marL="342900" lvl="0" indent="-342900" algn="ctr">
              <a:spcAft>
                <a:spcPts val="0"/>
              </a:spcAft>
              <a:tabLst>
                <a:tab pos="502920" algn="l"/>
                <a:tab pos="960120" algn="l"/>
                <a:tab pos="1760220" algn="l"/>
                <a:tab pos="2834640" algn="l"/>
                <a:tab pos="3463290" algn="l"/>
                <a:tab pos="5349240" algn="l"/>
              </a:tabLst>
            </a:pPr>
            <a:endParaRPr lang="fi-FI" sz="2000" b="1" spc="-15" dirty="0">
              <a:latin typeface="Times New Roman"/>
              <a:ea typeface="Times New Roman"/>
            </a:endParaRPr>
          </a:p>
          <a:p>
            <a:pPr marL="342900" lvl="0" indent="-342900" algn="ctr">
              <a:spcAft>
                <a:spcPts val="0"/>
              </a:spcAft>
              <a:tabLst>
                <a:tab pos="502920" algn="l"/>
                <a:tab pos="960120" algn="l"/>
                <a:tab pos="1760220" algn="l"/>
                <a:tab pos="2834640" algn="l"/>
                <a:tab pos="3463290" algn="l"/>
                <a:tab pos="5349240" algn="l"/>
              </a:tabLst>
            </a:pPr>
            <a:endParaRPr lang="fi-FI" sz="2000" b="1" spc="-15" dirty="0">
              <a:latin typeface="Times New Roman"/>
              <a:ea typeface="Times New Roman"/>
            </a:endParaRPr>
          </a:p>
        </p:txBody>
      </p:sp>
      <p:sp>
        <p:nvSpPr>
          <p:cNvPr id="7" name="Tekstiruutu 6"/>
          <p:cNvSpPr txBox="1"/>
          <p:nvPr/>
        </p:nvSpPr>
        <p:spPr>
          <a:xfrm>
            <a:off x="908720" y="4283968"/>
            <a:ext cx="5256584" cy="2616101"/>
          </a:xfrm>
          <a:prstGeom prst="rect">
            <a:avLst/>
          </a:prstGeom>
          <a:noFill/>
        </p:spPr>
        <p:txBody>
          <a:bodyPr wrap="square" rtlCol="0">
            <a:spAutoFit/>
          </a:bodyPr>
          <a:lstStyle/>
          <a:p>
            <a:pPr algn="ctr"/>
            <a:r>
              <a:rPr lang="fi-FI" sz="2800" b="1" dirty="0" smtClean="0"/>
              <a:t>Meidän koulu-päiväkodin vihreät tavat</a:t>
            </a:r>
          </a:p>
          <a:p>
            <a:pPr algn="ctr"/>
            <a:endParaRPr lang="fi-FI" sz="2800" b="1" dirty="0" smtClean="0"/>
          </a:p>
          <a:p>
            <a:pPr algn="ctr"/>
            <a:r>
              <a:rPr lang="fi-FI" sz="2000" b="1" dirty="0" smtClean="0"/>
              <a:t>Pidän huolta luonnosta</a:t>
            </a:r>
          </a:p>
          <a:p>
            <a:pPr algn="ctr"/>
            <a:r>
              <a:rPr lang="fi-FI" sz="2000" b="1" dirty="0" smtClean="0"/>
              <a:t>Syön mitä otan</a:t>
            </a:r>
          </a:p>
          <a:p>
            <a:pPr algn="ctr"/>
            <a:r>
              <a:rPr lang="fi-FI" sz="2000" b="1" dirty="0" smtClean="0"/>
              <a:t>Kierrätän tehokkaasti</a:t>
            </a:r>
          </a:p>
          <a:p>
            <a:pPr algn="ctr"/>
            <a:r>
              <a:rPr lang="fi-FI" sz="2000" b="1" dirty="0" smtClean="0"/>
              <a:t>Sammutan sähkölaitteet käytön jälkeen</a:t>
            </a:r>
            <a:endParaRPr lang="fi-FI"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620688" y="539552"/>
            <a:ext cx="5760640" cy="369332"/>
          </a:xfrm>
          <a:prstGeom prst="rect">
            <a:avLst/>
          </a:prstGeom>
          <a:noFill/>
        </p:spPr>
        <p:txBody>
          <a:bodyPr wrap="square" rtlCol="0">
            <a:spAutoFit/>
          </a:bodyPr>
          <a:lstStyle/>
          <a:p>
            <a:endParaRPr lang="en-GB" dirty="0"/>
          </a:p>
        </p:txBody>
      </p:sp>
      <p:graphicFrame>
        <p:nvGraphicFramePr>
          <p:cNvPr id="6" name="Taulukko 5"/>
          <p:cNvGraphicFramePr>
            <a:graphicFrameLocks noGrp="1"/>
          </p:cNvGraphicFramePr>
          <p:nvPr/>
        </p:nvGraphicFramePr>
        <p:xfrm>
          <a:off x="332656" y="443770"/>
          <a:ext cx="6120680" cy="8700230"/>
        </p:xfrm>
        <a:graphic>
          <a:graphicData uri="http://schemas.openxmlformats.org/drawingml/2006/table">
            <a:tbl>
              <a:tblPr/>
              <a:tblGrid>
                <a:gridCol w="6120680">
                  <a:extLst>
                    <a:ext uri="{9D8B030D-6E8A-4147-A177-3AD203B41FA5}">
                      <a16:colId xmlns:a16="http://schemas.microsoft.com/office/drawing/2014/main" xmlns="" val="20000"/>
                    </a:ext>
                  </a:extLst>
                </a:gridCol>
              </a:tblGrid>
              <a:tr h="8700230">
                <a:tc>
                  <a:txBody>
                    <a:bodyPr/>
                    <a:lstStyle/>
                    <a:p>
                      <a:pPr algn="ctr">
                        <a:lnSpc>
                          <a:spcPct val="115000"/>
                        </a:lnSpc>
                        <a:spcAft>
                          <a:spcPts val="0"/>
                        </a:spcAft>
                        <a:tabLst>
                          <a:tab pos="502920" algn="l"/>
                          <a:tab pos="960120" algn="l"/>
                          <a:tab pos="1760220" algn="l"/>
                          <a:tab pos="2834640" algn="l"/>
                          <a:tab pos="3463290" algn="l"/>
                          <a:tab pos="5349240" algn="l"/>
                        </a:tabLst>
                      </a:pPr>
                      <a:r>
                        <a:rPr lang="fi-FI" sz="2800" b="1" spc="-15" dirty="0" smtClean="0">
                          <a:latin typeface="Times New Roman"/>
                          <a:ea typeface="Times New Roman"/>
                          <a:cs typeface="Times New Roman"/>
                        </a:rPr>
                        <a:t>Koijärveltä </a:t>
                      </a:r>
                      <a:r>
                        <a:rPr lang="fi-FI" sz="2800" b="1" spc="-15" dirty="0">
                          <a:latin typeface="Times New Roman"/>
                          <a:ea typeface="Times New Roman"/>
                          <a:cs typeface="Times New Roman"/>
                        </a:rPr>
                        <a:t>tulee luovia, lukevia ja liikkuvia lapsia</a:t>
                      </a:r>
                      <a:r>
                        <a:rPr lang="fi-FI" sz="2800" b="1" spc="-15" dirty="0" smtClean="0">
                          <a:latin typeface="Times New Roman"/>
                          <a:ea typeface="Times New Roman"/>
                          <a:cs typeface="Times New Roman"/>
                        </a:rPr>
                        <a:t>.</a:t>
                      </a:r>
                    </a:p>
                    <a:p>
                      <a:pPr algn="ctr">
                        <a:lnSpc>
                          <a:spcPct val="115000"/>
                        </a:lnSpc>
                        <a:spcAft>
                          <a:spcPts val="0"/>
                        </a:spcAft>
                        <a:tabLst>
                          <a:tab pos="502920" algn="l"/>
                          <a:tab pos="960120" algn="l"/>
                          <a:tab pos="1760220" algn="l"/>
                          <a:tab pos="2834640" algn="l"/>
                          <a:tab pos="3463290" algn="l"/>
                          <a:tab pos="5349240" algn="l"/>
                        </a:tabLst>
                      </a:pPr>
                      <a:endParaRPr lang="fi-FI" sz="2000" b="1" spc="-15" dirty="0" smtClean="0">
                        <a:latin typeface="Times New Roman"/>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tab pos="502920" algn="l"/>
                          <a:tab pos="960120" algn="l"/>
                          <a:tab pos="1760220" algn="l"/>
                          <a:tab pos="2834640" algn="l"/>
                          <a:tab pos="3463290" algn="l"/>
                          <a:tab pos="5349240" algn="l"/>
                        </a:tabLst>
                        <a:defRPr/>
                      </a:pPr>
                      <a:r>
                        <a:rPr lang="fi-FI" sz="2000" spc="-10" dirty="0" smtClean="0">
                          <a:latin typeface="+mj-lt"/>
                          <a:ea typeface="Times New Roman"/>
                          <a:cs typeface="Times New Roman"/>
                        </a:rPr>
                        <a:t>Päivähoidon ja esiopetuksen tavoitteena on oppia leikinomaisesti yksilöllisesti ja yhteisöllisesti. Luonto on keskeisessä osassa varhaiskasvatusta. Ja oppiminen tapahtuu havainnoimalla, tutkimalla ja liikkumalla luonnossa. Toiminta perustuu </a:t>
                      </a:r>
                      <a:r>
                        <a:rPr lang="fi-FI" sz="2000" spc="-10" dirty="0" err="1" smtClean="0">
                          <a:latin typeface="+mj-lt"/>
                          <a:ea typeface="Times New Roman"/>
                          <a:cs typeface="Times New Roman"/>
                        </a:rPr>
                        <a:t>Reggio</a:t>
                      </a:r>
                      <a:r>
                        <a:rPr lang="fi-FI" sz="2000" spc="-10" dirty="0" smtClean="0">
                          <a:latin typeface="+mj-lt"/>
                          <a:ea typeface="Times New Roman"/>
                          <a:cs typeface="Times New Roman"/>
                        </a:rPr>
                        <a:t> Emilia-pedagogiikkaan forssalaisittain, eli </a:t>
                      </a:r>
                      <a:r>
                        <a:rPr lang="fi-FI" sz="2000" spc="-10" dirty="0" err="1" smtClean="0">
                          <a:latin typeface="+mj-lt"/>
                          <a:ea typeface="Times New Roman"/>
                          <a:cs typeface="Times New Roman"/>
                        </a:rPr>
                        <a:t>Tyykin</a:t>
                      </a:r>
                      <a:r>
                        <a:rPr lang="fi-FI" sz="2000" spc="-10" dirty="0" smtClean="0">
                          <a:latin typeface="+mj-lt"/>
                          <a:ea typeface="Times New Roman"/>
                          <a:cs typeface="Times New Roman"/>
                        </a:rPr>
                        <a:t> Tyyliin. Yhtenä tärkeänä opetusmetodina on myös </a:t>
                      </a:r>
                      <a:r>
                        <a:rPr lang="fi-FI" sz="2000" spc="-10" dirty="0" err="1" smtClean="0">
                          <a:latin typeface="+mj-lt"/>
                          <a:ea typeface="Times New Roman"/>
                          <a:cs typeface="Times New Roman"/>
                        </a:rPr>
                        <a:t>Metsä-Mörri-toiminta</a:t>
                      </a:r>
                      <a:r>
                        <a:rPr lang="fi-FI" sz="2000" spc="-10" dirty="0" smtClean="0">
                          <a:latin typeface="+mj-lt"/>
                          <a:ea typeface="Times New Roman"/>
                          <a:cs typeface="Times New Roman"/>
                        </a:rPr>
                        <a:t>. </a:t>
                      </a:r>
                      <a:endParaRPr lang="en-GB" sz="2000" dirty="0" smtClean="0">
                        <a:latin typeface="+mj-lt"/>
                        <a:ea typeface="Calibri"/>
                        <a:cs typeface="Times New Roman"/>
                      </a:endParaRPr>
                    </a:p>
                    <a:p>
                      <a:pPr algn="ctr">
                        <a:lnSpc>
                          <a:spcPct val="115000"/>
                        </a:lnSpc>
                        <a:spcAft>
                          <a:spcPts val="0"/>
                        </a:spcAft>
                        <a:tabLst>
                          <a:tab pos="502920" algn="l"/>
                          <a:tab pos="960120" algn="l"/>
                          <a:tab pos="1760220" algn="l"/>
                          <a:tab pos="2834640" algn="l"/>
                          <a:tab pos="3463290" algn="l"/>
                          <a:tab pos="5349240" algn="l"/>
                        </a:tabLst>
                      </a:pPr>
                      <a:endParaRPr lang="fi-FI" sz="2000" b="1" spc="-15" dirty="0" smtClean="0">
                        <a:latin typeface="+mj-lt"/>
                        <a:ea typeface="Calibri"/>
                        <a:cs typeface="Times New Roman"/>
                      </a:endParaRPr>
                    </a:p>
                    <a:p>
                      <a:pPr algn="ctr">
                        <a:lnSpc>
                          <a:spcPct val="115000"/>
                        </a:lnSpc>
                        <a:spcAft>
                          <a:spcPts val="0"/>
                        </a:spcAft>
                        <a:tabLst>
                          <a:tab pos="502920" algn="l"/>
                          <a:tab pos="960120" algn="l"/>
                          <a:tab pos="1760220" algn="l"/>
                          <a:tab pos="2834640" algn="l"/>
                          <a:tab pos="3463290" algn="l"/>
                          <a:tab pos="5349240" algn="l"/>
                        </a:tabLst>
                      </a:pPr>
                      <a:r>
                        <a:rPr lang="fi-FI" sz="2000" spc="-15" dirty="0" smtClean="0">
                          <a:latin typeface="+mj-lt"/>
                          <a:ea typeface="Times New Roman"/>
                          <a:cs typeface="Times New Roman"/>
                        </a:rPr>
                        <a:t>Tavoitteena </a:t>
                      </a:r>
                      <a:r>
                        <a:rPr lang="fi-FI" sz="2000" spc="-15" dirty="0">
                          <a:latin typeface="+mj-lt"/>
                          <a:ea typeface="Times New Roman"/>
                          <a:cs typeface="Times New Roman"/>
                        </a:rPr>
                        <a:t>on opettaa 1.-6.-luokkien oppilaille mahdollisimman hyvät tiedot välineaineissa sekä saada oppilaat ymmärtämään luonnon merkitys ja kädentaitojen tarve. Hyvien tapojen oppiminen ja vastuun kantaminen omasta työstä, ympäristöstä ja sen siisteydestä sisältyy kaikkeen opetukseen. Lisäksi koulussa kannustetaan oppilaiden kirjallisuuden harrastamista lukupäiväkirjoja täyttämällä. Koululla käy kirjastoauto joka toinen perjantai. Kaikille luokille on järjestetty puoli tuntia aikaa vierailla kirjastoautossa. </a:t>
                      </a:r>
                      <a:endParaRPr lang="en-GB" sz="2000" dirty="0">
                        <a:latin typeface="+mj-lt"/>
                        <a:ea typeface="Calibri"/>
                        <a:cs typeface="Times New Roman"/>
                      </a:endParaRPr>
                    </a:p>
                  </a:txBody>
                  <a:tcPr marL="86507" marR="86507"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548680" y="467544"/>
            <a:ext cx="5904656" cy="7663636"/>
          </a:xfrm>
          <a:prstGeom prst="rect">
            <a:avLst/>
          </a:prstGeom>
          <a:noFill/>
        </p:spPr>
        <p:txBody>
          <a:bodyPr wrap="square" rtlCol="0">
            <a:spAutoFit/>
          </a:bodyPr>
          <a:lstStyle/>
          <a:p>
            <a:pPr algn="ctr"/>
            <a:r>
              <a:rPr lang="en-US" sz="2800" b="1" dirty="0" err="1" smtClean="0"/>
              <a:t>Yhteistyö</a:t>
            </a:r>
            <a:r>
              <a:rPr lang="en-US" sz="2800" b="1" dirty="0" smtClean="0"/>
              <a:t> </a:t>
            </a:r>
            <a:r>
              <a:rPr lang="en-US" sz="2800" b="1" dirty="0" err="1" smtClean="0"/>
              <a:t>kotien</a:t>
            </a:r>
            <a:r>
              <a:rPr lang="en-US" sz="2800" b="1" dirty="0" smtClean="0"/>
              <a:t> </a:t>
            </a:r>
            <a:r>
              <a:rPr lang="en-US" sz="2800" b="1" dirty="0" err="1" smtClean="0"/>
              <a:t>kanssa</a:t>
            </a:r>
            <a:endParaRPr lang="en-US" sz="2800" b="1" dirty="0" smtClean="0"/>
          </a:p>
          <a:p>
            <a:pPr algn="ctr"/>
            <a:endParaRPr lang="en-US" b="1" dirty="0"/>
          </a:p>
          <a:p>
            <a:pPr algn="ctr"/>
            <a:r>
              <a:rPr lang="fi-FI" sz="2000" b="1" dirty="0"/>
              <a:t>Kodin ja päivähoidon välinen </a:t>
            </a:r>
            <a:r>
              <a:rPr lang="fi-FI" sz="2000" b="1" dirty="0" smtClean="0"/>
              <a:t>yhteistyö</a:t>
            </a:r>
          </a:p>
          <a:p>
            <a:pPr algn="ctr"/>
            <a:endParaRPr lang="en-GB" sz="2000" dirty="0"/>
          </a:p>
          <a:p>
            <a:pPr algn="ctr"/>
            <a:r>
              <a:rPr lang="fi-FI" sz="2000" dirty="0"/>
              <a:t>Päivähoidon työntekijät keskustelevat vanhempien kanssa päivittäin lapsen kuulumisista aamulla lasta vastaanottaessa ja iltapäivällä lapsen haun yhteydessä.</a:t>
            </a:r>
            <a:endParaRPr lang="en-GB" sz="2000" dirty="0"/>
          </a:p>
          <a:p>
            <a:pPr algn="ctr"/>
            <a:r>
              <a:rPr lang="fi-FI" sz="2000" dirty="0"/>
              <a:t>Kaikille päivähoidon lapsille tehdään yhdessä vanhempien kanssa varhaiskasvatussuunnitelma. Suunnitelmaa seurataan ja päivitetään lapsen kasvun ja kehityksen mukana. Esiopetuksen oppilaille tehdään vastaavasti yhdessä vanhempien kanssa syksyn aikana esiopetussuunnitelmat. Keväällä käydään esioppilaan siirtokeskustelut ennen kouluun siirtymistä. </a:t>
            </a:r>
            <a:endParaRPr lang="en-GB" sz="2000" dirty="0"/>
          </a:p>
          <a:p>
            <a:pPr algn="ctr"/>
            <a:r>
              <a:rPr lang="fi-FI" sz="2000" dirty="0"/>
              <a:t>Vuoden aikana pidetään yhteisiä vanhempainiltoja, juhlia ja muita yhteisiä tapahtumia. Lisäksi vanhempien kanssa ollaan yhteydessä </a:t>
            </a:r>
            <a:r>
              <a:rPr lang="fi-FI" sz="2000" dirty="0" err="1"/>
              <a:t>Pedanetin</a:t>
            </a:r>
            <a:r>
              <a:rPr lang="fi-FI" sz="2000" dirty="0"/>
              <a:t>, reissuvihon ja puhelinkeskustelujen kautta. </a:t>
            </a:r>
            <a:endParaRPr lang="fi-FI" sz="2000" dirty="0" smtClean="0"/>
          </a:p>
          <a:p>
            <a:pPr algn="ctr"/>
            <a:endParaRPr lang="fi-FI" dirty="0"/>
          </a:p>
          <a:p>
            <a:pPr algn="ctr"/>
            <a:endParaRPr lang="fi-FI" dirty="0" smtClean="0"/>
          </a:p>
          <a:p>
            <a:pPr algn="ctr"/>
            <a:endParaRPr lang="fi-FI" dirty="0"/>
          </a:p>
          <a:p>
            <a:pPr algn="ctr"/>
            <a:endParaRPr lang="en-GB" dirty="0"/>
          </a:p>
          <a:p>
            <a:pPr algn="ctr"/>
            <a:endParaRPr lang="en-US" b="1" dirty="0" smtClean="0"/>
          </a:p>
          <a:p>
            <a:pPr algn="ctr"/>
            <a:endParaRPr lang="en-US" b="1" dirty="0"/>
          </a:p>
          <a:p>
            <a:pPr algn="ctr"/>
            <a:endParaRPr lang="en-GB"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kehys 2"/>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4" name="Tekstikehys 3"/>
          <p:cNvSpPr txBox="1"/>
          <p:nvPr/>
        </p:nvSpPr>
        <p:spPr>
          <a:xfrm>
            <a:off x="404664" y="467544"/>
            <a:ext cx="6120680" cy="1354217"/>
          </a:xfrm>
          <a:prstGeom prst="rect">
            <a:avLst/>
          </a:prstGeom>
          <a:noFill/>
        </p:spPr>
        <p:txBody>
          <a:bodyPr wrap="square" rtlCol="0">
            <a:spAutoFit/>
          </a:bodyPr>
          <a:lstStyle/>
          <a:p>
            <a:pPr algn="ctr"/>
            <a:r>
              <a:rPr lang="en-US" sz="2800" b="1" dirty="0" err="1" smtClean="0"/>
              <a:t>Koijärven</a:t>
            </a:r>
            <a:r>
              <a:rPr lang="en-US" sz="2800" b="1" dirty="0" smtClean="0"/>
              <a:t> </a:t>
            </a:r>
            <a:r>
              <a:rPr lang="en-US" sz="2800" b="1" dirty="0" err="1" smtClean="0"/>
              <a:t>päiväkoti</a:t>
            </a:r>
            <a:endParaRPr lang="en-US" sz="2800" b="1" dirty="0" smtClean="0"/>
          </a:p>
          <a:p>
            <a:endParaRPr lang="en-US" dirty="0" smtClean="0"/>
          </a:p>
          <a:p>
            <a:endParaRPr lang="en-US" dirty="0" smtClean="0"/>
          </a:p>
          <a:p>
            <a:endParaRPr lang="en-GB" dirty="0"/>
          </a:p>
        </p:txBody>
      </p:sp>
      <p:sp>
        <p:nvSpPr>
          <p:cNvPr id="5" name="Suorakulmio 4"/>
          <p:cNvSpPr/>
          <p:nvPr/>
        </p:nvSpPr>
        <p:spPr>
          <a:xfrm>
            <a:off x="357166" y="1214414"/>
            <a:ext cx="6215106" cy="6740307"/>
          </a:xfrm>
          <a:prstGeom prst="rect">
            <a:avLst/>
          </a:prstGeom>
        </p:spPr>
        <p:txBody>
          <a:bodyPr wrap="square">
            <a:spAutoFit/>
          </a:bodyPr>
          <a:lstStyle/>
          <a:p>
            <a:r>
              <a:rPr lang="en-US" b="1" dirty="0" err="1" smtClean="0"/>
              <a:t>Karhunpennut</a:t>
            </a:r>
            <a:r>
              <a:rPr lang="en-US" b="1" dirty="0" smtClean="0"/>
              <a:t>  </a:t>
            </a:r>
            <a:r>
              <a:rPr lang="en-US" b="1" dirty="0" err="1" smtClean="0"/>
              <a:t>alle</a:t>
            </a:r>
            <a:r>
              <a:rPr lang="en-US" b="1" dirty="0" smtClean="0"/>
              <a:t> 3 v</a:t>
            </a:r>
            <a:r>
              <a:rPr lang="en-US" dirty="0" smtClean="0"/>
              <a:t>.  			13 </a:t>
            </a:r>
            <a:r>
              <a:rPr lang="en-US" dirty="0" err="1" smtClean="0"/>
              <a:t>lasta</a:t>
            </a:r>
            <a:endParaRPr lang="en-US" dirty="0" smtClean="0"/>
          </a:p>
          <a:p>
            <a:r>
              <a:rPr lang="en-US" dirty="0" err="1" smtClean="0"/>
              <a:t>Lastentarhanopettaja</a:t>
            </a:r>
            <a:r>
              <a:rPr lang="en-US" dirty="0" smtClean="0"/>
              <a:t> Anna </a:t>
            </a:r>
            <a:r>
              <a:rPr lang="en-US" dirty="0" err="1" smtClean="0"/>
              <a:t>Ylitalo</a:t>
            </a:r>
            <a:endParaRPr lang="en-US" dirty="0" smtClean="0"/>
          </a:p>
          <a:p>
            <a:r>
              <a:rPr lang="en-US" dirty="0" err="1" smtClean="0"/>
              <a:t>Lastenhoitaja</a:t>
            </a:r>
            <a:r>
              <a:rPr lang="en-US" dirty="0" smtClean="0"/>
              <a:t> </a:t>
            </a:r>
            <a:r>
              <a:rPr lang="en-US" dirty="0" err="1" smtClean="0"/>
              <a:t>Piia</a:t>
            </a:r>
            <a:r>
              <a:rPr lang="en-US" dirty="0" smtClean="0"/>
              <a:t> </a:t>
            </a:r>
            <a:r>
              <a:rPr lang="en-US" dirty="0" err="1" smtClean="0"/>
              <a:t>Laamanen</a:t>
            </a:r>
            <a:endParaRPr lang="en-US" dirty="0" smtClean="0"/>
          </a:p>
          <a:p>
            <a:r>
              <a:rPr lang="en-US" dirty="0" err="1" smtClean="0"/>
              <a:t>Lastenhoitaja</a:t>
            </a:r>
            <a:r>
              <a:rPr lang="en-US" dirty="0" smtClean="0"/>
              <a:t> Iida </a:t>
            </a:r>
            <a:r>
              <a:rPr lang="en-US" dirty="0" err="1" smtClean="0"/>
              <a:t>Mäkelä</a:t>
            </a:r>
            <a:endParaRPr lang="en-US" dirty="0" smtClean="0"/>
          </a:p>
          <a:p>
            <a:endParaRPr lang="en-US" dirty="0" smtClean="0"/>
          </a:p>
          <a:p>
            <a:r>
              <a:rPr lang="en-US" b="1" dirty="0" err="1" smtClean="0"/>
              <a:t>Ketunpojat</a:t>
            </a:r>
            <a:r>
              <a:rPr lang="en-US" b="1" dirty="0" smtClean="0"/>
              <a:t> 3-4 </a:t>
            </a:r>
            <a:r>
              <a:rPr lang="en-US" b="1" dirty="0" err="1" smtClean="0"/>
              <a:t>vuotta</a:t>
            </a:r>
            <a:r>
              <a:rPr lang="en-US" b="1" dirty="0" smtClean="0"/>
              <a:t> </a:t>
            </a:r>
            <a:r>
              <a:rPr lang="en-US" dirty="0" smtClean="0"/>
              <a:t>			17 </a:t>
            </a:r>
            <a:r>
              <a:rPr lang="en-US" dirty="0" err="1" smtClean="0"/>
              <a:t>lasta</a:t>
            </a:r>
            <a:endParaRPr lang="en-US" dirty="0" smtClean="0"/>
          </a:p>
          <a:p>
            <a:r>
              <a:rPr lang="en-US" dirty="0" err="1" smtClean="0"/>
              <a:t>Lastentarhanopettajan</a:t>
            </a:r>
            <a:r>
              <a:rPr lang="en-US" dirty="0" smtClean="0"/>
              <a:t> </a:t>
            </a:r>
            <a:r>
              <a:rPr lang="en-US" dirty="0" err="1" smtClean="0"/>
              <a:t>sij</a:t>
            </a:r>
            <a:r>
              <a:rPr lang="en-US" dirty="0" smtClean="0"/>
              <a:t>. Nina </a:t>
            </a:r>
            <a:r>
              <a:rPr lang="en-US" dirty="0" err="1" smtClean="0"/>
              <a:t>Leikkilä</a:t>
            </a:r>
            <a:endParaRPr lang="en-US" dirty="0" smtClean="0"/>
          </a:p>
          <a:p>
            <a:r>
              <a:rPr lang="en-US" dirty="0" err="1" smtClean="0"/>
              <a:t>Lastenhoitaja</a:t>
            </a:r>
            <a:r>
              <a:rPr lang="en-US" dirty="0" smtClean="0"/>
              <a:t> Anne </a:t>
            </a:r>
            <a:r>
              <a:rPr lang="en-US" dirty="0" err="1" smtClean="0"/>
              <a:t>Kulmala</a:t>
            </a:r>
            <a:endParaRPr lang="en-US" dirty="0" smtClean="0"/>
          </a:p>
          <a:p>
            <a:r>
              <a:rPr lang="en-US" dirty="0" err="1" smtClean="0"/>
              <a:t>Lastenhoitaja</a:t>
            </a:r>
            <a:r>
              <a:rPr lang="en-US" dirty="0" smtClean="0"/>
              <a:t> </a:t>
            </a:r>
            <a:r>
              <a:rPr lang="en-US" dirty="0" err="1" smtClean="0"/>
              <a:t>Jelena</a:t>
            </a:r>
            <a:r>
              <a:rPr lang="en-US" dirty="0" smtClean="0"/>
              <a:t> </a:t>
            </a:r>
            <a:r>
              <a:rPr lang="en-US" dirty="0" err="1" smtClean="0"/>
              <a:t>Juntunen</a:t>
            </a:r>
            <a:endParaRPr lang="en-US" dirty="0" smtClean="0"/>
          </a:p>
          <a:p>
            <a:r>
              <a:rPr lang="en-US" dirty="0" err="1" smtClean="0"/>
              <a:t>Avustaja</a:t>
            </a:r>
            <a:r>
              <a:rPr lang="en-US" dirty="0" smtClean="0"/>
              <a:t> </a:t>
            </a:r>
            <a:r>
              <a:rPr lang="en-US" dirty="0" err="1" smtClean="0"/>
              <a:t>Tapio</a:t>
            </a:r>
            <a:r>
              <a:rPr lang="en-US" dirty="0" smtClean="0"/>
              <a:t> </a:t>
            </a:r>
            <a:r>
              <a:rPr lang="en-US" dirty="0" err="1" smtClean="0"/>
              <a:t>Kangas</a:t>
            </a:r>
            <a:endParaRPr lang="en-US" dirty="0" smtClean="0"/>
          </a:p>
          <a:p>
            <a:endParaRPr lang="en-US" dirty="0" smtClean="0"/>
          </a:p>
          <a:p>
            <a:r>
              <a:rPr lang="en-US" b="1" dirty="0" err="1" smtClean="0"/>
              <a:t>Pikku-Ilvekset</a:t>
            </a:r>
            <a:r>
              <a:rPr lang="en-US" b="1" dirty="0" smtClean="0"/>
              <a:t> 5v</a:t>
            </a:r>
            <a:r>
              <a:rPr lang="en-US" dirty="0" smtClean="0"/>
              <a:t>				9 </a:t>
            </a:r>
            <a:r>
              <a:rPr lang="en-US" dirty="0" err="1" smtClean="0"/>
              <a:t>lasta</a:t>
            </a:r>
            <a:r>
              <a:rPr lang="en-US" dirty="0" smtClean="0"/>
              <a:t> </a:t>
            </a:r>
          </a:p>
          <a:p>
            <a:r>
              <a:rPr lang="en-US" dirty="0" err="1" smtClean="0"/>
              <a:t>Lastenhoitaja</a:t>
            </a:r>
            <a:r>
              <a:rPr lang="en-US" dirty="0" smtClean="0"/>
              <a:t> </a:t>
            </a:r>
            <a:r>
              <a:rPr lang="en-US" dirty="0" err="1" smtClean="0"/>
              <a:t>Sanna</a:t>
            </a:r>
            <a:r>
              <a:rPr lang="en-US" dirty="0" smtClean="0"/>
              <a:t> </a:t>
            </a:r>
            <a:r>
              <a:rPr lang="en-US" dirty="0" err="1" smtClean="0"/>
              <a:t>Alalempi</a:t>
            </a:r>
            <a:r>
              <a:rPr lang="en-US" dirty="0" smtClean="0"/>
              <a:t> </a:t>
            </a:r>
          </a:p>
          <a:p>
            <a:r>
              <a:rPr lang="en-US" dirty="0" smtClean="0"/>
              <a:t>                                                      </a:t>
            </a:r>
          </a:p>
          <a:p>
            <a:r>
              <a:rPr lang="en-US" b="1" dirty="0" err="1" smtClean="0"/>
              <a:t>Ilvekset</a:t>
            </a:r>
            <a:r>
              <a:rPr lang="en-US" b="1" dirty="0" smtClean="0"/>
              <a:t> </a:t>
            </a:r>
            <a:r>
              <a:rPr lang="en-US" b="1" dirty="0" err="1" smtClean="0"/>
              <a:t>esiopetus</a:t>
            </a:r>
            <a:r>
              <a:rPr lang="en-US" b="1" dirty="0" smtClean="0"/>
              <a:t> </a:t>
            </a:r>
            <a:r>
              <a:rPr lang="en-US" dirty="0" smtClean="0"/>
              <a:t>				12 </a:t>
            </a:r>
            <a:r>
              <a:rPr lang="en-US" dirty="0" err="1" smtClean="0"/>
              <a:t>lasta</a:t>
            </a:r>
            <a:endParaRPr lang="en-US" dirty="0" smtClean="0"/>
          </a:p>
          <a:p>
            <a:r>
              <a:rPr lang="en-US" dirty="0" err="1" smtClean="0"/>
              <a:t>Lastentarhanopettaja</a:t>
            </a:r>
            <a:r>
              <a:rPr lang="en-US" dirty="0" smtClean="0"/>
              <a:t> </a:t>
            </a:r>
            <a:r>
              <a:rPr lang="en-US" dirty="0" err="1" smtClean="0"/>
              <a:t>Tarja</a:t>
            </a:r>
            <a:r>
              <a:rPr lang="en-US" dirty="0" smtClean="0"/>
              <a:t> </a:t>
            </a:r>
            <a:r>
              <a:rPr lang="en-US" dirty="0" err="1" smtClean="0"/>
              <a:t>Mäkelä</a:t>
            </a:r>
            <a:endParaRPr lang="en-US" dirty="0" smtClean="0"/>
          </a:p>
          <a:p>
            <a:r>
              <a:rPr lang="en-US" dirty="0" err="1" smtClean="0"/>
              <a:t>Lastenhoitaja</a:t>
            </a:r>
            <a:r>
              <a:rPr lang="en-US" dirty="0" smtClean="0"/>
              <a:t> </a:t>
            </a:r>
            <a:r>
              <a:rPr lang="en-US" dirty="0" err="1" smtClean="0"/>
              <a:t>Arja</a:t>
            </a:r>
            <a:r>
              <a:rPr lang="en-US" dirty="0" smtClean="0"/>
              <a:t> </a:t>
            </a:r>
            <a:r>
              <a:rPr lang="en-US" dirty="0" err="1" smtClean="0"/>
              <a:t>Heino</a:t>
            </a:r>
            <a:endParaRPr lang="en-US" dirty="0" smtClean="0"/>
          </a:p>
          <a:p>
            <a:r>
              <a:rPr lang="en-US" dirty="0" err="1" smtClean="0"/>
              <a:t>Avustaja</a:t>
            </a:r>
            <a:r>
              <a:rPr lang="en-US" dirty="0" smtClean="0"/>
              <a:t> </a:t>
            </a:r>
            <a:r>
              <a:rPr lang="en-US" dirty="0" err="1" smtClean="0"/>
              <a:t>Merja</a:t>
            </a:r>
            <a:r>
              <a:rPr lang="en-US" dirty="0" smtClean="0"/>
              <a:t> </a:t>
            </a:r>
            <a:r>
              <a:rPr lang="en-US" dirty="0" err="1" smtClean="0"/>
              <a:t>Nurmio</a:t>
            </a:r>
            <a:endParaRPr lang="en-US" dirty="0" smtClean="0"/>
          </a:p>
          <a:p>
            <a:endParaRPr lang="en-US" dirty="0" smtClean="0"/>
          </a:p>
          <a:p>
            <a:r>
              <a:rPr lang="fi-FI" dirty="0" smtClean="0"/>
              <a:t>Vain esiopetuksessa 4</a:t>
            </a:r>
          </a:p>
          <a:p>
            <a:r>
              <a:rPr lang="fi-FI" dirty="0" smtClean="0"/>
              <a:t>Kuljetusoppilaat: Aamukuljetus 5  Iltapäiväkuljetus 2</a:t>
            </a:r>
          </a:p>
          <a:p>
            <a:r>
              <a:rPr lang="en-US" dirty="0" smtClean="0"/>
              <a:t>				</a:t>
            </a:r>
            <a:r>
              <a:rPr lang="en-US" dirty="0" err="1" smtClean="0"/>
              <a:t>Yhteensä</a:t>
            </a:r>
            <a:r>
              <a:rPr lang="en-US" dirty="0" smtClean="0"/>
              <a:t>: 51 </a:t>
            </a:r>
            <a:r>
              <a:rPr lang="en-US" dirty="0" err="1" smtClean="0"/>
              <a:t>lasta</a:t>
            </a:r>
            <a:endParaRPr lang="en-US" dirty="0" smtClean="0"/>
          </a:p>
          <a:p>
            <a:r>
              <a:rPr lang="en-US" dirty="0" err="1" smtClean="0"/>
              <a:t>Päiväkodin</a:t>
            </a:r>
            <a:r>
              <a:rPr lang="en-US" dirty="0" smtClean="0"/>
              <a:t> </a:t>
            </a:r>
            <a:r>
              <a:rPr lang="en-US" dirty="0" err="1" smtClean="0"/>
              <a:t>koko</a:t>
            </a:r>
            <a:r>
              <a:rPr lang="en-US" dirty="0" smtClean="0"/>
              <a:t> </a:t>
            </a:r>
            <a:r>
              <a:rPr lang="en-US" dirty="0" err="1" smtClean="0"/>
              <a:t>henkilökunta</a:t>
            </a:r>
            <a:r>
              <a:rPr lang="en-US" dirty="0" smtClean="0"/>
              <a:t> on </a:t>
            </a:r>
            <a:r>
              <a:rPr lang="en-US" dirty="0" err="1" smtClean="0"/>
              <a:t>päteviä</a:t>
            </a:r>
            <a:r>
              <a:rPr lang="en-US" dirty="0" smtClean="0"/>
              <a:t>. </a:t>
            </a:r>
            <a:r>
              <a:rPr lang="en-US" dirty="0" err="1" smtClean="0"/>
              <a:t>Henkilöstöstä</a:t>
            </a:r>
            <a:r>
              <a:rPr lang="en-US" dirty="0" smtClean="0"/>
              <a:t> 7 on </a:t>
            </a:r>
            <a:r>
              <a:rPr lang="en-US" dirty="0" err="1" smtClean="0"/>
              <a:t>vakituisia</a:t>
            </a:r>
            <a:r>
              <a:rPr lang="en-US" dirty="0" smtClean="0"/>
              <a:t> </a:t>
            </a:r>
            <a:r>
              <a:rPr lang="en-US" dirty="0" err="1" smtClean="0"/>
              <a:t>ja</a:t>
            </a:r>
            <a:r>
              <a:rPr lang="en-US" dirty="0" smtClean="0"/>
              <a:t> 4 </a:t>
            </a:r>
            <a:r>
              <a:rPr lang="en-US" dirty="0" err="1" smtClean="0"/>
              <a:t>määräaikaisia</a:t>
            </a:r>
            <a:r>
              <a:rPr lang="en-US"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980728"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404664" y="539552"/>
            <a:ext cx="6120680" cy="4462760"/>
          </a:xfrm>
          <a:prstGeom prst="rect">
            <a:avLst/>
          </a:prstGeom>
          <a:noFill/>
        </p:spPr>
        <p:txBody>
          <a:bodyPr wrap="square" rtlCol="0">
            <a:spAutoFit/>
          </a:bodyPr>
          <a:lstStyle/>
          <a:p>
            <a:pPr lvl="0" algn="ctr"/>
            <a:r>
              <a:rPr lang="fi-FI" sz="2800" b="1" dirty="0" smtClean="0"/>
              <a:t>Koulun ja kodin yhteistyö</a:t>
            </a:r>
          </a:p>
          <a:p>
            <a:pPr lvl="0" algn="ctr"/>
            <a:endParaRPr lang="en-GB" b="1" dirty="0" smtClean="0"/>
          </a:p>
          <a:p>
            <a:pPr algn="ctr"/>
            <a:r>
              <a:rPr lang="fi-FI" sz="2000" dirty="0" smtClean="0"/>
              <a:t>Kouluvuosi aloitetaan aina syystiedotteella ja kuljetusoppilaille tiedotetaan jo ennen koulun alkua tulevan vuoden kuljetuksista. Koulun vanhempainillassa tiedotetaan ensin yhteiset asiat, jonka jälkeen jokainen opettaja kertoo vielä oman luokan käytänteet vanhemmille. Ennen syyslomaa pidetään oppimiskeskustelut oppilaan ja vanhemman kanssa, jossa täytetään opiskelusuunnitelma ja asetetaan lukuvuoden tavoitteet. Vuoden aikana yhteyttä pidetään </a:t>
            </a:r>
            <a:r>
              <a:rPr lang="fi-FI" sz="2000" dirty="0" err="1" smtClean="0"/>
              <a:t>Wilman</a:t>
            </a:r>
            <a:r>
              <a:rPr lang="fi-FI" sz="2000" dirty="0" smtClean="0"/>
              <a:t>, </a:t>
            </a:r>
            <a:r>
              <a:rPr lang="fi-FI" sz="2000" dirty="0" err="1" smtClean="0"/>
              <a:t>PedaNetin</a:t>
            </a:r>
            <a:r>
              <a:rPr lang="fi-FI" sz="2000" dirty="0" smtClean="0"/>
              <a:t>, reissuvihkojen, puhelinkeskustelujen ja muiden tiedotteiden avulla.</a:t>
            </a:r>
            <a:r>
              <a:rPr lang="fi-FI" dirty="0" smtClean="0"/>
              <a:t> </a:t>
            </a:r>
            <a:endParaRPr lang="en-GB" dirty="0" smtClean="0"/>
          </a:p>
          <a:p>
            <a:r>
              <a:rPr lang="fi-FI" dirty="0" smtClean="0"/>
              <a:t> </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980728"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404664" y="539552"/>
            <a:ext cx="6048672" cy="5262979"/>
          </a:xfrm>
          <a:prstGeom prst="rect">
            <a:avLst/>
          </a:prstGeom>
          <a:noFill/>
        </p:spPr>
        <p:txBody>
          <a:bodyPr wrap="square" rtlCol="0">
            <a:spAutoFit/>
          </a:bodyPr>
          <a:lstStyle/>
          <a:p>
            <a:pPr algn="ctr"/>
            <a:r>
              <a:rPr lang="en-US" sz="2800" b="1" dirty="0" err="1" smtClean="0"/>
              <a:t>Oppimisympäristöt</a:t>
            </a:r>
            <a:endParaRPr lang="en-US" sz="2800" b="1" dirty="0" smtClean="0"/>
          </a:p>
          <a:p>
            <a:pPr algn="ctr"/>
            <a:endParaRPr lang="en-US" sz="2800" b="1" dirty="0" smtClean="0"/>
          </a:p>
          <a:p>
            <a:pPr algn="ctr"/>
            <a:r>
              <a:rPr lang="en-US" sz="2000" dirty="0" err="1" smtClean="0"/>
              <a:t>Koijärven</a:t>
            </a:r>
            <a:r>
              <a:rPr lang="en-US" sz="2000" dirty="0" smtClean="0"/>
              <a:t> </a:t>
            </a:r>
            <a:r>
              <a:rPr lang="en-US" sz="2000" dirty="0" err="1" smtClean="0"/>
              <a:t>koulu-päiväkoti</a:t>
            </a:r>
            <a:r>
              <a:rPr lang="en-US" sz="2000" dirty="0" smtClean="0"/>
              <a:t> </a:t>
            </a:r>
            <a:r>
              <a:rPr lang="en-US" sz="2000" dirty="0" err="1" smtClean="0"/>
              <a:t>pihoineen</a:t>
            </a:r>
            <a:r>
              <a:rPr lang="en-US" sz="2000" dirty="0" smtClean="0"/>
              <a:t> </a:t>
            </a:r>
            <a:r>
              <a:rPr lang="en-US" sz="2000" dirty="0" err="1" smtClean="0"/>
              <a:t>ja</a:t>
            </a:r>
            <a:r>
              <a:rPr lang="en-US" sz="2000" dirty="0" smtClean="0"/>
              <a:t> </a:t>
            </a:r>
            <a:r>
              <a:rPr lang="en-US" sz="2000" dirty="0" err="1" smtClean="0"/>
              <a:t>lähialueineen</a:t>
            </a:r>
            <a:r>
              <a:rPr lang="en-US" sz="2000" dirty="0" smtClean="0"/>
              <a:t> </a:t>
            </a:r>
            <a:r>
              <a:rPr lang="en-US" sz="2000" dirty="0" err="1" smtClean="0"/>
              <a:t>tarjoaa</a:t>
            </a:r>
            <a:r>
              <a:rPr lang="en-US" sz="2000" dirty="0" smtClean="0"/>
              <a:t> </a:t>
            </a:r>
            <a:r>
              <a:rPr lang="en-US" sz="2000" dirty="0" err="1" smtClean="0"/>
              <a:t>monipuolisia</a:t>
            </a:r>
            <a:r>
              <a:rPr lang="en-US" sz="2000" dirty="0" smtClean="0"/>
              <a:t> </a:t>
            </a:r>
            <a:r>
              <a:rPr lang="en-US" sz="2000" dirty="0" err="1" smtClean="0"/>
              <a:t>oppimisympäristöjä</a:t>
            </a:r>
            <a:r>
              <a:rPr lang="en-US" sz="2000" dirty="0" smtClean="0"/>
              <a:t>. </a:t>
            </a:r>
          </a:p>
          <a:p>
            <a:pPr algn="ctr"/>
            <a:r>
              <a:rPr lang="en-US" sz="2000" dirty="0" err="1" smtClean="0"/>
              <a:t>Normaalista</a:t>
            </a:r>
            <a:r>
              <a:rPr lang="en-US" sz="2000" dirty="0" smtClean="0"/>
              <a:t> </a:t>
            </a:r>
            <a:r>
              <a:rPr lang="en-US" sz="2000" dirty="0" err="1" smtClean="0"/>
              <a:t>luokasta</a:t>
            </a:r>
            <a:r>
              <a:rPr lang="en-US" sz="2000" dirty="0" smtClean="0"/>
              <a:t> </a:t>
            </a:r>
            <a:r>
              <a:rPr lang="en-US" sz="2000" dirty="0" err="1" smtClean="0"/>
              <a:t>voi</a:t>
            </a:r>
            <a:r>
              <a:rPr lang="en-US" sz="2000" dirty="0" smtClean="0"/>
              <a:t> </a:t>
            </a:r>
            <a:r>
              <a:rPr lang="en-US" sz="2000" dirty="0" err="1" smtClean="0"/>
              <a:t>siirtyä</a:t>
            </a:r>
            <a:r>
              <a:rPr lang="en-US" sz="2000" dirty="0" smtClean="0"/>
              <a:t> </a:t>
            </a:r>
            <a:r>
              <a:rPr lang="en-US" sz="2000" dirty="0" err="1" smtClean="0"/>
              <a:t>opiskelemaan</a:t>
            </a:r>
            <a:r>
              <a:rPr lang="en-US" sz="2000" dirty="0" smtClean="0"/>
              <a:t> </a:t>
            </a:r>
            <a:r>
              <a:rPr lang="en-US" sz="2000" dirty="0" err="1" smtClean="0"/>
              <a:t>useaan</a:t>
            </a:r>
            <a:r>
              <a:rPr lang="en-US" sz="2000" dirty="0" smtClean="0"/>
              <a:t> </a:t>
            </a:r>
            <a:r>
              <a:rPr lang="en-US" sz="2000" dirty="0" err="1" smtClean="0"/>
              <a:t>eri</a:t>
            </a:r>
            <a:r>
              <a:rPr lang="en-US" sz="2000" dirty="0" smtClean="0"/>
              <a:t> </a:t>
            </a:r>
            <a:r>
              <a:rPr lang="en-US" sz="2000" dirty="0" err="1" smtClean="0"/>
              <a:t>työpisteeseen</a:t>
            </a:r>
            <a:r>
              <a:rPr lang="en-US" sz="2000" dirty="0" smtClean="0"/>
              <a:t> </a:t>
            </a:r>
            <a:r>
              <a:rPr lang="en-US" sz="2000" dirty="0" err="1" smtClean="0"/>
              <a:t>ruokala-aulaan</a:t>
            </a:r>
            <a:r>
              <a:rPr lang="en-US" sz="2000" dirty="0" smtClean="0"/>
              <a:t>. </a:t>
            </a:r>
            <a:r>
              <a:rPr lang="en-US" sz="2000" dirty="0" err="1" smtClean="0"/>
              <a:t>Hyvällä</a:t>
            </a:r>
            <a:r>
              <a:rPr lang="en-US" sz="2000" dirty="0" smtClean="0"/>
              <a:t> </a:t>
            </a:r>
            <a:r>
              <a:rPr lang="en-US" sz="2000" dirty="0" err="1" smtClean="0"/>
              <a:t>ilmalla</a:t>
            </a:r>
            <a:r>
              <a:rPr lang="en-US" sz="2000" dirty="0" smtClean="0"/>
              <a:t> </a:t>
            </a:r>
            <a:r>
              <a:rPr lang="en-US" sz="2000" dirty="0" err="1" smtClean="0"/>
              <a:t>opiskelu</a:t>
            </a:r>
            <a:r>
              <a:rPr lang="en-US" sz="2000" dirty="0" smtClean="0"/>
              <a:t> </a:t>
            </a:r>
            <a:r>
              <a:rPr lang="en-US" sz="2000" dirty="0" err="1" smtClean="0"/>
              <a:t>sujuu</a:t>
            </a:r>
            <a:r>
              <a:rPr lang="en-US" sz="2000" dirty="0" smtClean="0"/>
              <a:t> </a:t>
            </a:r>
            <a:r>
              <a:rPr lang="en-US" sz="2000" dirty="0" err="1" smtClean="0"/>
              <a:t>myös</a:t>
            </a:r>
            <a:r>
              <a:rPr lang="en-US" sz="2000" dirty="0" smtClean="0"/>
              <a:t> </a:t>
            </a:r>
            <a:r>
              <a:rPr lang="en-US" sz="2000" dirty="0" err="1" smtClean="0"/>
              <a:t>ulkokatoksessa</a:t>
            </a:r>
            <a:r>
              <a:rPr lang="en-US" sz="2000" dirty="0" smtClean="0"/>
              <a:t>. </a:t>
            </a:r>
          </a:p>
          <a:p>
            <a:pPr algn="ctr"/>
            <a:r>
              <a:rPr lang="en-US" sz="2000" dirty="0" err="1" smtClean="0"/>
              <a:t>Piha-alueella</a:t>
            </a:r>
            <a:r>
              <a:rPr lang="en-US" sz="2000" dirty="0" smtClean="0"/>
              <a:t> </a:t>
            </a:r>
            <a:r>
              <a:rPr lang="en-US" sz="2000" dirty="0" err="1" smtClean="0"/>
              <a:t>voi</a:t>
            </a:r>
            <a:r>
              <a:rPr lang="en-US" sz="2000" dirty="0" smtClean="0"/>
              <a:t> </a:t>
            </a:r>
            <a:r>
              <a:rPr lang="en-US" sz="2000" dirty="0" err="1" smtClean="0"/>
              <a:t>pelata</a:t>
            </a:r>
            <a:r>
              <a:rPr lang="en-US" sz="2000" dirty="0" smtClean="0"/>
              <a:t> </a:t>
            </a:r>
            <a:r>
              <a:rPr lang="en-US" sz="2000" dirty="0" err="1" smtClean="0"/>
              <a:t>ja</a:t>
            </a:r>
            <a:r>
              <a:rPr lang="en-US" sz="2000" dirty="0" smtClean="0"/>
              <a:t> </a:t>
            </a:r>
            <a:r>
              <a:rPr lang="en-US" sz="2000" dirty="0" err="1" smtClean="0"/>
              <a:t>liikkua</a:t>
            </a:r>
            <a:r>
              <a:rPr lang="en-US" sz="2000" dirty="0" smtClean="0"/>
              <a:t> </a:t>
            </a:r>
            <a:r>
              <a:rPr lang="en-US" sz="2000" dirty="0" err="1" smtClean="0"/>
              <a:t>usealla</a:t>
            </a:r>
            <a:r>
              <a:rPr lang="en-US" sz="2000" dirty="0" smtClean="0"/>
              <a:t> </a:t>
            </a:r>
            <a:r>
              <a:rPr lang="en-US" sz="2000" dirty="0" err="1" smtClean="0"/>
              <a:t>pelikentällä</a:t>
            </a:r>
            <a:r>
              <a:rPr lang="en-US" sz="2000" dirty="0" smtClean="0"/>
              <a:t>, </a:t>
            </a:r>
            <a:r>
              <a:rPr lang="en-US" sz="2000" dirty="0" err="1" smtClean="0"/>
              <a:t>kiipeilytelineellä</a:t>
            </a:r>
            <a:r>
              <a:rPr lang="en-US" sz="2000" dirty="0" smtClean="0"/>
              <a:t> </a:t>
            </a:r>
            <a:r>
              <a:rPr lang="en-US" sz="2000" dirty="0" err="1" smtClean="0"/>
              <a:t>ja</a:t>
            </a:r>
            <a:r>
              <a:rPr lang="en-US" sz="2000" dirty="0" smtClean="0"/>
              <a:t> </a:t>
            </a:r>
            <a:r>
              <a:rPr lang="en-US" sz="2000" dirty="0" err="1" smtClean="0"/>
              <a:t>pulkkamäessä</a:t>
            </a:r>
            <a:r>
              <a:rPr lang="en-US" sz="2000" dirty="0" smtClean="0"/>
              <a:t>.</a:t>
            </a:r>
          </a:p>
          <a:p>
            <a:pPr algn="ctr"/>
            <a:r>
              <a:rPr lang="en-US" sz="2000" dirty="0" smtClean="0"/>
              <a:t> </a:t>
            </a:r>
            <a:r>
              <a:rPr lang="en-US" sz="2000" dirty="0" err="1" smtClean="0"/>
              <a:t>Kasvimaalla</a:t>
            </a:r>
            <a:r>
              <a:rPr lang="en-US" sz="2000" dirty="0" smtClean="0"/>
              <a:t> </a:t>
            </a:r>
            <a:r>
              <a:rPr lang="en-US" sz="2000" dirty="0" err="1" smtClean="0"/>
              <a:t>kasvatetaan</a:t>
            </a:r>
            <a:r>
              <a:rPr lang="en-US" sz="2000" dirty="0" smtClean="0"/>
              <a:t> </a:t>
            </a:r>
            <a:r>
              <a:rPr lang="en-US" sz="2000" dirty="0" err="1" smtClean="0"/>
              <a:t>monenlaisia</a:t>
            </a:r>
            <a:r>
              <a:rPr lang="en-US" sz="2000" dirty="0" smtClean="0"/>
              <a:t> </a:t>
            </a:r>
            <a:r>
              <a:rPr lang="en-US" sz="2000" dirty="0" err="1" smtClean="0"/>
              <a:t>herkkuja</a:t>
            </a:r>
            <a:r>
              <a:rPr lang="en-US" sz="2000" dirty="0" smtClean="0"/>
              <a:t> </a:t>
            </a:r>
            <a:r>
              <a:rPr lang="en-US" sz="2000" dirty="0" err="1" smtClean="0"/>
              <a:t>ja</a:t>
            </a:r>
            <a:r>
              <a:rPr lang="en-US" sz="2000" dirty="0" smtClean="0"/>
              <a:t> </a:t>
            </a:r>
            <a:r>
              <a:rPr lang="en-US" sz="2000" dirty="0" err="1" smtClean="0"/>
              <a:t>puutarhasta</a:t>
            </a:r>
            <a:r>
              <a:rPr lang="en-US" sz="2000" dirty="0" smtClean="0"/>
              <a:t> </a:t>
            </a:r>
            <a:r>
              <a:rPr lang="en-US" sz="2000" dirty="0" err="1" smtClean="0"/>
              <a:t>kerätään</a:t>
            </a:r>
            <a:r>
              <a:rPr lang="en-US" sz="2000" dirty="0" smtClean="0"/>
              <a:t> </a:t>
            </a:r>
            <a:r>
              <a:rPr lang="en-US" sz="2000" dirty="0" err="1" smtClean="0"/>
              <a:t>jatkossa</a:t>
            </a:r>
            <a:r>
              <a:rPr lang="en-US" sz="2000" dirty="0" smtClean="0"/>
              <a:t> </a:t>
            </a:r>
            <a:r>
              <a:rPr lang="en-US" sz="2000" dirty="0" err="1" smtClean="0"/>
              <a:t>omenia</a:t>
            </a:r>
            <a:r>
              <a:rPr lang="en-US" sz="2000" dirty="0" smtClean="0"/>
              <a:t>, </a:t>
            </a:r>
            <a:r>
              <a:rPr lang="en-US" sz="2000" dirty="0" err="1" smtClean="0"/>
              <a:t>luumuja</a:t>
            </a:r>
            <a:r>
              <a:rPr lang="en-US" sz="2000" dirty="0" smtClean="0"/>
              <a:t>, </a:t>
            </a:r>
            <a:r>
              <a:rPr lang="en-US" sz="2000" dirty="0" err="1" smtClean="0"/>
              <a:t>herukoita</a:t>
            </a:r>
            <a:r>
              <a:rPr lang="en-US" sz="2000" dirty="0" smtClean="0"/>
              <a:t>, </a:t>
            </a:r>
            <a:r>
              <a:rPr lang="en-US" sz="2000" dirty="0" err="1" smtClean="0"/>
              <a:t>vadelmia</a:t>
            </a:r>
            <a:r>
              <a:rPr lang="en-US" sz="2000" dirty="0" smtClean="0"/>
              <a:t> </a:t>
            </a:r>
            <a:r>
              <a:rPr lang="en-US" sz="2000" dirty="0" err="1" smtClean="0"/>
              <a:t>ja</a:t>
            </a:r>
            <a:r>
              <a:rPr lang="en-US" sz="2000" dirty="0" smtClean="0"/>
              <a:t> </a:t>
            </a:r>
            <a:r>
              <a:rPr lang="en-US" sz="2000" dirty="0" err="1" smtClean="0"/>
              <a:t>mustikoita</a:t>
            </a:r>
            <a:r>
              <a:rPr lang="en-US" sz="2000" dirty="0" smtClean="0"/>
              <a:t>. </a:t>
            </a:r>
          </a:p>
          <a:p>
            <a:pPr algn="ctr"/>
            <a:r>
              <a:rPr lang="en-US" sz="2000" dirty="0" err="1" smtClean="0"/>
              <a:t>Laavun</a:t>
            </a:r>
            <a:r>
              <a:rPr lang="en-US" sz="2000" dirty="0" smtClean="0"/>
              <a:t> </a:t>
            </a:r>
            <a:r>
              <a:rPr lang="en-US" sz="2000" dirty="0" err="1" smtClean="0"/>
              <a:t>ympäristössä</a:t>
            </a:r>
            <a:r>
              <a:rPr lang="en-US" sz="2000" dirty="0" smtClean="0"/>
              <a:t> </a:t>
            </a:r>
            <a:r>
              <a:rPr lang="en-US" sz="2000" dirty="0" err="1" smtClean="0"/>
              <a:t>ollaan</a:t>
            </a:r>
            <a:r>
              <a:rPr lang="en-US" sz="2000" dirty="0" smtClean="0"/>
              <a:t> </a:t>
            </a:r>
            <a:r>
              <a:rPr lang="en-US" sz="2000" dirty="0" err="1" smtClean="0"/>
              <a:t>jo</a:t>
            </a:r>
            <a:r>
              <a:rPr lang="en-US" sz="2000" dirty="0" smtClean="0"/>
              <a:t> </a:t>
            </a:r>
            <a:r>
              <a:rPr lang="en-US" sz="2000" dirty="0" err="1" smtClean="0"/>
              <a:t>ihan</a:t>
            </a:r>
            <a:r>
              <a:rPr lang="en-US" sz="2000" dirty="0" smtClean="0"/>
              <a:t> </a:t>
            </a:r>
            <a:r>
              <a:rPr lang="en-US" sz="2000" dirty="0" err="1" smtClean="0"/>
              <a:t>metsässä</a:t>
            </a:r>
            <a:r>
              <a:rPr lang="en-US" sz="2000" dirty="0" smtClean="0"/>
              <a:t> </a:t>
            </a:r>
            <a:r>
              <a:rPr lang="en-US" sz="2000" dirty="0" err="1" smtClean="0"/>
              <a:t>ja</a:t>
            </a:r>
            <a:r>
              <a:rPr lang="en-US" sz="2000" dirty="0" smtClean="0"/>
              <a:t> </a:t>
            </a:r>
            <a:r>
              <a:rPr lang="en-US" sz="2000" dirty="0" err="1" smtClean="0"/>
              <a:t>nuotiolla</a:t>
            </a:r>
            <a:r>
              <a:rPr lang="en-US" sz="2000" dirty="0" smtClean="0"/>
              <a:t> on </a:t>
            </a:r>
            <a:r>
              <a:rPr lang="en-US" sz="2000" dirty="0" err="1" smtClean="0"/>
              <a:t>hyvä</a:t>
            </a:r>
            <a:r>
              <a:rPr lang="en-US" sz="2000" dirty="0" smtClean="0"/>
              <a:t> </a:t>
            </a:r>
            <a:r>
              <a:rPr lang="en-US" sz="2000" dirty="0" err="1" smtClean="0"/>
              <a:t>paistella</a:t>
            </a:r>
            <a:r>
              <a:rPr lang="en-US" sz="2000" dirty="0" smtClean="0"/>
              <a:t> </a:t>
            </a:r>
            <a:r>
              <a:rPr lang="en-US" sz="2000" dirty="0" err="1" smtClean="0"/>
              <a:t>makkaroita</a:t>
            </a:r>
            <a:r>
              <a:rPr lang="en-US" sz="2000" dirty="0" smtClean="0"/>
              <a:t> </a:t>
            </a:r>
            <a:r>
              <a:rPr lang="en-US" sz="2000" dirty="0" err="1" smtClean="0"/>
              <a:t>ja</a:t>
            </a:r>
            <a:r>
              <a:rPr lang="en-US" sz="2000" dirty="0" smtClean="0"/>
              <a:t> </a:t>
            </a:r>
            <a:r>
              <a:rPr lang="en-US" sz="2000" dirty="0" err="1" smtClean="0"/>
              <a:t>tikkupullia</a:t>
            </a:r>
            <a:r>
              <a:rPr lang="en-US" sz="2000" dirty="0" smtClean="0"/>
              <a:t>. </a:t>
            </a:r>
            <a:r>
              <a:rPr lang="en-US" sz="2000" dirty="0" err="1" smtClean="0"/>
              <a:t>Kauemmas</a:t>
            </a:r>
            <a:r>
              <a:rPr lang="en-US" sz="2000" dirty="0" smtClean="0"/>
              <a:t> </a:t>
            </a:r>
            <a:r>
              <a:rPr lang="en-US" sz="2000" dirty="0" err="1" smtClean="0"/>
              <a:t>Mörri-metsään</a:t>
            </a:r>
            <a:r>
              <a:rPr lang="en-US" sz="2000" dirty="0" smtClean="0"/>
              <a:t> </a:t>
            </a:r>
            <a:r>
              <a:rPr lang="en-US" sz="2000" dirty="0" err="1" smtClean="0"/>
              <a:t>pitää</a:t>
            </a:r>
            <a:r>
              <a:rPr lang="en-US" sz="2000" dirty="0" smtClean="0"/>
              <a:t> </a:t>
            </a:r>
            <a:r>
              <a:rPr lang="en-US" sz="2000" dirty="0" err="1" smtClean="0"/>
              <a:t>pakata</a:t>
            </a:r>
            <a:r>
              <a:rPr lang="en-US" sz="2000" dirty="0" smtClean="0"/>
              <a:t> </a:t>
            </a:r>
            <a:r>
              <a:rPr lang="en-US" sz="2000" dirty="0" err="1" smtClean="0"/>
              <a:t>mukaan</a:t>
            </a:r>
            <a:r>
              <a:rPr lang="en-US" sz="2000" dirty="0" smtClean="0"/>
              <a:t> </a:t>
            </a:r>
            <a:r>
              <a:rPr lang="en-US" sz="2000" dirty="0" err="1" smtClean="0"/>
              <a:t>evästä</a:t>
            </a:r>
            <a:r>
              <a:rPr lang="en-US" sz="2000" dirty="0" smtClean="0"/>
              <a:t>, </a:t>
            </a:r>
            <a:r>
              <a:rPr lang="en-US" sz="2000" dirty="0" err="1" smtClean="0"/>
              <a:t>tutkimus-välineitä</a:t>
            </a:r>
            <a:r>
              <a:rPr lang="en-US" sz="2000" dirty="0" smtClean="0"/>
              <a:t> </a:t>
            </a:r>
            <a:r>
              <a:rPr lang="en-US" sz="2000" dirty="0" err="1" smtClean="0"/>
              <a:t>ja</a:t>
            </a:r>
            <a:r>
              <a:rPr lang="en-US" sz="2000" dirty="0" smtClean="0"/>
              <a:t> </a:t>
            </a:r>
            <a:r>
              <a:rPr lang="en-US" sz="2000" dirty="0" err="1" smtClean="0"/>
              <a:t>tietysti</a:t>
            </a:r>
            <a:r>
              <a:rPr lang="en-US" sz="2000" dirty="0" smtClean="0"/>
              <a:t> </a:t>
            </a:r>
            <a:r>
              <a:rPr lang="en-US" sz="2000" dirty="0" err="1" smtClean="0"/>
              <a:t>tabletit</a:t>
            </a:r>
            <a:r>
              <a:rPr lang="en-US" sz="2000" dirty="0" smtClean="0"/>
              <a:t> </a:t>
            </a:r>
            <a:r>
              <a:rPr lang="en-US" sz="2000" dirty="0" err="1" smtClean="0"/>
              <a:t>kulkevat</a:t>
            </a:r>
            <a:r>
              <a:rPr lang="en-US" sz="2000" dirty="0" smtClean="0"/>
              <a:t> </a:t>
            </a:r>
            <a:r>
              <a:rPr lang="en-US" sz="2000" dirty="0" err="1" smtClean="0"/>
              <a:t>kaikkialle</a:t>
            </a:r>
            <a:r>
              <a:rPr lang="en-US" sz="2000" dirty="0" smtClean="0"/>
              <a:t> </a:t>
            </a:r>
            <a:r>
              <a:rPr lang="en-US" sz="2000" dirty="0" err="1" smtClean="0"/>
              <a:t>mukana</a:t>
            </a:r>
            <a:r>
              <a:rPr lang="en-US" sz="2000" dirty="0" smtClean="0"/>
              <a:t>.  </a:t>
            </a:r>
            <a:endParaRPr lang="en-GB"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132856" y="8316416"/>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4" name="Suorakulmio 3"/>
          <p:cNvSpPr/>
          <p:nvPr/>
        </p:nvSpPr>
        <p:spPr>
          <a:xfrm>
            <a:off x="332656" y="395536"/>
            <a:ext cx="6048672" cy="6801862"/>
          </a:xfrm>
          <a:prstGeom prst="rect">
            <a:avLst/>
          </a:prstGeom>
        </p:spPr>
        <p:txBody>
          <a:bodyPr wrap="square">
            <a:spAutoFit/>
          </a:bodyPr>
          <a:lstStyle/>
          <a:p>
            <a:pPr algn="ctr"/>
            <a:r>
              <a:rPr lang="fi-FI" sz="2800" b="1" dirty="0" smtClean="0"/>
              <a:t>Yhteistyö kumppanit</a:t>
            </a:r>
          </a:p>
          <a:p>
            <a:pPr algn="ctr"/>
            <a:endParaRPr lang="fi-FI" sz="2800" b="1" dirty="0" smtClean="0"/>
          </a:p>
          <a:p>
            <a:pPr algn="ctr"/>
            <a:r>
              <a:rPr lang="fi-FI" sz="2000" dirty="0" smtClean="0"/>
              <a:t>Koijärven koulu-päiväkodin kannatusyhdistys tukee henkilöstöä kasvatustyössä ja luo parempia onnistumisen edellytyksiä. Tapahtumia ja toimintoja suunnitellaan ja toteutetaan yhdessä mahdollisuuksien mukaan. </a:t>
            </a:r>
            <a:endParaRPr lang="fi-FI" sz="2000" b="1" dirty="0" smtClean="0"/>
          </a:p>
          <a:p>
            <a:pPr algn="ctr"/>
            <a:endParaRPr lang="fi-FI" sz="2000" b="1" dirty="0" smtClean="0"/>
          </a:p>
          <a:p>
            <a:pPr algn="ctr"/>
            <a:r>
              <a:rPr lang="fi-FI" sz="2000" dirty="0" smtClean="0"/>
              <a:t>Koijärven koulu-päiväkoti toimii maaseutuympäristössä ympärillä olevien yhteistyötahojen kanssa. Seurakunta, kylätoimikunta,  MLL ja kyläläiset ovat lähimmät yhteistyötahot. </a:t>
            </a:r>
          </a:p>
          <a:p>
            <a:pPr algn="ctr"/>
            <a:endParaRPr lang="fi-FI" sz="2000" dirty="0" smtClean="0"/>
          </a:p>
          <a:p>
            <a:pPr algn="ctr"/>
            <a:r>
              <a:rPr lang="fi-FI" sz="2000" dirty="0" smtClean="0"/>
              <a:t>Vierailemme kirjastoautossa viikoittain ja kirjastossa joka vuosi. Kirjaston kanssa toimitaan yhdessä ja kirjasto tarjoaa meille kirjavinkkauksia ja kirjailijavierailuja. </a:t>
            </a:r>
          </a:p>
          <a:p>
            <a:pPr algn="ctr"/>
            <a:endParaRPr lang="fi-FI" sz="2000" dirty="0" smtClean="0"/>
          </a:p>
          <a:p>
            <a:pPr algn="ctr"/>
            <a:r>
              <a:rPr lang="fi-FI" sz="2000" dirty="0" smtClean="0"/>
              <a:t>Kulttuuriyhdistys Kuvion kanssa laajennamme oppilaiden  ja lasten kulttuuritarjontaa vierailemalla näyttelyissä. Kuvion kautta järjestetään myös esityksiä ja toimintapajoja koulu-päiväkodille.</a:t>
            </a:r>
            <a:endParaRPr lang="en-GB"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graphicFrame>
        <p:nvGraphicFramePr>
          <p:cNvPr id="5" name="Taulukko 4"/>
          <p:cNvGraphicFramePr>
            <a:graphicFrameLocks noGrp="1"/>
          </p:cNvGraphicFramePr>
          <p:nvPr/>
        </p:nvGraphicFramePr>
        <p:xfrm>
          <a:off x="332656" y="395536"/>
          <a:ext cx="6264696" cy="7416824"/>
        </p:xfrm>
        <a:graphic>
          <a:graphicData uri="http://schemas.openxmlformats.org/drawingml/2006/table">
            <a:tbl>
              <a:tblPr/>
              <a:tblGrid>
                <a:gridCol w="6264696">
                  <a:extLst>
                    <a:ext uri="{9D8B030D-6E8A-4147-A177-3AD203B41FA5}">
                      <a16:colId xmlns:a16="http://schemas.microsoft.com/office/drawing/2014/main" xmlns="" val="20000"/>
                    </a:ext>
                  </a:extLst>
                </a:gridCol>
              </a:tblGrid>
              <a:tr h="7416824">
                <a:tc>
                  <a:txBody>
                    <a:bodyPr/>
                    <a:lstStyle/>
                    <a:p>
                      <a:pPr marL="504190" indent="-504190" algn="ctr">
                        <a:lnSpc>
                          <a:spcPct val="115000"/>
                        </a:lnSpc>
                        <a:spcAft>
                          <a:spcPts val="0"/>
                        </a:spcAft>
                        <a:tabLst>
                          <a:tab pos="502920" algn="l"/>
                          <a:tab pos="960120" algn="l"/>
                          <a:tab pos="1760220" algn="l"/>
                          <a:tab pos="2834640" algn="l"/>
                          <a:tab pos="3463290" algn="l"/>
                          <a:tab pos="5349240" algn="l"/>
                        </a:tabLst>
                      </a:pPr>
                      <a:endParaRPr lang="fi-FI" sz="2000" spc="-15" dirty="0" smtClean="0">
                        <a:latin typeface="+mj-lt"/>
                        <a:ea typeface="Times New Roman"/>
                        <a:cs typeface="Times New Roman"/>
                      </a:endParaRPr>
                    </a:p>
                    <a:p>
                      <a:pPr marL="504190" indent="-504190" algn="ctr">
                        <a:lnSpc>
                          <a:spcPct val="115000"/>
                        </a:lnSpc>
                        <a:spcAft>
                          <a:spcPts val="0"/>
                        </a:spcAft>
                        <a:tabLst>
                          <a:tab pos="502920" algn="l"/>
                          <a:tab pos="960120" algn="l"/>
                          <a:tab pos="1760220" algn="l"/>
                          <a:tab pos="2834640" algn="l"/>
                          <a:tab pos="3463290" algn="l"/>
                          <a:tab pos="5349240" algn="l"/>
                        </a:tabLst>
                      </a:pPr>
                      <a:r>
                        <a:rPr lang="fi-FI" sz="2800" b="1" spc="-15" dirty="0" err="1" smtClean="0">
                          <a:latin typeface="+mj-lt"/>
                          <a:ea typeface="Times New Roman"/>
                          <a:cs typeface="Times New Roman"/>
                        </a:rPr>
                        <a:t>KIVA-koulu</a:t>
                      </a:r>
                      <a:endParaRPr lang="fi-FI" sz="2800" b="1" spc="-15" dirty="0" smtClean="0">
                        <a:latin typeface="+mj-lt"/>
                        <a:ea typeface="Times New Roman"/>
                        <a:cs typeface="Times New Roman"/>
                      </a:endParaRPr>
                    </a:p>
                    <a:p>
                      <a:pPr marL="504190" indent="-504190" algn="ctr">
                        <a:lnSpc>
                          <a:spcPct val="115000"/>
                        </a:lnSpc>
                        <a:spcAft>
                          <a:spcPts val="0"/>
                        </a:spcAft>
                        <a:tabLst>
                          <a:tab pos="502920" algn="l"/>
                          <a:tab pos="960120" algn="l"/>
                          <a:tab pos="1760220" algn="l"/>
                          <a:tab pos="2834640" algn="l"/>
                          <a:tab pos="3463290" algn="l"/>
                          <a:tab pos="5349240" algn="l"/>
                        </a:tabLst>
                      </a:pPr>
                      <a:endParaRPr lang="fi-FI" sz="2800" b="1" spc="-15" dirty="0" smtClean="0">
                        <a:latin typeface="+mj-lt"/>
                        <a:ea typeface="Times New Roman"/>
                        <a:cs typeface="Times New Roman"/>
                      </a:endParaRPr>
                    </a:p>
                    <a:p>
                      <a:pPr marL="504190" marR="0" indent="-504190" algn="ctr" defTabSz="914400" rtl="0" eaLnBrk="1" fontAlgn="auto" latinLnBrk="0" hangingPunct="1">
                        <a:lnSpc>
                          <a:spcPct val="115000"/>
                        </a:lnSpc>
                        <a:spcBef>
                          <a:spcPts val="0"/>
                        </a:spcBef>
                        <a:spcAft>
                          <a:spcPts val="0"/>
                        </a:spcAft>
                        <a:buClrTx/>
                        <a:buSzTx/>
                        <a:buFontTx/>
                        <a:buNone/>
                        <a:tabLst>
                          <a:tab pos="502920" algn="l"/>
                          <a:tab pos="960120" algn="l"/>
                          <a:tab pos="1760220" algn="l"/>
                          <a:tab pos="2834640" algn="l"/>
                          <a:tab pos="3463290" algn="l"/>
                          <a:tab pos="5349240" algn="l"/>
                        </a:tabLst>
                        <a:defRPr/>
                      </a:pPr>
                      <a:r>
                        <a:rPr lang="fi-FI" sz="2000" spc="-15" dirty="0" smtClean="0">
                          <a:latin typeface="+mj-lt"/>
                          <a:ea typeface="Times New Roman"/>
                          <a:cs typeface="Times New Roman"/>
                        </a:rPr>
                        <a:t>Koulu on mukana </a:t>
                      </a:r>
                      <a:r>
                        <a:rPr lang="fi-FI" sz="2000" spc="-15" dirty="0" err="1" smtClean="0">
                          <a:latin typeface="+mj-lt"/>
                          <a:ea typeface="Times New Roman"/>
                          <a:cs typeface="Times New Roman"/>
                        </a:rPr>
                        <a:t>KiVa-koulu</a:t>
                      </a:r>
                      <a:r>
                        <a:rPr lang="fi-FI" sz="2000" spc="-15" dirty="0" smtClean="0">
                          <a:latin typeface="+mj-lt"/>
                          <a:ea typeface="Times New Roman"/>
                          <a:cs typeface="Times New Roman"/>
                        </a:rPr>
                        <a:t> projektissa  ja </a:t>
                      </a:r>
                      <a:r>
                        <a:rPr lang="fi-FI" sz="2000" spc="-15" dirty="0" err="1" smtClean="0">
                          <a:latin typeface="+mj-lt"/>
                          <a:ea typeface="Times New Roman"/>
                          <a:cs typeface="Times New Roman"/>
                        </a:rPr>
                        <a:t>KiVa-tunteja</a:t>
                      </a:r>
                      <a:r>
                        <a:rPr lang="fi-FI" sz="2000" spc="-15" dirty="0" smtClean="0">
                          <a:latin typeface="+mj-lt"/>
                          <a:ea typeface="Times New Roman"/>
                          <a:cs typeface="Times New Roman"/>
                        </a:rPr>
                        <a:t> pidetään yhdysluokilla </a:t>
                      </a:r>
                      <a:r>
                        <a:rPr lang="fi-FI" sz="2000" spc="-15" dirty="0" err="1" smtClean="0">
                          <a:latin typeface="+mj-lt"/>
                          <a:ea typeface="Times New Roman"/>
                          <a:cs typeface="Times New Roman"/>
                        </a:rPr>
                        <a:t>KiVa-koulu-ohjelman</a:t>
                      </a:r>
                      <a:r>
                        <a:rPr lang="fi-FI" sz="2000" spc="-15" dirty="0" smtClean="0">
                          <a:latin typeface="+mj-lt"/>
                          <a:ea typeface="Times New Roman"/>
                          <a:cs typeface="Times New Roman"/>
                        </a:rPr>
                        <a:t> mukaisesti joka toinen vuosi (parilliset vuodet)  ja kertaillen joka toinen vuosi (parittomat vuodet).</a:t>
                      </a:r>
                      <a:endParaRPr lang="en-GB" sz="2000" dirty="0" smtClean="0">
                        <a:latin typeface="+mj-lt"/>
                        <a:ea typeface="Calibri"/>
                        <a:cs typeface="Times New Roman"/>
                      </a:endParaRPr>
                    </a:p>
                    <a:p>
                      <a:pPr marL="504190" indent="-504190" algn="ctr">
                        <a:lnSpc>
                          <a:spcPct val="115000"/>
                        </a:lnSpc>
                        <a:spcAft>
                          <a:spcPts val="0"/>
                        </a:spcAft>
                        <a:tabLst>
                          <a:tab pos="502920" algn="l"/>
                          <a:tab pos="960120" algn="l"/>
                          <a:tab pos="1760220" algn="l"/>
                          <a:tab pos="2834640" algn="l"/>
                          <a:tab pos="3463290" algn="l"/>
                          <a:tab pos="5349240" algn="l"/>
                        </a:tabLst>
                      </a:pPr>
                      <a:r>
                        <a:rPr lang="fi-FI" sz="2000" spc="-15" dirty="0" smtClean="0">
                          <a:latin typeface="+mj-lt"/>
                          <a:ea typeface="Times New Roman"/>
                          <a:cs typeface="Times New Roman"/>
                        </a:rPr>
                        <a:t>Koululle </a:t>
                      </a:r>
                      <a:r>
                        <a:rPr lang="fi-FI" sz="2000" spc="-15" dirty="0">
                          <a:latin typeface="+mj-lt"/>
                          <a:ea typeface="Times New Roman"/>
                          <a:cs typeface="Times New Roman"/>
                        </a:rPr>
                        <a:t>on tehty kiusaamisen estämisstrategia, jonka mukaan kiusaamistapauksiin </a:t>
                      </a:r>
                      <a:r>
                        <a:rPr lang="fi-FI" sz="2000" spc="-15" dirty="0" smtClean="0">
                          <a:latin typeface="+mj-lt"/>
                          <a:ea typeface="Times New Roman"/>
                          <a:cs typeface="Times New Roman"/>
                        </a:rPr>
                        <a:t>puututaan aina </a:t>
                      </a:r>
                      <a:r>
                        <a:rPr lang="fi-FI" sz="2000" spc="-15" dirty="0">
                          <a:latin typeface="+mj-lt"/>
                          <a:ea typeface="Times New Roman"/>
                          <a:cs typeface="Times New Roman"/>
                        </a:rPr>
                        <a:t>heti ja kaikki opettajat yhdessä, jotta tilanne </a:t>
                      </a:r>
                      <a:r>
                        <a:rPr lang="fi-FI" sz="2000" spc="-15" dirty="0" smtClean="0">
                          <a:latin typeface="+mj-lt"/>
                          <a:ea typeface="Times New Roman"/>
                          <a:cs typeface="Times New Roman"/>
                        </a:rPr>
                        <a:t>saadaan </a:t>
                      </a:r>
                      <a:r>
                        <a:rPr lang="fi-FI" sz="2000" spc="-15" dirty="0">
                          <a:latin typeface="+mj-lt"/>
                          <a:ea typeface="Times New Roman"/>
                          <a:cs typeface="Times New Roman"/>
                        </a:rPr>
                        <a:t>haltuun ja kiusaaminen lopetettua. Kiusaamisen estämisstrategia on toimitettu myös vanhemmille tiedoksi.</a:t>
                      </a:r>
                      <a:endParaRPr lang="en-GB" sz="2000" dirty="0">
                        <a:latin typeface="+mj-lt"/>
                        <a:ea typeface="Calibri"/>
                        <a:cs typeface="Times New Roman"/>
                      </a:endParaRPr>
                    </a:p>
                    <a:p>
                      <a:pPr marL="504190" indent="-504190" algn="ctr">
                        <a:lnSpc>
                          <a:spcPct val="115000"/>
                        </a:lnSpc>
                        <a:spcAft>
                          <a:spcPts val="0"/>
                        </a:spcAft>
                        <a:tabLst>
                          <a:tab pos="502920" algn="l"/>
                          <a:tab pos="960120" algn="l"/>
                          <a:tab pos="1760220" algn="l"/>
                          <a:tab pos="2834640" algn="l"/>
                          <a:tab pos="3463290" algn="l"/>
                          <a:tab pos="5349240" algn="l"/>
                        </a:tabLst>
                      </a:pPr>
                      <a:r>
                        <a:rPr lang="fi-FI" sz="2000" spc="-15" dirty="0">
                          <a:latin typeface="+mj-lt"/>
                          <a:ea typeface="Times New Roman"/>
                          <a:cs typeface="Times New Roman"/>
                        </a:rPr>
                        <a:t>Kiusaamista ehkäisevänä toimintana koulussa toteutetaan yhteistoimintaprojekteja, </a:t>
                      </a:r>
                      <a:r>
                        <a:rPr lang="fi-FI" sz="2000" spc="-15" dirty="0" smtClean="0">
                          <a:latin typeface="+mj-lt"/>
                          <a:ea typeface="Times New Roman"/>
                          <a:cs typeface="Times New Roman"/>
                        </a:rPr>
                        <a:t>joissa kaikki </a:t>
                      </a:r>
                      <a:r>
                        <a:rPr lang="fi-FI" sz="2000" spc="-15" dirty="0">
                          <a:latin typeface="+mj-lt"/>
                          <a:ea typeface="Times New Roman"/>
                          <a:cs typeface="Times New Roman"/>
                        </a:rPr>
                        <a:t>koulun oppilaat toimivat yhdessä toistensa kanssa erilaisissa </a:t>
                      </a:r>
                      <a:r>
                        <a:rPr lang="fi-FI" sz="2000" spc="-15" dirty="0" smtClean="0">
                          <a:latin typeface="+mj-lt"/>
                          <a:ea typeface="Times New Roman"/>
                          <a:cs typeface="Times New Roman"/>
                        </a:rPr>
                        <a:t>sekoitetuissa </a:t>
                      </a:r>
                      <a:r>
                        <a:rPr lang="fi-FI" sz="2000" spc="-15" dirty="0">
                          <a:latin typeface="+mj-lt"/>
                          <a:ea typeface="Times New Roman"/>
                          <a:cs typeface="Times New Roman"/>
                        </a:rPr>
                        <a:t>ryhmissä.</a:t>
                      </a:r>
                      <a:endParaRPr lang="en-GB" sz="2000" dirty="0">
                        <a:latin typeface="+mj-lt"/>
                        <a:ea typeface="Calibri"/>
                        <a:cs typeface="Times New Roman"/>
                      </a:endParaRPr>
                    </a:p>
                    <a:p>
                      <a:pPr marL="504190" indent="-504190" algn="ctr">
                        <a:lnSpc>
                          <a:spcPct val="115000"/>
                        </a:lnSpc>
                        <a:spcAft>
                          <a:spcPts val="0"/>
                        </a:spcAft>
                        <a:tabLst>
                          <a:tab pos="502920" algn="l"/>
                          <a:tab pos="960120" algn="l"/>
                          <a:tab pos="1760220" algn="l"/>
                          <a:tab pos="2834640" algn="l"/>
                          <a:tab pos="3463290" algn="l"/>
                          <a:tab pos="5349240" algn="l"/>
                        </a:tabLst>
                      </a:pPr>
                      <a:r>
                        <a:rPr lang="fi-FI" sz="2000" spc="-15" dirty="0">
                          <a:latin typeface="+mj-lt"/>
                          <a:ea typeface="Times New Roman"/>
                          <a:cs typeface="Times New Roman"/>
                        </a:rPr>
                        <a:t>Välituntisin kaikki oppilaat leikkivät ja pelaavat keskenään erilaisia leikkejä ja pelejä. Esikoululaisten ja 3.-4.-luokan välillä on myös aktiivista kummitoimintaa</a:t>
                      </a:r>
                      <a:r>
                        <a:rPr lang="fi-FI" sz="2000" spc="-15" dirty="0" smtClean="0">
                          <a:latin typeface="+mj-lt"/>
                          <a:ea typeface="Times New Roman"/>
                          <a:cs typeface="Times New Roman"/>
                        </a:rPr>
                        <a:t>.</a:t>
                      </a:r>
                      <a:endParaRPr lang="en-GB" sz="2000" dirty="0">
                        <a:latin typeface="+mj-lt"/>
                        <a:ea typeface="Calibri"/>
                        <a:cs typeface="Times New Roman"/>
                      </a:endParaRPr>
                    </a:p>
                  </a:txBody>
                  <a:tcPr marL="81101" marR="81101"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graphicFrame>
        <p:nvGraphicFramePr>
          <p:cNvPr id="4" name="Taulukko 3"/>
          <p:cNvGraphicFramePr>
            <a:graphicFrameLocks noGrp="1"/>
          </p:cNvGraphicFramePr>
          <p:nvPr>
            <p:extLst>
              <p:ext uri="{D42A27DB-BD31-4B8C-83A1-F6EECF244321}">
                <p14:modId xmlns:p14="http://schemas.microsoft.com/office/powerpoint/2010/main" val="117341446"/>
              </p:ext>
            </p:extLst>
          </p:nvPr>
        </p:nvGraphicFramePr>
        <p:xfrm>
          <a:off x="404664" y="323528"/>
          <a:ext cx="6120680" cy="7920880"/>
        </p:xfrm>
        <a:graphic>
          <a:graphicData uri="http://schemas.openxmlformats.org/drawingml/2006/table">
            <a:tbl>
              <a:tblPr/>
              <a:tblGrid>
                <a:gridCol w="6120680">
                  <a:extLst>
                    <a:ext uri="{9D8B030D-6E8A-4147-A177-3AD203B41FA5}">
                      <a16:colId xmlns:a16="http://schemas.microsoft.com/office/drawing/2014/main" xmlns="" val="20000"/>
                    </a:ext>
                  </a:extLst>
                </a:gridCol>
              </a:tblGrid>
              <a:tr h="7920880">
                <a:tc>
                  <a:txBody>
                    <a:bodyPr/>
                    <a:lstStyle/>
                    <a:p>
                      <a:pPr algn="ctr">
                        <a:lnSpc>
                          <a:spcPct val="115000"/>
                        </a:lnSpc>
                        <a:spcAft>
                          <a:spcPts val="0"/>
                        </a:spcAft>
                        <a:tabLst>
                          <a:tab pos="502920" algn="l"/>
                          <a:tab pos="960120" algn="l"/>
                          <a:tab pos="1760220" algn="l"/>
                          <a:tab pos="2834640" algn="l"/>
                          <a:tab pos="3463290" algn="l"/>
                          <a:tab pos="5349240" algn="l"/>
                        </a:tabLst>
                      </a:pPr>
                      <a:r>
                        <a:rPr lang="fi-FI" sz="2800" b="1" spc="-15" dirty="0" smtClean="0">
                          <a:latin typeface="+mj-lt"/>
                          <a:ea typeface="Times New Roman"/>
                          <a:cs typeface="Times New Roman"/>
                        </a:rPr>
                        <a:t>Oppilashuolto</a:t>
                      </a:r>
                    </a:p>
                    <a:p>
                      <a:pPr algn="ctr">
                        <a:lnSpc>
                          <a:spcPct val="115000"/>
                        </a:lnSpc>
                        <a:spcAft>
                          <a:spcPts val="0"/>
                        </a:spcAft>
                        <a:tabLst>
                          <a:tab pos="502920" algn="l"/>
                          <a:tab pos="960120" algn="l"/>
                          <a:tab pos="1760220" algn="l"/>
                          <a:tab pos="2834640" algn="l"/>
                          <a:tab pos="3463290" algn="l"/>
                          <a:tab pos="5349240" algn="l"/>
                        </a:tabLst>
                      </a:pPr>
                      <a:r>
                        <a:rPr lang="fi-FI" sz="2000" spc="-15" dirty="0" smtClean="0">
                          <a:latin typeface="+mj-lt"/>
                          <a:ea typeface="Times New Roman"/>
                          <a:cs typeface="Times New Roman"/>
                        </a:rPr>
                        <a:t>Koulun opettajat keskustelevat </a:t>
                      </a:r>
                      <a:r>
                        <a:rPr lang="fi-FI" sz="2000" spc="-15" dirty="0">
                          <a:latin typeface="+mj-lt"/>
                          <a:ea typeface="Times New Roman"/>
                          <a:cs typeface="Times New Roman"/>
                        </a:rPr>
                        <a:t>ja seuraavat erityisopetuksen ja </a:t>
                      </a:r>
                      <a:r>
                        <a:rPr lang="fi-FI" sz="2000" spc="-15" dirty="0" smtClean="0">
                          <a:latin typeface="+mj-lt"/>
                          <a:ea typeface="Times New Roman"/>
                          <a:cs typeface="Times New Roman"/>
                        </a:rPr>
                        <a:t>tuen tarvetta </a:t>
                      </a:r>
                      <a:r>
                        <a:rPr lang="fi-FI" sz="2000" spc="-15" dirty="0">
                          <a:latin typeface="+mj-lt"/>
                          <a:ea typeface="Times New Roman"/>
                          <a:cs typeface="Times New Roman"/>
                        </a:rPr>
                        <a:t>joka </a:t>
                      </a:r>
                      <a:r>
                        <a:rPr lang="fi-FI" sz="2000" spc="-15" dirty="0" smtClean="0">
                          <a:latin typeface="+mj-lt"/>
                          <a:ea typeface="Times New Roman"/>
                          <a:cs typeface="Times New Roman"/>
                        </a:rPr>
                        <a:t>viikko </a:t>
                      </a:r>
                      <a:r>
                        <a:rPr lang="fi-FI" sz="2000" spc="-15" dirty="0">
                          <a:latin typeface="+mj-lt"/>
                          <a:ea typeface="Times New Roman"/>
                          <a:cs typeface="Times New Roman"/>
                        </a:rPr>
                        <a:t>pidettävässä </a:t>
                      </a:r>
                      <a:r>
                        <a:rPr lang="fi-FI" sz="2000" spc="-15" dirty="0" smtClean="0">
                          <a:latin typeface="+mj-lt"/>
                          <a:ea typeface="Times New Roman"/>
                          <a:cs typeface="Times New Roman"/>
                        </a:rPr>
                        <a:t>hyvinvointiryhmässä</a:t>
                      </a:r>
                      <a:r>
                        <a:rPr lang="fi-FI" sz="2000" spc="-15" dirty="0">
                          <a:latin typeface="+mj-lt"/>
                          <a:ea typeface="Times New Roman"/>
                          <a:cs typeface="Times New Roman"/>
                        </a:rPr>
                        <a:t>.   </a:t>
                      </a:r>
                      <a:endParaRPr lang="en-GB" sz="2000" dirty="0">
                        <a:latin typeface="+mj-lt"/>
                        <a:ea typeface="Calibri"/>
                        <a:cs typeface="Times New Roman"/>
                      </a:endParaRPr>
                    </a:p>
                    <a:p>
                      <a:pPr algn="ctr">
                        <a:lnSpc>
                          <a:spcPct val="115000"/>
                        </a:lnSpc>
                        <a:spcAft>
                          <a:spcPts val="0"/>
                        </a:spcAft>
                        <a:tabLst>
                          <a:tab pos="502920" algn="l"/>
                          <a:tab pos="960120" algn="l"/>
                          <a:tab pos="1760220" algn="l"/>
                          <a:tab pos="2834640" algn="l"/>
                          <a:tab pos="3463290" algn="l"/>
                          <a:tab pos="5349240" algn="l"/>
                        </a:tabLst>
                      </a:pPr>
                      <a:r>
                        <a:rPr lang="fi-FI" sz="2000" spc="-15" dirty="0">
                          <a:latin typeface="+mj-lt"/>
                          <a:ea typeface="Times New Roman"/>
                          <a:cs typeface="Times New Roman"/>
                        </a:rPr>
                        <a:t>Opettajakunta, erityisopettaja ja terveydenhoitaja sekä tarvittaessa koulupsykologi ja kuraattori kokoontuvat säännöllisesti kerran kuukaudessa sekä lisäksi tarvittaessa pohtimaan esiin nousseita ongelmia, pyrkien ennakoimaan ja ehkäisemään isot ongelmat. Yksilökohtaisiin oppilashuoltoryhmän kokouksiin pyydetään aina vanhemmilta ja lapselta käsittelylupa. Tarvittaessa myös vanhemmat osallistuvat kokouksiin. Jokainen oppilasasia käsitellään ja kirjataan omana kokouksena.  </a:t>
                      </a:r>
                      <a:endParaRPr lang="en-GB" sz="2000" dirty="0">
                        <a:latin typeface="+mj-lt"/>
                        <a:ea typeface="Calibri"/>
                        <a:cs typeface="Times New Roman"/>
                      </a:endParaRPr>
                    </a:p>
                    <a:p>
                      <a:pPr algn="ctr">
                        <a:lnSpc>
                          <a:spcPct val="115000"/>
                        </a:lnSpc>
                        <a:spcAft>
                          <a:spcPts val="0"/>
                        </a:spcAft>
                        <a:tabLst>
                          <a:tab pos="502920" algn="l"/>
                          <a:tab pos="960120" algn="l"/>
                          <a:tab pos="1760220" algn="l"/>
                          <a:tab pos="2834640" algn="l"/>
                          <a:tab pos="3463290" algn="l"/>
                          <a:tab pos="5349240" algn="l"/>
                        </a:tabLst>
                      </a:pPr>
                      <a:r>
                        <a:rPr lang="fi-FI" sz="2000" spc="-15" dirty="0">
                          <a:latin typeface="+mj-lt"/>
                          <a:ea typeface="Times New Roman"/>
                          <a:cs typeface="Times New Roman"/>
                        </a:rPr>
                        <a:t>Koulukuraattori tukee koulun toimintaa ja tapaa oppilaita säännöllisesti. Kouluterveydenhoitaja käy koululla noin neljän viikon välein ja noudattaa </a:t>
                      </a:r>
                      <a:r>
                        <a:rPr lang="fi-FI" sz="2000" spc="-15" dirty="0" err="1" smtClean="0">
                          <a:latin typeface="+mj-lt"/>
                          <a:ea typeface="Times New Roman"/>
                          <a:cs typeface="Times New Roman"/>
                        </a:rPr>
                        <a:t>FSHKY:n</a:t>
                      </a:r>
                      <a:r>
                        <a:rPr lang="fi-FI" sz="2000" spc="-15" dirty="0" smtClean="0">
                          <a:latin typeface="+mj-lt"/>
                          <a:ea typeface="Times New Roman"/>
                          <a:cs typeface="Times New Roman"/>
                        </a:rPr>
                        <a:t> </a:t>
                      </a:r>
                      <a:r>
                        <a:rPr lang="fi-FI" sz="2000" spc="-15" dirty="0">
                          <a:latin typeface="+mj-lt"/>
                          <a:ea typeface="Times New Roman"/>
                          <a:cs typeface="Times New Roman"/>
                        </a:rPr>
                        <a:t>kouluterveydenhuollon suunnitelmaa.   </a:t>
                      </a:r>
                      <a:endParaRPr lang="en-GB" sz="2000" dirty="0">
                        <a:latin typeface="+mj-lt"/>
                        <a:ea typeface="Calibri"/>
                        <a:cs typeface="Times New Roman"/>
                      </a:endParaRPr>
                    </a:p>
                    <a:p>
                      <a:pPr marL="540385" indent="-540385" algn="ctr">
                        <a:lnSpc>
                          <a:spcPct val="115000"/>
                        </a:lnSpc>
                        <a:spcAft>
                          <a:spcPts val="0"/>
                        </a:spcAft>
                        <a:tabLst>
                          <a:tab pos="502920" algn="l"/>
                          <a:tab pos="960120" algn="l"/>
                          <a:tab pos="1760220" algn="l"/>
                          <a:tab pos="2834640" algn="l"/>
                          <a:tab pos="3463290" algn="l"/>
                          <a:tab pos="5349240" algn="l"/>
                        </a:tabLst>
                      </a:pPr>
                      <a:r>
                        <a:rPr lang="fi-FI" sz="2000" spc="-15" dirty="0">
                          <a:latin typeface="+mj-lt"/>
                          <a:ea typeface="Times New Roman"/>
                          <a:cs typeface="Times New Roman"/>
                        </a:rPr>
                        <a:t>Oppilaiden poissaolot kirjataan </a:t>
                      </a:r>
                      <a:r>
                        <a:rPr lang="fi-FI" sz="2000" spc="-15" dirty="0" err="1">
                          <a:latin typeface="+mj-lt"/>
                          <a:ea typeface="Times New Roman"/>
                          <a:cs typeface="Times New Roman"/>
                        </a:rPr>
                        <a:t>Wilmaan</a:t>
                      </a:r>
                      <a:r>
                        <a:rPr lang="fi-FI" sz="2000" spc="-15" dirty="0">
                          <a:latin typeface="+mj-lt"/>
                          <a:ea typeface="Times New Roman"/>
                          <a:cs typeface="Times New Roman"/>
                        </a:rPr>
                        <a:t>. </a:t>
                      </a:r>
                      <a:endParaRPr lang="en-GB" sz="2000" dirty="0">
                        <a:latin typeface="+mj-lt"/>
                        <a:ea typeface="Calibri"/>
                        <a:cs typeface="Times New Roman"/>
                      </a:endParaRPr>
                    </a:p>
                    <a:p>
                      <a:pPr algn="ctr">
                        <a:lnSpc>
                          <a:spcPct val="115000"/>
                        </a:lnSpc>
                        <a:spcAft>
                          <a:spcPts val="0"/>
                        </a:spcAft>
                        <a:tabLst>
                          <a:tab pos="502920" algn="l"/>
                          <a:tab pos="960120" algn="l"/>
                          <a:tab pos="1760220" algn="l"/>
                          <a:tab pos="2834640" algn="l"/>
                          <a:tab pos="3463290" algn="l"/>
                          <a:tab pos="5349240" algn="l"/>
                        </a:tabLst>
                      </a:pPr>
                      <a:r>
                        <a:rPr lang="fi-FI" sz="2000" spc="-15" dirty="0">
                          <a:latin typeface="+mj-lt"/>
                          <a:ea typeface="Times New Roman"/>
                          <a:cs typeface="Times New Roman"/>
                        </a:rPr>
                        <a:t>Koulu-päiväkodilla on aina aamulla henkilökuntaa paikalla, kun oppilaat saapuvat koululle.</a:t>
                      </a:r>
                      <a:endParaRPr lang="en-GB" sz="2000" dirty="0">
                        <a:latin typeface="+mj-lt"/>
                        <a:ea typeface="Calibri"/>
                        <a:cs typeface="Times New Roman"/>
                      </a:endParaRPr>
                    </a:p>
                    <a:p>
                      <a:pPr algn="ctr">
                        <a:lnSpc>
                          <a:spcPct val="115000"/>
                        </a:lnSpc>
                        <a:spcAft>
                          <a:spcPts val="0"/>
                        </a:spcAft>
                        <a:tabLst>
                          <a:tab pos="502920" algn="l"/>
                          <a:tab pos="960120" algn="l"/>
                          <a:tab pos="1760220" algn="l"/>
                          <a:tab pos="2834640" algn="l"/>
                          <a:tab pos="3463290" algn="l"/>
                          <a:tab pos="5349240" algn="l"/>
                        </a:tabLst>
                      </a:pPr>
                      <a:r>
                        <a:rPr lang="fi-FI" sz="2000" spc="-15" dirty="0">
                          <a:latin typeface="+mj-lt"/>
                          <a:ea typeface="Times New Roman"/>
                          <a:cs typeface="Times New Roman"/>
                        </a:rPr>
                        <a:t>Iltapäivällä koulunkäyntiavustaja huolehtii kuljetusoppilaiden pääsemisestä ajoissa koulukuljetuksiin. </a:t>
                      </a:r>
                      <a:r>
                        <a:rPr lang="fi-FI" sz="2000" b="1" spc="-15" dirty="0">
                          <a:latin typeface="+mj-lt"/>
                          <a:ea typeface="Times New Roman"/>
                          <a:cs typeface="Times New Roman"/>
                        </a:rPr>
                        <a:t>  </a:t>
                      </a:r>
                      <a:endParaRPr lang="en-GB" sz="2000" dirty="0">
                        <a:latin typeface="+mj-lt"/>
                        <a:ea typeface="Calibri"/>
                        <a:cs typeface="Times New Roman"/>
                      </a:endParaRPr>
                    </a:p>
                  </a:txBody>
                  <a:tcPr marL="68295" marR="68295"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kehys 1"/>
          <p:cNvSpPr txBox="1"/>
          <p:nvPr/>
        </p:nvSpPr>
        <p:spPr>
          <a:xfrm>
            <a:off x="1052736" y="8316416"/>
            <a:ext cx="4752528" cy="461665"/>
          </a:xfrm>
          <a:prstGeom prst="rect">
            <a:avLst/>
          </a:prstGeom>
          <a:noFill/>
        </p:spPr>
        <p:txBody>
          <a:bodyPr wrap="square" rtlCol="0">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5" name="Tekstikehys 4"/>
          <p:cNvSpPr txBox="1"/>
          <p:nvPr/>
        </p:nvSpPr>
        <p:spPr>
          <a:xfrm>
            <a:off x="404664" y="467544"/>
            <a:ext cx="6192688" cy="4339650"/>
          </a:xfrm>
          <a:prstGeom prst="rect">
            <a:avLst/>
          </a:prstGeom>
          <a:noFill/>
        </p:spPr>
        <p:txBody>
          <a:bodyPr wrap="square" rtlCol="0">
            <a:spAutoFit/>
          </a:bodyPr>
          <a:lstStyle/>
          <a:p>
            <a:pPr algn="ctr"/>
            <a:r>
              <a:rPr lang="en-US" sz="2800" b="1" dirty="0" err="1" smtClean="0"/>
              <a:t>Turvallisuus</a:t>
            </a:r>
            <a:endParaRPr lang="en-US" sz="2800" b="1" dirty="0" smtClean="0"/>
          </a:p>
          <a:p>
            <a:pPr algn="ctr"/>
            <a:endParaRPr lang="en-US" sz="2800" b="1" dirty="0"/>
          </a:p>
          <a:p>
            <a:pPr algn="ctr"/>
            <a:r>
              <a:rPr lang="en-US" sz="2000" dirty="0" err="1" smtClean="0"/>
              <a:t>Koulu-päiväkodin</a:t>
            </a:r>
            <a:r>
              <a:rPr lang="en-US" sz="2000" dirty="0" smtClean="0"/>
              <a:t> </a:t>
            </a:r>
            <a:r>
              <a:rPr lang="en-US" sz="2000" dirty="0" err="1" smtClean="0"/>
              <a:t>turvallisuusvastaavana</a:t>
            </a:r>
            <a:r>
              <a:rPr lang="en-US" sz="2000" dirty="0" smtClean="0"/>
              <a:t> </a:t>
            </a:r>
            <a:r>
              <a:rPr lang="en-US" sz="2000" dirty="0" err="1" smtClean="0"/>
              <a:t>toimii</a:t>
            </a:r>
            <a:r>
              <a:rPr lang="en-US" sz="2000" dirty="0" smtClean="0"/>
              <a:t> </a:t>
            </a:r>
            <a:r>
              <a:rPr lang="en-US" sz="2000" dirty="0" err="1" smtClean="0"/>
              <a:t>Tero</a:t>
            </a:r>
            <a:r>
              <a:rPr lang="en-US" sz="2000" dirty="0" smtClean="0"/>
              <a:t> </a:t>
            </a:r>
            <a:r>
              <a:rPr lang="en-US" sz="2000" dirty="0" err="1" smtClean="0"/>
              <a:t>Kaseva</a:t>
            </a:r>
            <a:r>
              <a:rPr lang="en-US" sz="2000" dirty="0" smtClean="0"/>
              <a:t>. </a:t>
            </a:r>
            <a:r>
              <a:rPr lang="en-US" sz="2000" dirty="0" err="1" smtClean="0"/>
              <a:t>Turvallisuussuunnitelma</a:t>
            </a:r>
            <a:r>
              <a:rPr lang="en-US" sz="2000" dirty="0" smtClean="0"/>
              <a:t> on </a:t>
            </a:r>
            <a:r>
              <a:rPr lang="en-US" sz="2000" dirty="0" err="1" smtClean="0"/>
              <a:t>laadittu</a:t>
            </a:r>
            <a:r>
              <a:rPr lang="en-US" sz="2000" dirty="0" smtClean="0"/>
              <a:t> </a:t>
            </a:r>
            <a:r>
              <a:rPr lang="en-US" sz="2000" dirty="0" err="1" smtClean="0"/>
              <a:t>ja</a:t>
            </a:r>
            <a:r>
              <a:rPr lang="en-US" sz="2000" dirty="0" smtClean="0"/>
              <a:t> </a:t>
            </a:r>
            <a:r>
              <a:rPr lang="en-US" sz="2000" dirty="0" err="1" smtClean="0"/>
              <a:t>poistumisohjeistus</a:t>
            </a:r>
            <a:r>
              <a:rPr lang="en-US" sz="2000" dirty="0" smtClean="0"/>
              <a:t> </a:t>
            </a:r>
            <a:r>
              <a:rPr lang="en-US" sz="2000" dirty="0" err="1" smtClean="0"/>
              <a:t>kiinnitetty</a:t>
            </a:r>
            <a:r>
              <a:rPr lang="en-US" sz="2000" dirty="0" smtClean="0"/>
              <a:t> </a:t>
            </a:r>
            <a:r>
              <a:rPr lang="en-US" sz="2000" dirty="0" err="1" smtClean="0"/>
              <a:t>jokaisen</a:t>
            </a:r>
            <a:r>
              <a:rPr lang="en-US" sz="2000" dirty="0" smtClean="0"/>
              <a:t> </a:t>
            </a:r>
            <a:r>
              <a:rPr lang="en-US" sz="2000" dirty="0" err="1" smtClean="0"/>
              <a:t>oppimistilan</a:t>
            </a:r>
            <a:r>
              <a:rPr lang="en-US" sz="2000" dirty="0" smtClean="0"/>
              <a:t> </a:t>
            </a:r>
            <a:r>
              <a:rPr lang="en-US" sz="2000" dirty="0" err="1" smtClean="0"/>
              <a:t>ulkopuolelle</a:t>
            </a:r>
            <a:r>
              <a:rPr lang="en-US" sz="2000" dirty="0" smtClean="0"/>
              <a:t>. </a:t>
            </a:r>
            <a:r>
              <a:rPr lang="en-US" sz="2000" dirty="0" err="1" smtClean="0"/>
              <a:t>Henkilökunta</a:t>
            </a:r>
            <a:r>
              <a:rPr lang="en-US" sz="2000" dirty="0" smtClean="0"/>
              <a:t> on  </a:t>
            </a:r>
            <a:r>
              <a:rPr lang="en-US" sz="2000" dirty="0" err="1" smtClean="0"/>
              <a:t>perehtynyt</a:t>
            </a:r>
            <a:r>
              <a:rPr lang="en-US" sz="2000" dirty="0" smtClean="0"/>
              <a:t> </a:t>
            </a:r>
            <a:r>
              <a:rPr lang="en-US" sz="2000" dirty="0" err="1" smtClean="0"/>
              <a:t>suunnitelmaan</a:t>
            </a:r>
            <a:r>
              <a:rPr lang="en-US" sz="2000" dirty="0" smtClean="0"/>
              <a:t> </a:t>
            </a:r>
            <a:r>
              <a:rPr lang="en-US" sz="2000" dirty="0" err="1" smtClean="0"/>
              <a:t>ja</a:t>
            </a:r>
            <a:r>
              <a:rPr lang="en-US" sz="2000" dirty="0" smtClean="0"/>
              <a:t> </a:t>
            </a:r>
            <a:r>
              <a:rPr lang="en-US" sz="2000" dirty="0" err="1" smtClean="0"/>
              <a:t>lapsille</a:t>
            </a:r>
            <a:r>
              <a:rPr lang="en-US" sz="2000" dirty="0" smtClean="0"/>
              <a:t> on </a:t>
            </a:r>
            <a:r>
              <a:rPr lang="en-US" sz="2000" dirty="0" err="1" smtClean="0"/>
              <a:t>pidetty</a:t>
            </a:r>
            <a:r>
              <a:rPr lang="en-US" sz="2000" dirty="0" smtClean="0"/>
              <a:t> </a:t>
            </a:r>
            <a:r>
              <a:rPr lang="en-US" sz="2000" dirty="0" err="1" smtClean="0"/>
              <a:t>turvallisuustunnit</a:t>
            </a:r>
            <a:r>
              <a:rPr lang="en-US" sz="2000" dirty="0" smtClean="0"/>
              <a:t> </a:t>
            </a:r>
            <a:r>
              <a:rPr lang="en-US" sz="2000" dirty="0" err="1" smtClean="0"/>
              <a:t>ja</a:t>
            </a:r>
            <a:r>
              <a:rPr lang="en-US" sz="2000" dirty="0" smtClean="0"/>
              <a:t> </a:t>
            </a:r>
            <a:r>
              <a:rPr lang="en-US" sz="2000" dirty="0" err="1" smtClean="0"/>
              <a:t>vuoden</a:t>
            </a:r>
            <a:r>
              <a:rPr lang="en-US" sz="2000" dirty="0" smtClean="0"/>
              <a:t> </a:t>
            </a:r>
            <a:r>
              <a:rPr lang="en-US" sz="2000" dirty="0" err="1" smtClean="0"/>
              <a:t>ensimmäinen</a:t>
            </a:r>
            <a:r>
              <a:rPr lang="en-US" sz="2000" dirty="0" smtClean="0"/>
              <a:t> </a:t>
            </a:r>
            <a:r>
              <a:rPr lang="en-US" sz="2000" dirty="0" err="1" smtClean="0"/>
              <a:t>poistumisharjoitus</a:t>
            </a:r>
            <a:r>
              <a:rPr lang="en-US" sz="2000" dirty="0" smtClean="0"/>
              <a:t>. </a:t>
            </a:r>
          </a:p>
          <a:p>
            <a:pPr algn="ctr"/>
            <a:endParaRPr lang="en-US" sz="2000" dirty="0" smtClean="0"/>
          </a:p>
          <a:p>
            <a:pPr algn="ctr"/>
            <a:r>
              <a:rPr lang="en-US" sz="2000" dirty="0" err="1" smtClean="0"/>
              <a:t>Suunnitteilla</a:t>
            </a:r>
            <a:r>
              <a:rPr lang="en-US" sz="2000" dirty="0" smtClean="0"/>
              <a:t> on </a:t>
            </a:r>
            <a:r>
              <a:rPr lang="en-US" sz="2000" dirty="0" err="1" smtClean="0"/>
              <a:t>koko</a:t>
            </a:r>
            <a:r>
              <a:rPr lang="en-US" sz="2000" dirty="0" smtClean="0"/>
              <a:t> talon </a:t>
            </a:r>
            <a:r>
              <a:rPr lang="en-US" sz="2000" dirty="0" err="1" smtClean="0"/>
              <a:t>yhteinen</a:t>
            </a:r>
            <a:r>
              <a:rPr lang="en-US" sz="2000" dirty="0" smtClean="0"/>
              <a:t> </a:t>
            </a:r>
            <a:r>
              <a:rPr lang="en-US" sz="2000" dirty="0" err="1" smtClean="0"/>
              <a:t>turvallisuus-päivä</a:t>
            </a:r>
            <a:r>
              <a:rPr lang="en-US" sz="2000" dirty="0" smtClean="0"/>
              <a:t> </a:t>
            </a:r>
            <a:r>
              <a:rPr lang="en-US" sz="2000" dirty="0" err="1" smtClean="0"/>
              <a:t>yhdessä</a:t>
            </a:r>
            <a:r>
              <a:rPr lang="en-US" sz="2000" dirty="0" smtClean="0"/>
              <a:t> </a:t>
            </a:r>
            <a:r>
              <a:rPr lang="en-US" sz="2000" dirty="0" err="1" smtClean="0"/>
              <a:t>palokunnan</a:t>
            </a:r>
            <a:r>
              <a:rPr lang="en-US" sz="2000" dirty="0" smtClean="0"/>
              <a:t> </a:t>
            </a:r>
            <a:r>
              <a:rPr lang="en-US" sz="2000" dirty="0" err="1" smtClean="0"/>
              <a:t>ja</a:t>
            </a:r>
            <a:r>
              <a:rPr lang="en-US" sz="2000" dirty="0" smtClean="0"/>
              <a:t> </a:t>
            </a:r>
            <a:r>
              <a:rPr lang="en-US" sz="2000" dirty="0" err="1" smtClean="0"/>
              <a:t>poliisin</a:t>
            </a:r>
            <a:r>
              <a:rPr lang="en-US" sz="2000" dirty="0" smtClean="0"/>
              <a:t> </a:t>
            </a:r>
            <a:r>
              <a:rPr lang="en-US" sz="2000" dirty="0" err="1" smtClean="0"/>
              <a:t>kanssa</a:t>
            </a:r>
            <a:r>
              <a:rPr lang="en-US" sz="2000" dirty="0" smtClean="0"/>
              <a:t>.</a:t>
            </a:r>
          </a:p>
          <a:p>
            <a:pPr algn="ctr"/>
            <a:endParaRPr lang="en-US" sz="2000" dirty="0"/>
          </a:p>
          <a:p>
            <a:pPr algn="ctr"/>
            <a:endParaRPr lang="en-GB"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988840" y="8316416"/>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476672" y="611560"/>
            <a:ext cx="5976664" cy="4339650"/>
          </a:xfrm>
          <a:prstGeom prst="rect">
            <a:avLst/>
          </a:prstGeom>
          <a:noFill/>
        </p:spPr>
        <p:txBody>
          <a:bodyPr wrap="square" rtlCol="0">
            <a:spAutoFit/>
          </a:bodyPr>
          <a:lstStyle/>
          <a:p>
            <a:pPr algn="ctr"/>
            <a:r>
              <a:rPr lang="en-US" sz="2800" b="1" dirty="0" err="1" smtClean="0"/>
              <a:t>Oppilaskunta</a:t>
            </a:r>
            <a:endParaRPr lang="en-US" sz="2800" b="1" dirty="0" smtClean="0"/>
          </a:p>
          <a:p>
            <a:pPr algn="ctr"/>
            <a:endParaRPr lang="en-US" sz="2800" b="1" dirty="0"/>
          </a:p>
          <a:p>
            <a:pPr algn="ctr"/>
            <a:r>
              <a:rPr lang="en-US" sz="2000" dirty="0" err="1" smtClean="0"/>
              <a:t>Oppilaskuntaan</a:t>
            </a:r>
            <a:r>
              <a:rPr lang="en-US" sz="2000" dirty="0" smtClean="0"/>
              <a:t> </a:t>
            </a:r>
            <a:r>
              <a:rPr lang="en-US" sz="2000" dirty="0" err="1" smtClean="0"/>
              <a:t>kuuluvat</a:t>
            </a:r>
            <a:r>
              <a:rPr lang="en-US" sz="2000" dirty="0" smtClean="0"/>
              <a:t> </a:t>
            </a:r>
            <a:r>
              <a:rPr lang="en-US" sz="2000" dirty="0" err="1" smtClean="0"/>
              <a:t>kaikki</a:t>
            </a:r>
            <a:r>
              <a:rPr lang="en-US" sz="2000" dirty="0" smtClean="0"/>
              <a:t> </a:t>
            </a:r>
            <a:r>
              <a:rPr lang="en-US" sz="2000" dirty="0" err="1" smtClean="0"/>
              <a:t>koulun</a:t>
            </a:r>
            <a:r>
              <a:rPr lang="en-US" sz="2000" dirty="0" smtClean="0"/>
              <a:t> </a:t>
            </a:r>
            <a:r>
              <a:rPr lang="en-US" sz="2000" dirty="0" err="1" smtClean="0"/>
              <a:t>oppilaat</a:t>
            </a:r>
            <a:r>
              <a:rPr lang="en-US" sz="2000" dirty="0" smtClean="0"/>
              <a:t>. </a:t>
            </a:r>
            <a:r>
              <a:rPr lang="en-US" sz="2000" dirty="0" err="1" smtClean="0"/>
              <a:t>Oppilaskunnan</a:t>
            </a:r>
            <a:r>
              <a:rPr lang="en-US" sz="2000" dirty="0" smtClean="0"/>
              <a:t> </a:t>
            </a:r>
            <a:r>
              <a:rPr lang="en-US" sz="2000" dirty="0" err="1" smtClean="0"/>
              <a:t>ohjaavana</a:t>
            </a:r>
            <a:r>
              <a:rPr lang="en-US" sz="2000" dirty="0" smtClean="0"/>
              <a:t> </a:t>
            </a:r>
            <a:r>
              <a:rPr lang="en-US" sz="2000" dirty="0" err="1" smtClean="0"/>
              <a:t>opettajana</a:t>
            </a:r>
            <a:r>
              <a:rPr lang="en-US" sz="2000" dirty="0" smtClean="0"/>
              <a:t> </a:t>
            </a:r>
            <a:r>
              <a:rPr lang="en-US" sz="2000" dirty="0" err="1" smtClean="0"/>
              <a:t>toimii</a:t>
            </a:r>
            <a:r>
              <a:rPr lang="en-US" sz="2000" dirty="0" smtClean="0"/>
              <a:t> </a:t>
            </a:r>
            <a:r>
              <a:rPr lang="en-US" sz="2000" dirty="0" err="1" smtClean="0"/>
              <a:t>Heini</a:t>
            </a:r>
            <a:r>
              <a:rPr lang="en-US" sz="2000" dirty="0" smtClean="0"/>
              <a:t> </a:t>
            </a:r>
            <a:r>
              <a:rPr lang="en-US" sz="2000" dirty="0" err="1" smtClean="0"/>
              <a:t>Liukkonen</a:t>
            </a:r>
            <a:r>
              <a:rPr lang="en-US" sz="2000" dirty="0" smtClean="0"/>
              <a:t>. </a:t>
            </a:r>
          </a:p>
          <a:p>
            <a:pPr algn="ctr"/>
            <a:r>
              <a:rPr lang="en-US" sz="2000" dirty="0" err="1" smtClean="0"/>
              <a:t>Syksyn</a:t>
            </a:r>
            <a:r>
              <a:rPr lang="en-US" sz="2000" dirty="0" smtClean="0"/>
              <a:t> </a:t>
            </a:r>
            <a:r>
              <a:rPr lang="en-US" sz="2000" dirty="0" err="1" smtClean="0"/>
              <a:t>aluksi</a:t>
            </a:r>
            <a:r>
              <a:rPr lang="en-US" sz="2000" dirty="0" smtClean="0"/>
              <a:t> </a:t>
            </a:r>
            <a:r>
              <a:rPr lang="en-US" sz="2000" dirty="0" err="1" smtClean="0"/>
              <a:t>jokaisesta</a:t>
            </a:r>
            <a:r>
              <a:rPr lang="en-US" sz="2000" dirty="0" smtClean="0"/>
              <a:t> </a:t>
            </a:r>
            <a:r>
              <a:rPr lang="en-US" sz="2000" dirty="0" err="1" smtClean="0"/>
              <a:t>luokasta</a:t>
            </a:r>
            <a:r>
              <a:rPr lang="en-US" sz="2000" dirty="0" smtClean="0"/>
              <a:t> </a:t>
            </a:r>
            <a:r>
              <a:rPr lang="en-US" sz="2000" dirty="0" err="1" smtClean="0"/>
              <a:t>äänestettin</a:t>
            </a:r>
            <a:r>
              <a:rPr lang="en-US" sz="2000" dirty="0" smtClean="0"/>
              <a:t> </a:t>
            </a:r>
            <a:r>
              <a:rPr lang="en-US" sz="2000" dirty="0" err="1" smtClean="0"/>
              <a:t>halukkaista</a:t>
            </a:r>
            <a:r>
              <a:rPr lang="en-US" sz="2000" dirty="0" smtClean="0"/>
              <a:t> </a:t>
            </a:r>
            <a:r>
              <a:rPr lang="en-US" sz="2000" dirty="0" err="1" smtClean="0"/>
              <a:t>oppilaista</a:t>
            </a:r>
            <a:r>
              <a:rPr lang="en-US" sz="2000" dirty="0" smtClean="0"/>
              <a:t> </a:t>
            </a:r>
            <a:r>
              <a:rPr lang="en-US" sz="2000" dirty="0" err="1" smtClean="0"/>
              <a:t>yksi</a:t>
            </a:r>
            <a:r>
              <a:rPr lang="en-US" sz="2000" dirty="0" smtClean="0"/>
              <a:t> </a:t>
            </a:r>
            <a:r>
              <a:rPr lang="en-US" sz="2000" dirty="0" err="1" smtClean="0"/>
              <a:t>edustaja</a:t>
            </a:r>
            <a:r>
              <a:rPr lang="en-US" sz="2000" dirty="0" smtClean="0"/>
              <a:t> </a:t>
            </a:r>
            <a:r>
              <a:rPr lang="en-US" sz="2000" dirty="0" err="1" smtClean="0"/>
              <a:t>oppilaskunnan</a:t>
            </a:r>
            <a:r>
              <a:rPr lang="en-US" sz="2000" dirty="0" smtClean="0"/>
              <a:t> </a:t>
            </a:r>
            <a:r>
              <a:rPr lang="en-US" sz="2000" dirty="0" err="1" smtClean="0"/>
              <a:t>hallitukseen</a:t>
            </a:r>
            <a:r>
              <a:rPr lang="en-US" sz="2000" dirty="0" smtClean="0"/>
              <a:t>. </a:t>
            </a:r>
            <a:r>
              <a:rPr lang="en-US" sz="2000" dirty="0" err="1" smtClean="0"/>
              <a:t>Hallitus</a:t>
            </a:r>
            <a:r>
              <a:rPr lang="en-US" sz="2000" dirty="0" smtClean="0"/>
              <a:t> </a:t>
            </a:r>
            <a:r>
              <a:rPr lang="en-US" sz="2000" dirty="0" err="1" smtClean="0"/>
              <a:t>kokoontuu</a:t>
            </a:r>
            <a:r>
              <a:rPr lang="en-US" sz="2000" dirty="0" smtClean="0"/>
              <a:t> </a:t>
            </a:r>
            <a:r>
              <a:rPr lang="en-US" sz="2000" dirty="0" err="1" smtClean="0"/>
              <a:t>säännöllisesti</a:t>
            </a:r>
            <a:r>
              <a:rPr lang="en-US" sz="2000" dirty="0" smtClean="0"/>
              <a:t> </a:t>
            </a:r>
            <a:r>
              <a:rPr lang="en-US" sz="2000" dirty="0" err="1" smtClean="0"/>
              <a:t>kerran</a:t>
            </a:r>
            <a:r>
              <a:rPr lang="en-US" sz="2000" dirty="0" smtClean="0"/>
              <a:t> </a:t>
            </a:r>
            <a:r>
              <a:rPr lang="en-US" sz="2000" dirty="0" err="1" smtClean="0"/>
              <a:t>kuukaudessa</a:t>
            </a:r>
            <a:r>
              <a:rPr lang="en-US" sz="2000" dirty="0" smtClean="0"/>
              <a:t>.</a:t>
            </a:r>
          </a:p>
          <a:p>
            <a:pPr algn="ctr"/>
            <a:endParaRPr lang="en-US" sz="2000" dirty="0" smtClean="0"/>
          </a:p>
          <a:p>
            <a:pPr algn="ctr"/>
            <a:r>
              <a:rPr lang="en-US" sz="2000" dirty="0" err="1" smtClean="0"/>
              <a:t>Hallituksen</a:t>
            </a:r>
            <a:r>
              <a:rPr lang="en-US" sz="2000" dirty="0" smtClean="0"/>
              <a:t> </a:t>
            </a:r>
            <a:r>
              <a:rPr lang="en-US" sz="2000" dirty="0" err="1" smtClean="0"/>
              <a:t>tehtävänä</a:t>
            </a:r>
            <a:r>
              <a:rPr lang="en-US" sz="2000" dirty="0" smtClean="0"/>
              <a:t> on </a:t>
            </a:r>
            <a:r>
              <a:rPr lang="en-US" sz="2000" dirty="0" err="1" smtClean="0"/>
              <a:t>edistää</a:t>
            </a:r>
            <a:r>
              <a:rPr lang="en-US" sz="2000" dirty="0" smtClean="0"/>
              <a:t> </a:t>
            </a:r>
            <a:r>
              <a:rPr lang="en-US" sz="2000" dirty="0" err="1" smtClean="0"/>
              <a:t>kouluviihtyvyyttä</a:t>
            </a:r>
            <a:r>
              <a:rPr lang="en-US" sz="2000" dirty="0" smtClean="0"/>
              <a:t> </a:t>
            </a:r>
            <a:r>
              <a:rPr lang="en-US" sz="2000" dirty="0" err="1" smtClean="0"/>
              <a:t>ideoimalla</a:t>
            </a:r>
            <a:r>
              <a:rPr lang="en-US" sz="2000" dirty="0" smtClean="0"/>
              <a:t> </a:t>
            </a:r>
            <a:r>
              <a:rPr lang="en-US" sz="2000" dirty="0" err="1" smtClean="0"/>
              <a:t>ja</a:t>
            </a:r>
            <a:r>
              <a:rPr lang="en-US" sz="2000" dirty="0" smtClean="0"/>
              <a:t> </a:t>
            </a:r>
            <a:r>
              <a:rPr lang="en-US" sz="2000" dirty="0" err="1" smtClean="0"/>
              <a:t>järjestämällä</a:t>
            </a:r>
            <a:r>
              <a:rPr lang="en-US" sz="2000" dirty="0" smtClean="0"/>
              <a:t> </a:t>
            </a:r>
            <a:r>
              <a:rPr lang="en-US" sz="2000" dirty="0" err="1" smtClean="0"/>
              <a:t>yhteisiä</a:t>
            </a:r>
            <a:r>
              <a:rPr lang="en-US" sz="2000" dirty="0" smtClean="0"/>
              <a:t> </a:t>
            </a:r>
            <a:r>
              <a:rPr lang="en-US" sz="2000" dirty="0" err="1" smtClean="0"/>
              <a:t>toimintoja</a:t>
            </a:r>
            <a:r>
              <a:rPr lang="en-US" sz="2000" dirty="0" smtClean="0"/>
              <a:t> </a:t>
            </a:r>
            <a:r>
              <a:rPr lang="en-US" sz="2000" dirty="0" err="1" smtClean="0"/>
              <a:t>sekä</a:t>
            </a:r>
            <a:r>
              <a:rPr lang="en-US" sz="2000" dirty="0" smtClean="0"/>
              <a:t> </a:t>
            </a:r>
            <a:r>
              <a:rPr lang="en-US" sz="2000" dirty="0" err="1" smtClean="0"/>
              <a:t>tuoda</a:t>
            </a:r>
            <a:r>
              <a:rPr lang="en-US" sz="2000" dirty="0" smtClean="0"/>
              <a:t> </a:t>
            </a:r>
            <a:r>
              <a:rPr lang="en-US" sz="2000" dirty="0" err="1" smtClean="0"/>
              <a:t>esille</a:t>
            </a:r>
            <a:r>
              <a:rPr lang="en-US" sz="2000" dirty="0" smtClean="0"/>
              <a:t> </a:t>
            </a:r>
            <a:r>
              <a:rPr lang="en-US" sz="2000" dirty="0" err="1" smtClean="0"/>
              <a:t>oppilaskunnan</a:t>
            </a:r>
            <a:r>
              <a:rPr lang="en-US" sz="2000" dirty="0" smtClean="0"/>
              <a:t> </a:t>
            </a:r>
            <a:r>
              <a:rPr lang="en-US" sz="2000" dirty="0" err="1" smtClean="0"/>
              <a:t>toiveita</a:t>
            </a:r>
            <a:r>
              <a:rPr lang="en-US" sz="2000" dirty="0" smtClean="0"/>
              <a:t>.  </a:t>
            </a:r>
          </a:p>
          <a:p>
            <a:pPr algn="ctr"/>
            <a:endParaRPr lang="en-GB"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132856" y="8388424"/>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476672" y="467544"/>
            <a:ext cx="5976664" cy="1384995"/>
          </a:xfrm>
          <a:prstGeom prst="rect">
            <a:avLst/>
          </a:prstGeom>
          <a:noFill/>
        </p:spPr>
        <p:txBody>
          <a:bodyPr wrap="square" rtlCol="0">
            <a:spAutoFit/>
          </a:bodyPr>
          <a:lstStyle/>
          <a:p>
            <a:pPr algn="ctr"/>
            <a:r>
              <a:rPr lang="en-US" sz="2800" b="1" dirty="0" err="1" smtClean="0"/>
              <a:t>Laaja-alaiset</a:t>
            </a:r>
            <a:r>
              <a:rPr lang="en-US" sz="2800" b="1" dirty="0" smtClean="0"/>
              <a:t> </a:t>
            </a:r>
            <a:r>
              <a:rPr lang="en-US" sz="2800" b="1" dirty="0" err="1" smtClean="0"/>
              <a:t>oppimiskokonaisuudet</a:t>
            </a:r>
            <a:endParaRPr lang="en-US" sz="2800" b="1" dirty="0" smtClean="0"/>
          </a:p>
          <a:p>
            <a:pPr algn="ctr"/>
            <a:endParaRPr lang="en-US" sz="2800" b="1" dirty="0"/>
          </a:p>
          <a:p>
            <a:pPr algn="ctr"/>
            <a:endParaRPr lang="en-GB" sz="2800" b="1" dirty="0"/>
          </a:p>
        </p:txBody>
      </p:sp>
      <p:pic>
        <p:nvPicPr>
          <p:cNvPr id="4" name="Kuva 3" descr="Screen-Shot-2015-09-03-at-07.11.39-300x280.png"/>
          <p:cNvPicPr>
            <a:picLocks noChangeAspect="1"/>
          </p:cNvPicPr>
          <p:nvPr/>
        </p:nvPicPr>
        <p:blipFill>
          <a:blip r:embed="rId2" cstate="print"/>
          <a:stretch>
            <a:fillRect/>
          </a:stretch>
        </p:blipFill>
        <p:spPr>
          <a:xfrm>
            <a:off x="476672" y="1403648"/>
            <a:ext cx="5904656" cy="568863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942614" y="8388424"/>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Suorakulmio 2"/>
          <p:cNvSpPr/>
          <p:nvPr/>
        </p:nvSpPr>
        <p:spPr>
          <a:xfrm>
            <a:off x="260648" y="467544"/>
            <a:ext cx="6192688" cy="7848302"/>
          </a:xfrm>
          <a:prstGeom prst="rect">
            <a:avLst/>
          </a:prstGeom>
        </p:spPr>
        <p:txBody>
          <a:bodyPr wrap="square">
            <a:spAutoFit/>
          </a:bodyPr>
          <a:lstStyle/>
          <a:p>
            <a:pPr algn="ctr"/>
            <a:r>
              <a:rPr lang="en-US" sz="2800" b="1" dirty="0" err="1" smtClean="0"/>
              <a:t>Laaja-alaiset</a:t>
            </a:r>
            <a:r>
              <a:rPr lang="en-US" sz="2800" b="1" dirty="0" smtClean="0"/>
              <a:t> </a:t>
            </a:r>
            <a:r>
              <a:rPr lang="en-US" sz="2800" b="1" dirty="0" err="1" smtClean="0"/>
              <a:t>oppimiskokonaisuudet</a:t>
            </a:r>
            <a:endParaRPr lang="en-US" sz="2800" b="1" dirty="0" smtClean="0"/>
          </a:p>
          <a:p>
            <a:pPr algn="ctr"/>
            <a:endParaRPr lang="en-US" sz="2800" b="1" dirty="0"/>
          </a:p>
          <a:p>
            <a:pPr algn="ctr"/>
            <a:r>
              <a:rPr lang="en-US" sz="2000" dirty="0" err="1" smtClean="0"/>
              <a:t>Koijärven</a:t>
            </a:r>
            <a:r>
              <a:rPr lang="en-US" sz="2000" dirty="0" smtClean="0"/>
              <a:t> </a:t>
            </a:r>
            <a:r>
              <a:rPr lang="en-US" sz="2000" dirty="0" err="1" smtClean="0"/>
              <a:t>koulu-päiväkodin</a:t>
            </a:r>
            <a:r>
              <a:rPr lang="en-US" sz="2000" dirty="0" smtClean="0"/>
              <a:t> </a:t>
            </a:r>
            <a:r>
              <a:rPr lang="en-US" sz="2000" dirty="0" err="1" smtClean="0"/>
              <a:t>jatkuvassa</a:t>
            </a:r>
            <a:r>
              <a:rPr lang="en-US" sz="2000" dirty="0" smtClean="0"/>
              <a:t> </a:t>
            </a:r>
            <a:r>
              <a:rPr lang="en-US" sz="2000" dirty="0" err="1" smtClean="0"/>
              <a:t>toiminnassa</a:t>
            </a:r>
            <a:r>
              <a:rPr lang="en-US" sz="2000" dirty="0" smtClean="0"/>
              <a:t> </a:t>
            </a:r>
            <a:r>
              <a:rPr lang="en-US" sz="2000" dirty="0" err="1" smtClean="0"/>
              <a:t>keskeisessä</a:t>
            </a:r>
            <a:r>
              <a:rPr lang="en-US" sz="2000" dirty="0" smtClean="0"/>
              <a:t> </a:t>
            </a:r>
            <a:r>
              <a:rPr lang="en-US" sz="2000" dirty="0" err="1" smtClean="0"/>
              <a:t>osassa</a:t>
            </a:r>
            <a:r>
              <a:rPr lang="en-US" sz="2000" dirty="0" smtClean="0"/>
              <a:t> on L7: </a:t>
            </a:r>
            <a:r>
              <a:rPr lang="en-US" sz="2000" dirty="0" err="1" smtClean="0"/>
              <a:t>osallistuminen</a:t>
            </a:r>
            <a:r>
              <a:rPr lang="en-US" sz="2000" dirty="0" smtClean="0"/>
              <a:t>, </a:t>
            </a:r>
            <a:r>
              <a:rPr lang="en-US" sz="2000" dirty="0" err="1" smtClean="0"/>
              <a:t>vaikuttaminen</a:t>
            </a:r>
            <a:r>
              <a:rPr lang="en-US" sz="2000" dirty="0" smtClean="0"/>
              <a:t> </a:t>
            </a:r>
            <a:r>
              <a:rPr lang="en-US" sz="2000" dirty="0" err="1" smtClean="0"/>
              <a:t>ja</a:t>
            </a:r>
            <a:r>
              <a:rPr lang="en-US" sz="2000" dirty="0" smtClean="0"/>
              <a:t> </a:t>
            </a:r>
            <a:r>
              <a:rPr lang="en-US" sz="2000" dirty="0" err="1" smtClean="0"/>
              <a:t>kestävän</a:t>
            </a:r>
            <a:r>
              <a:rPr lang="en-US" sz="2000" dirty="0" smtClean="0"/>
              <a:t> </a:t>
            </a:r>
            <a:r>
              <a:rPr lang="en-US" sz="2000" dirty="0" err="1" smtClean="0"/>
              <a:t>tulevaisuuden</a:t>
            </a:r>
            <a:r>
              <a:rPr lang="en-US" sz="2000" dirty="0" smtClean="0"/>
              <a:t> </a:t>
            </a:r>
            <a:r>
              <a:rPr lang="en-US" sz="2000" dirty="0" err="1" smtClean="0"/>
              <a:t>rakentaminen</a:t>
            </a:r>
            <a:r>
              <a:rPr lang="en-US" sz="2000" dirty="0" smtClean="0"/>
              <a:t>. </a:t>
            </a:r>
          </a:p>
          <a:p>
            <a:pPr algn="ctr"/>
            <a:r>
              <a:rPr lang="en-US" sz="2000" dirty="0" err="1" smtClean="0"/>
              <a:t>Kaikessa</a:t>
            </a:r>
            <a:r>
              <a:rPr lang="en-US" sz="2000" dirty="0" smtClean="0"/>
              <a:t> </a:t>
            </a:r>
            <a:r>
              <a:rPr lang="en-US" sz="2000" dirty="0" err="1" smtClean="0"/>
              <a:t>arjen</a:t>
            </a:r>
            <a:r>
              <a:rPr lang="en-US" sz="2000" dirty="0" smtClean="0"/>
              <a:t> </a:t>
            </a:r>
            <a:r>
              <a:rPr lang="en-US" sz="2000" dirty="0" err="1" smtClean="0"/>
              <a:t>askareissa</a:t>
            </a:r>
            <a:r>
              <a:rPr lang="en-US" sz="2000" dirty="0" smtClean="0"/>
              <a:t> </a:t>
            </a:r>
            <a:r>
              <a:rPr lang="en-US" sz="2000" dirty="0" err="1" smtClean="0"/>
              <a:t>otetaan</a:t>
            </a:r>
            <a:r>
              <a:rPr lang="en-US" sz="2000" dirty="0" smtClean="0"/>
              <a:t> </a:t>
            </a:r>
            <a:r>
              <a:rPr lang="en-US" sz="2000" dirty="0" err="1" smtClean="0"/>
              <a:t>huomioon</a:t>
            </a:r>
            <a:r>
              <a:rPr lang="en-US" sz="2000" dirty="0" smtClean="0"/>
              <a:t> </a:t>
            </a:r>
            <a:r>
              <a:rPr lang="en-US" sz="2000" dirty="0" err="1" smtClean="0"/>
              <a:t>kestävän</a:t>
            </a:r>
            <a:r>
              <a:rPr lang="en-US" sz="2000" dirty="0" smtClean="0"/>
              <a:t> </a:t>
            </a:r>
            <a:r>
              <a:rPr lang="en-US" sz="2000" dirty="0" err="1" smtClean="0"/>
              <a:t>kehityksen</a:t>
            </a:r>
            <a:r>
              <a:rPr lang="en-US" sz="2000" dirty="0" smtClean="0"/>
              <a:t> </a:t>
            </a:r>
            <a:r>
              <a:rPr lang="en-US" sz="2000" dirty="0" err="1" smtClean="0"/>
              <a:t>periaatteet</a:t>
            </a:r>
            <a:r>
              <a:rPr lang="en-US" sz="2000" dirty="0" smtClean="0"/>
              <a:t> </a:t>
            </a:r>
            <a:r>
              <a:rPr lang="en-US" sz="2000" dirty="0" err="1" smtClean="0"/>
              <a:t>ja</a:t>
            </a:r>
            <a:r>
              <a:rPr lang="en-US" sz="2000" dirty="0" smtClean="0"/>
              <a:t> </a:t>
            </a:r>
            <a:r>
              <a:rPr lang="en-US" sz="2000" dirty="0" err="1" smtClean="0"/>
              <a:t>ekologiset</a:t>
            </a:r>
            <a:r>
              <a:rPr lang="en-US" sz="2000" dirty="0" smtClean="0"/>
              <a:t> </a:t>
            </a:r>
            <a:r>
              <a:rPr lang="en-US" sz="2000" dirty="0" err="1" smtClean="0"/>
              <a:t>tavat</a:t>
            </a:r>
            <a:r>
              <a:rPr lang="en-US" sz="2000" dirty="0" smtClean="0"/>
              <a:t> </a:t>
            </a:r>
            <a:r>
              <a:rPr lang="en-US" sz="2000" dirty="0" err="1" smtClean="0"/>
              <a:t>toimia</a:t>
            </a:r>
            <a:r>
              <a:rPr lang="en-US" sz="2000" dirty="0" smtClean="0"/>
              <a:t>. </a:t>
            </a:r>
            <a:r>
              <a:rPr lang="en-US" sz="2000" dirty="0" err="1" smtClean="0"/>
              <a:t>Lapsille</a:t>
            </a:r>
            <a:r>
              <a:rPr lang="en-US" sz="2000" dirty="0" smtClean="0"/>
              <a:t> </a:t>
            </a:r>
            <a:r>
              <a:rPr lang="en-US" sz="2000" dirty="0" err="1" smtClean="0"/>
              <a:t>ja</a:t>
            </a:r>
            <a:r>
              <a:rPr lang="en-US" sz="2000" dirty="0" smtClean="0"/>
              <a:t> </a:t>
            </a:r>
            <a:r>
              <a:rPr lang="en-US" sz="2000" dirty="0" err="1" smtClean="0"/>
              <a:t>oppilaille</a:t>
            </a:r>
            <a:r>
              <a:rPr lang="en-US" sz="2000" dirty="0" smtClean="0"/>
              <a:t> </a:t>
            </a:r>
            <a:r>
              <a:rPr lang="en-US" sz="2000" dirty="0" err="1" smtClean="0"/>
              <a:t>annetaan</a:t>
            </a:r>
            <a:r>
              <a:rPr lang="en-US" sz="2000" dirty="0" smtClean="0"/>
              <a:t> </a:t>
            </a:r>
            <a:r>
              <a:rPr lang="en-US" sz="2000" dirty="0" err="1" smtClean="0"/>
              <a:t>mahdollisuudet</a:t>
            </a:r>
            <a:r>
              <a:rPr lang="en-US" sz="2000" dirty="0" smtClean="0"/>
              <a:t> </a:t>
            </a:r>
            <a:r>
              <a:rPr lang="en-US" sz="2000" dirty="0" err="1" smtClean="0"/>
              <a:t>vaikuttaa</a:t>
            </a:r>
            <a:r>
              <a:rPr lang="en-US" sz="2000" dirty="0" smtClean="0"/>
              <a:t> </a:t>
            </a:r>
            <a:r>
              <a:rPr lang="en-US" sz="2000" dirty="0" err="1" smtClean="0"/>
              <a:t>omaan</a:t>
            </a:r>
            <a:r>
              <a:rPr lang="en-US" sz="2000" dirty="0" smtClean="0"/>
              <a:t> </a:t>
            </a:r>
            <a:r>
              <a:rPr lang="en-US" sz="2000" dirty="0" err="1" smtClean="0"/>
              <a:t>tekemiseen</a:t>
            </a:r>
            <a:r>
              <a:rPr lang="en-US" sz="2000" dirty="0" smtClean="0"/>
              <a:t> </a:t>
            </a:r>
            <a:r>
              <a:rPr lang="en-US" sz="2000" dirty="0" err="1" smtClean="0"/>
              <a:t>ja</a:t>
            </a:r>
            <a:r>
              <a:rPr lang="en-US" sz="2000" dirty="0" smtClean="0"/>
              <a:t> </a:t>
            </a:r>
            <a:r>
              <a:rPr lang="en-US" sz="2000" dirty="0" err="1" smtClean="0"/>
              <a:t>oppimiseen</a:t>
            </a:r>
            <a:r>
              <a:rPr lang="en-US" sz="2000" dirty="0" smtClean="0"/>
              <a:t>.</a:t>
            </a:r>
          </a:p>
          <a:p>
            <a:pPr algn="ctr"/>
            <a:endParaRPr lang="en-US" sz="2000" dirty="0"/>
          </a:p>
          <a:p>
            <a:pPr algn="ctr"/>
            <a:r>
              <a:rPr lang="en-US" sz="2000" dirty="0" err="1" smtClean="0"/>
              <a:t>Lukuvuoden</a:t>
            </a:r>
            <a:r>
              <a:rPr lang="en-US" sz="2000" dirty="0" smtClean="0"/>
              <a:t> 18-19 </a:t>
            </a:r>
            <a:r>
              <a:rPr lang="en-US" sz="2000" dirty="0" err="1" smtClean="0"/>
              <a:t>aikana</a:t>
            </a:r>
            <a:r>
              <a:rPr lang="en-US" sz="2000" dirty="0" smtClean="0"/>
              <a:t> </a:t>
            </a:r>
            <a:r>
              <a:rPr lang="en-US" sz="2000" dirty="0" err="1" smtClean="0"/>
              <a:t>panostetaan</a:t>
            </a:r>
            <a:r>
              <a:rPr lang="en-US" sz="2000" dirty="0" smtClean="0"/>
              <a:t> </a:t>
            </a:r>
            <a:r>
              <a:rPr lang="en-US" sz="2000" dirty="0" err="1" smtClean="0"/>
              <a:t>myös</a:t>
            </a:r>
            <a:r>
              <a:rPr lang="en-US" sz="2000" dirty="0" smtClean="0"/>
              <a:t> L5: </a:t>
            </a:r>
            <a:r>
              <a:rPr lang="en-US" sz="2000" dirty="0" err="1" smtClean="0"/>
              <a:t>tieto</a:t>
            </a:r>
            <a:r>
              <a:rPr lang="en-US" sz="2000" dirty="0" smtClean="0"/>
              <a:t>- </a:t>
            </a:r>
            <a:r>
              <a:rPr lang="en-US" sz="2000" dirty="0" err="1" smtClean="0"/>
              <a:t>ja</a:t>
            </a:r>
            <a:r>
              <a:rPr lang="en-US" sz="2000" dirty="0" smtClean="0"/>
              <a:t> </a:t>
            </a:r>
            <a:r>
              <a:rPr lang="en-US" sz="2000" dirty="0" err="1" smtClean="0"/>
              <a:t>viestintäteknologinen</a:t>
            </a:r>
            <a:r>
              <a:rPr lang="en-US" sz="2000" dirty="0" smtClean="0"/>
              <a:t> </a:t>
            </a:r>
            <a:r>
              <a:rPr lang="en-US" sz="2000" dirty="0" err="1" smtClean="0"/>
              <a:t>osaaminen</a:t>
            </a:r>
            <a:r>
              <a:rPr lang="en-US" sz="2000" dirty="0" smtClean="0"/>
              <a:t>. Tablet-</a:t>
            </a:r>
            <a:r>
              <a:rPr lang="en-US" sz="2000" dirty="0" err="1" smtClean="0"/>
              <a:t>pohjaista</a:t>
            </a:r>
            <a:r>
              <a:rPr lang="en-US" sz="2000" dirty="0" smtClean="0"/>
              <a:t> </a:t>
            </a:r>
            <a:r>
              <a:rPr lang="en-US" sz="2000" dirty="0" err="1" smtClean="0"/>
              <a:t>opiskelua</a:t>
            </a:r>
            <a:r>
              <a:rPr lang="en-US" sz="2000" dirty="0" smtClean="0"/>
              <a:t> </a:t>
            </a:r>
            <a:r>
              <a:rPr lang="en-US" sz="2000" dirty="0" err="1" smtClean="0"/>
              <a:t>ja</a:t>
            </a:r>
            <a:r>
              <a:rPr lang="en-US" sz="2000" dirty="0" smtClean="0"/>
              <a:t> </a:t>
            </a:r>
            <a:r>
              <a:rPr lang="en-US" sz="2000" dirty="0" err="1" smtClean="0"/>
              <a:t>sähköisten</a:t>
            </a:r>
            <a:r>
              <a:rPr lang="en-US" sz="2000" dirty="0" smtClean="0"/>
              <a:t> </a:t>
            </a:r>
            <a:r>
              <a:rPr lang="en-US" sz="2000" dirty="0" err="1" smtClean="0"/>
              <a:t>kirjojen</a:t>
            </a:r>
            <a:r>
              <a:rPr lang="en-US" sz="2000" dirty="0" smtClean="0"/>
              <a:t> </a:t>
            </a:r>
            <a:r>
              <a:rPr lang="en-US" sz="2000" dirty="0" err="1" smtClean="0"/>
              <a:t>ja</a:t>
            </a:r>
            <a:r>
              <a:rPr lang="en-US" sz="2000" dirty="0" smtClean="0"/>
              <a:t> </a:t>
            </a:r>
            <a:r>
              <a:rPr lang="en-US" sz="2000" dirty="0" err="1" smtClean="0"/>
              <a:t>oppimateriaalien</a:t>
            </a:r>
            <a:r>
              <a:rPr lang="en-US" sz="2000" dirty="0" smtClean="0"/>
              <a:t> </a:t>
            </a:r>
            <a:r>
              <a:rPr lang="en-US" sz="2000" dirty="0" err="1" smtClean="0"/>
              <a:t>käyttöä</a:t>
            </a:r>
            <a:r>
              <a:rPr lang="en-US" sz="2000" dirty="0" smtClean="0"/>
              <a:t> </a:t>
            </a:r>
            <a:r>
              <a:rPr lang="en-US" sz="2000" dirty="0" err="1" smtClean="0"/>
              <a:t>lisätään</a:t>
            </a:r>
            <a:r>
              <a:rPr lang="en-US" sz="2000" dirty="0" smtClean="0"/>
              <a:t> </a:t>
            </a:r>
            <a:r>
              <a:rPr lang="en-US" sz="2000" dirty="0" err="1" smtClean="0"/>
              <a:t>oppilaiden</a:t>
            </a:r>
            <a:r>
              <a:rPr lang="en-US" sz="2000" dirty="0" smtClean="0"/>
              <a:t> </a:t>
            </a:r>
            <a:r>
              <a:rPr lang="en-US" sz="2000" dirty="0" err="1" smtClean="0"/>
              <a:t>ja</a:t>
            </a:r>
            <a:r>
              <a:rPr lang="en-US" sz="2000" dirty="0" smtClean="0"/>
              <a:t> </a:t>
            </a:r>
            <a:r>
              <a:rPr lang="en-US" sz="2000" dirty="0" err="1" smtClean="0"/>
              <a:t>opettajien</a:t>
            </a:r>
            <a:r>
              <a:rPr lang="en-US" sz="2000" dirty="0" smtClean="0"/>
              <a:t> </a:t>
            </a:r>
            <a:r>
              <a:rPr lang="en-US" sz="2000" dirty="0" err="1" smtClean="0"/>
              <a:t>taitojen</a:t>
            </a:r>
            <a:r>
              <a:rPr lang="en-US" sz="2000" dirty="0" smtClean="0"/>
              <a:t> </a:t>
            </a:r>
            <a:r>
              <a:rPr lang="en-US" sz="2000" dirty="0" err="1" smtClean="0"/>
              <a:t>karttuessa</a:t>
            </a:r>
            <a:r>
              <a:rPr lang="en-US" sz="2000" dirty="0" smtClean="0"/>
              <a:t>.</a:t>
            </a:r>
          </a:p>
          <a:p>
            <a:pPr algn="ctr"/>
            <a:endParaRPr lang="en-US" sz="2000" dirty="0" smtClean="0"/>
          </a:p>
          <a:p>
            <a:pPr algn="ctr"/>
            <a:r>
              <a:rPr lang="en-US" sz="2000" dirty="0" err="1" smtClean="0">
                <a:solidFill>
                  <a:schemeClr val="bg1"/>
                </a:solidFill>
              </a:rPr>
              <a:t>Uutena</a:t>
            </a:r>
            <a:r>
              <a:rPr lang="en-US" sz="2000" dirty="0" smtClean="0">
                <a:solidFill>
                  <a:schemeClr val="bg1"/>
                </a:solidFill>
              </a:rPr>
              <a:t> </a:t>
            </a:r>
            <a:r>
              <a:rPr lang="en-US" sz="2000" dirty="0" err="1" smtClean="0">
                <a:solidFill>
                  <a:schemeClr val="bg1"/>
                </a:solidFill>
              </a:rPr>
              <a:t>osa-alueena</a:t>
            </a:r>
            <a:r>
              <a:rPr lang="en-US" sz="2000" dirty="0" smtClean="0">
                <a:solidFill>
                  <a:schemeClr val="bg1"/>
                </a:solidFill>
              </a:rPr>
              <a:t> 18-19 </a:t>
            </a:r>
            <a:r>
              <a:rPr lang="en-US" sz="2000" dirty="0" err="1" smtClean="0">
                <a:solidFill>
                  <a:schemeClr val="bg1"/>
                </a:solidFill>
              </a:rPr>
              <a:t>mukaan</a:t>
            </a:r>
            <a:r>
              <a:rPr lang="en-US" sz="2000" dirty="0" smtClean="0">
                <a:solidFill>
                  <a:schemeClr val="bg1"/>
                </a:solidFill>
              </a:rPr>
              <a:t> </a:t>
            </a:r>
            <a:r>
              <a:rPr lang="en-US" sz="2000" dirty="0" err="1" smtClean="0">
                <a:solidFill>
                  <a:schemeClr val="bg1"/>
                </a:solidFill>
              </a:rPr>
              <a:t>otetaan</a:t>
            </a:r>
            <a:r>
              <a:rPr lang="en-US" sz="2000" dirty="0" smtClean="0">
                <a:solidFill>
                  <a:schemeClr val="bg1"/>
                </a:solidFill>
              </a:rPr>
              <a:t> </a:t>
            </a:r>
          </a:p>
          <a:p>
            <a:pPr algn="ctr"/>
            <a:r>
              <a:rPr lang="en-US" sz="2000" dirty="0" smtClean="0">
                <a:solidFill>
                  <a:schemeClr val="bg1"/>
                </a:solidFill>
              </a:rPr>
              <a:t>L2: </a:t>
            </a:r>
            <a:r>
              <a:rPr lang="en-US" sz="2000" dirty="0" err="1" smtClean="0">
                <a:solidFill>
                  <a:schemeClr val="bg1"/>
                </a:solidFill>
              </a:rPr>
              <a:t>kulttuurinen</a:t>
            </a:r>
            <a:r>
              <a:rPr lang="en-US" sz="2000" dirty="0" smtClean="0">
                <a:solidFill>
                  <a:schemeClr val="bg1"/>
                </a:solidFill>
              </a:rPr>
              <a:t> </a:t>
            </a:r>
            <a:r>
              <a:rPr lang="en-US" sz="2000" dirty="0" err="1" smtClean="0">
                <a:solidFill>
                  <a:schemeClr val="bg1"/>
                </a:solidFill>
              </a:rPr>
              <a:t>osaaminen</a:t>
            </a:r>
            <a:r>
              <a:rPr lang="en-US" sz="2000" dirty="0" smtClean="0">
                <a:solidFill>
                  <a:schemeClr val="bg1"/>
                </a:solidFill>
              </a:rPr>
              <a:t>, </a:t>
            </a:r>
            <a:r>
              <a:rPr lang="en-US" sz="2000" dirty="0" err="1" smtClean="0">
                <a:solidFill>
                  <a:schemeClr val="bg1"/>
                </a:solidFill>
              </a:rPr>
              <a:t>vuorovaikutus</a:t>
            </a:r>
            <a:r>
              <a:rPr lang="en-US" sz="2000" dirty="0" smtClean="0">
                <a:solidFill>
                  <a:schemeClr val="bg1"/>
                </a:solidFill>
              </a:rPr>
              <a:t> ja </a:t>
            </a:r>
            <a:r>
              <a:rPr lang="en-US" sz="2000" dirty="0" err="1" smtClean="0">
                <a:solidFill>
                  <a:schemeClr val="bg1"/>
                </a:solidFill>
              </a:rPr>
              <a:t>ilmaisu</a:t>
            </a:r>
            <a:r>
              <a:rPr lang="en-US" sz="2000" dirty="0" smtClean="0">
                <a:solidFill>
                  <a:schemeClr val="bg1"/>
                </a:solidFill>
              </a:rPr>
              <a:t> </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800" dirty="0"/>
          </a:p>
          <a:p>
            <a:pPr algn="ctr"/>
            <a:endParaRPr lang="en-US" sz="20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916832" y="8388424"/>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332656" y="539552"/>
            <a:ext cx="5976664" cy="4955203"/>
          </a:xfrm>
          <a:prstGeom prst="rect">
            <a:avLst/>
          </a:prstGeom>
          <a:noFill/>
        </p:spPr>
        <p:txBody>
          <a:bodyPr wrap="square" rtlCol="0">
            <a:spAutoFit/>
          </a:bodyPr>
          <a:lstStyle/>
          <a:p>
            <a:pPr algn="ctr"/>
            <a:r>
              <a:rPr lang="fi-FI" sz="2800" b="1" dirty="0" smtClean="0"/>
              <a:t>Monialaiset oppimiskokonaisuudet</a:t>
            </a:r>
          </a:p>
          <a:p>
            <a:pPr algn="ctr"/>
            <a:endParaRPr lang="fi-FI" sz="2000" dirty="0"/>
          </a:p>
          <a:p>
            <a:pPr algn="ctr"/>
            <a:r>
              <a:rPr lang="fi-FI" sz="2000" dirty="0" smtClean="0"/>
              <a:t>Jokainen </a:t>
            </a:r>
            <a:r>
              <a:rPr lang="fi-FI" sz="2000" dirty="0"/>
              <a:t>oppilas osallistuu vähintään yhteen monialaiseen oppimiskokonaisuuteen lukuvuoden aikana. Yhden oppimiskokonaisuuden kesto on vähintään oppilaan yhden kouluviikon tuntimäärä. Tunnit voidaan pitää yhden viikon aikana tai hajautettuna pidemmälle ajalle.</a:t>
            </a:r>
            <a:r>
              <a:rPr lang="fi-FI" sz="2800" dirty="0"/>
              <a:t/>
            </a:r>
            <a:br>
              <a:rPr lang="fi-FI" sz="2800" dirty="0"/>
            </a:br>
            <a:r>
              <a:rPr lang="fi-FI" sz="2800" dirty="0"/>
              <a:t/>
            </a:r>
            <a:br>
              <a:rPr lang="fi-FI" sz="2800" dirty="0"/>
            </a:br>
            <a:r>
              <a:rPr lang="fi-FI" sz="2000" dirty="0" smtClean="0"/>
              <a:t>Lukuvuoden 2018-2019</a:t>
            </a:r>
          </a:p>
          <a:p>
            <a:pPr algn="ctr"/>
            <a:r>
              <a:rPr lang="fi-FI" sz="2000" dirty="0" smtClean="0"/>
              <a:t>Teemana on:</a:t>
            </a:r>
          </a:p>
          <a:p>
            <a:pPr algn="ctr"/>
            <a:r>
              <a:rPr lang="fi-FI" sz="2000" dirty="0" err="1" smtClean="0"/>
              <a:t>Let´s</a:t>
            </a:r>
            <a:r>
              <a:rPr lang="fi-FI" sz="2000" dirty="0" smtClean="0"/>
              <a:t> </a:t>
            </a:r>
            <a:r>
              <a:rPr lang="fi-FI" sz="2000" dirty="0" err="1" smtClean="0"/>
              <a:t>Do</a:t>
            </a:r>
            <a:r>
              <a:rPr lang="fi-FI" sz="2000" dirty="0" smtClean="0"/>
              <a:t> It </a:t>
            </a:r>
            <a:r>
              <a:rPr lang="fi-FI" sz="2000" dirty="0" err="1" smtClean="0"/>
              <a:t>Together</a:t>
            </a:r>
            <a:r>
              <a:rPr lang="fi-FI" sz="2000" dirty="0" smtClean="0"/>
              <a:t> – </a:t>
            </a:r>
            <a:r>
              <a:rPr lang="fi-FI" sz="2000" dirty="0" err="1" smtClean="0"/>
              <a:t>You</a:t>
            </a:r>
            <a:r>
              <a:rPr lang="fi-FI" sz="2000" dirty="0" smtClean="0"/>
              <a:t> and Me in Europe</a:t>
            </a:r>
          </a:p>
          <a:p>
            <a:pPr algn="ctr"/>
            <a:endParaRPr lang="fi-FI" sz="2000" dirty="0" smtClean="0"/>
          </a:p>
          <a:p>
            <a:pPr algn="ctr"/>
            <a:r>
              <a:rPr lang="fi-FI" sz="2000" dirty="0" smtClean="0">
                <a:solidFill>
                  <a:srgbClr val="FF0000"/>
                </a:solidFill>
              </a:rPr>
              <a:t> </a:t>
            </a:r>
            <a:endParaRPr lang="fi-FI" sz="2000" dirty="0">
              <a:solidFill>
                <a:srgbClr val="FF0000"/>
              </a:solidFill>
            </a:endParaRPr>
          </a:p>
          <a:p>
            <a:pPr algn="ctr"/>
            <a:endParaRPr lang="fi-FI"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844824" y="8316416"/>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5" name="Tekstiruutu 4"/>
          <p:cNvSpPr txBox="1"/>
          <p:nvPr/>
        </p:nvSpPr>
        <p:spPr>
          <a:xfrm>
            <a:off x="476672" y="251520"/>
            <a:ext cx="5904656" cy="6955750"/>
          </a:xfrm>
          <a:prstGeom prst="rect">
            <a:avLst/>
          </a:prstGeom>
          <a:noFill/>
        </p:spPr>
        <p:txBody>
          <a:bodyPr wrap="square" rtlCol="0">
            <a:spAutoFit/>
          </a:bodyPr>
          <a:lstStyle/>
          <a:p>
            <a:pPr algn="ctr"/>
            <a:r>
              <a:rPr lang="fi-FI" sz="2800" b="1" dirty="0" smtClean="0"/>
              <a:t>Toimintavuoden 2017-2018  työn ja tavoitteiden toteutumisen arviointi</a:t>
            </a:r>
            <a:endParaRPr lang="fi-FI" sz="2800" b="1" dirty="0"/>
          </a:p>
          <a:p>
            <a:r>
              <a:rPr lang="fi-FI" b="1" dirty="0"/>
              <a:t> </a:t>
            </a:r>
            <a:endParaRPr lang="fi-FI" dirty="0"/>
          </a:p>
          <a:p>
            <a:pPr algn="ctr"/>
            <a:r>
              <a:rPr lang="fi-FI" b="1" dirty="0"/>
              <a:t> </a:t>
            </a:r>
            <a:r>
              <a:rPr lang="fi-FI" b="1" spc="-1" dirty="0">
                <a:solidFill>
                  <a:srgbClr val="000000"/>
                </a:solidFill>
                <a:uFill>
                  <a:solidFill>
                    <a:srgbClr val="FFFFFF"/>
                  </a:solidFill>
                </a:uFill>
                <a:latin typeface="Comic Sans MS"/>
              </a:rPr>
              <a:t> 2017-2018 tavoitteet</a:t>
            </a:r>
            <a:br>
              <a:rPr lang="fi-FI" b="1" spc="-1" dirty="0">
                <a:solidFill>
                  <a:srgbClr val="000000"/>
                </a:solidFill>
                <a:uFill>
                  <a:solidFill>
                    <a:srgbClr val="FFFFFF"/>
                  </a:solidFill>
                </a:uFill>
                <a:latin typeface="Comic Sans MS"/>
              </a:rPr>
            </a:br>
            <a:r>
              <a:rPr lang="fi-FI" b="1" spc="-1" dirty="0">
                <a:solidFill>
                  <a:srgbClr val="000000"/>
                </a:solidFill>
                <a:uFill>
                  <a:solidFill>
                    <a:srgbClr val="FFFFFF"/>
                  </a:solidFill>
                </a:uFill>
                <a:latin typeface="Comic Sans MS"/>
              </a:rPr>
              <a:t>Hyvinvoiva, onnellinen, liikkuva  ja omaan päiväänsä vaikuttava lapsi</a:t>
            </a:r>
            <a:endParaRPr lang="fi-FI" dirty="0"/>
          </a:p>
          <a:p>
            <a:r>
              <a:rPr lang="fi-FI" b="1" dirty="0" smtClean="0"/>
              <a:t> </a:t>
            </a:r>
          </a:p>
          <a:p>
            <a:r>
              <a:rPr lang="fi-FI" sz="1600" spc="-1" dirty="0" smtClean="0">
                <a:solidFill>
                  <a:srgbClr val="000000"/>
                </a:solidFill>
                <a:uFill>
                  <a:solidFill>
                    <a:srgbClr val="FFFFFF"/>
                  </a:solidFill>
                </a:uFill>
                <a:latin typeface="Comic Sans MS" panose="030F0702030302020204" pitchFamily="66" charset="0"/>
              </a:rPr>
              <a:t>Liikunnan </a:t>
            </a:r>
            <a:r>
              <a:rPr lang="fi-FI" sz="1600" spc="-1" dirty="0">
                <a:solidFill>
                  <a:srgbClr val="000000"/>
                </a:solidFill>
                <a:uFill>
                  <a:solidFill>
                    <a:srgbClr val="FFFFFF"/>
                  </a:solidFill>
                </a:uFill>
                <a:latin typeface="Comic Sans MS" panose="030F0702030302020204" pitchFamily="66" charset="0"/>
              </a:rPr>
              <a:t>lisääminen arjessa</a:t>
            </a:r>
          </a:p>
          <a:p>
            <a:r>
              <a:rPr lang="fi-FI" dirty="0" err="1"/>
              <a:t>Parastimme</a:t>
            </a:r>
            <a:r>
              <a:rPr lang="fi-FI" dirty="0"/>
              <a:t> Kurjenpesän päiväkotia ja aloitimme  kerran kuussa Kaikki juoksee tapahtuman.</a:t>
            </a:r>
          </a:p>
          <a:p>
            <a:r>
              <a:rPr lang="fi-FI" dirty="0"/>
              <a:t>Aktiiviset </a:t>
            </a:r>
            <a:r>
              <a:rPr lang="fi-FI" dirty="0" err="1"/>
              <a:t>Metsämörriretket</a:t>
            </a:r>
            <a:r>
              <a:rPr lang="fi-FI" dirty="0"/>
              <a:t>.</a:t>
            </a:r>
          </a:p>
          <a:p>
            <a:r>
              <a:rPr lang="fi-FI" dirty="0"/>
              <a:t>Liikuimme säällä kuin säällä.</a:t>
            </a:r>
          </a:p>
          <a:p>
            <a:r>
              <a:rPr lang="fi-FI" dirty="0"/>
              <a:t>Koulun sali oli aktiivisessa käytössä niin aamu- kuin iltapäivisinkin. </a:t>
            </a:r>
          </a:p>
          <a:p>
            <a:r>
              <a:rPr lang="fi-FI" dirty="0"/>
              <a:t>Toiminnassa käytimme osallistavia menetelmiä ( esim. aktiivinen oppimisympäristö, omaehtoinen toiminnan valitseminen toimintataulun avulla)</a:t>
            </a:r>
          </a:p>
          <a:p>
            <a:r>
              <a:rPr lang="fi-FI" dirty="0" err="1"/>
              <a:t>Toiminnalllinen</a:t>
            </a:r>
            <a:r>
              <a:rPr lang="fi-FI" dirty="0"/>
              <a:t> ja etenkin liikkuva joulujuhla ulkona. </a:t>
            </a:r>
          </a:p>
          <a:p>
            <a:r>
              <a:rPr lang="fi-FI" dirty="0"/>
              <a:t>Olemme mukana Ilo kasvaa liikkuen – ohjelmassa.</a:t>
            </a:r>
            <a:endParaRPr lang="fi-FI" spc="-1" dirty="0">
              <a:solidFill>
                <a:srgbClr val="000000"/>
              </a:solidFill>
              <a:uFill>
                <a:solidFill>
                  <a:srgbClr val="FFFFFF"/>
                </a:solidFill>
              </a:uFill>
            </a:endParaRPr>
          </a:p>
          <a:p>
            <a:pPr>
              <a:lnSpc>
                <a:spcPct val="100000"/>
              </a:lnSpc>
            </a:pPr>
            <a:r>
              <a:rPr lang="fi-FI" spc="-1" dirty="0">
                <a:solidFill>
                  <a:srgbClr val="000000"/>
                </a:solidFill>
                <a:uFill>
                  <a:solidFill>
                    <a:srgbClr val="FFFFFF"/>
                  </a:solidFill>
                </a:uFill>
              </a:rPr>
              <a:t>Luonto on tärkeässä osassa toimintakauttamme. Laavumetsä antaa myös meille mukavan mahdollisuuden yhdessäoloon ja yhteistoimintaan koko koulu-päiväkodin kanssa.</a:t>
            </a:r>
            <a:endParaRPr lang="fi-FI" dirty="0"/>
          </a:p>
          <a:p>
            <a:endParaRPr lang="fi-FI" dirty="0"/>
          </a:p>
        </p:txBody>
      </p:sp>
    </p:spTree>
    <p:extLst>
      <p:ext uri="{BB962C8B-B14F-4D97-AF65-F5344CB8AC3E}">
        <p14:creationId xmlns:p14="http://schemas.microsoft.com/office/powerpoint/2010/main" val="4059163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844824" y="8316416"/>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476672" y="179512"/>
            <a:ext cx="5976664" cy="5262979"/>
          </a:xfrm>
          <a:prstGeom prst="rect">
            <a:avLst/>
          </a:prstGeom>
          <a:noFill/>
        </p:spPr>
        <p:txBody>
          <a:bodyPr wrap="square" rtlCol="0">
            <a:spAutoFit/>
          </a:bodyPr>
          <a:lstStyle/>
          <a:p>
            <a:pPr algn="ctr"/>
            <a:r>
              <a:rPr lang="en-US" sz="2800" b="1" dirty="0" err="1" smtClean="0"/>
              <a:t>Liikkuva-koulu</a:t>
            </a:r>
            <a:endParaRPr lang="en-US" sz="2800" b="1" dirty="0" smtClean="0"/>
          </a:p>
          <a:p>
            <a:pPr algn="ctr"/>
            <a:endParaRPr lang="en-US" sz="2800" b="1" dirty="0"/>
          </a:p>
          <a:p>
            <a:pPr algn="ctr"/>
            <a:r>
              <a:rPr lang="en-US" sz="2000" dirty="0" err="1" smtClean="0"/>
              <a:t>Koijärven</a:t>
            </a:r>
            <a:r>
              <a:rPr lang="en-US" sz="2000" dirty="0" smtClean="0"/>
              <a:t> </a:t>
            </a:r>
            <a:r>
              <a:rPr lang="en-US" sz="2000" dirty="0" err="1" smtClean="0"/>
              <a:t>koulu</a:t>
            </a:r>
            <a:r>
              <a:rPr lang="en-US" sz="2000" dirty="0" smtClean="0"/>
              <a:t> on </a:t>
            </a:r>
            <a:r>
              <a:rPr lang="en-US" sz="2000" dirty="0" err="1" smtClean="0"/>
              <a:t>mukana</a:t>
            </a:r>
            <a:r>
              <a:rPr lang="en-US" sz="2000" dirty="0" smtClean="0"/>
              <a:t> </a:t>
            </a:r>
            <a:r>
              <a:rPr lang="en-US" sz="2000" dirty="0" err="1" smtClean="0"/>
              <a:t>liikkuva-koulu</a:t>
            </a:r>
            <a:r>
              <a:rPr lang="en-US" sz="2000" dirty="0" smtClean="0"/>
              <a:t> </a:t>
            </a:r>
            <a:r>
              <a:rPr lang="en-US" sz="2000" dirty="0" err="1" smtClean="0"/>
              <a:t>ohjelmassa</a:t>
            </a:r>
            <a:r>
              <a:rPr lang="en-US" sz="2000" dirty="0" smtClean="0"/>
              <a:t>. </a:t>
            </a:r>
            <a:r>
              <a:rPr lang="en-US" sz="2000" dirty="0" err="1" smtClean="0"/>
              <a:t>Koululla</a:t>
            </a:r>
            <a:r>
              <a:rPr lang="en-US" sz="2000" dirty="0" smtClean="0"/>
              <a:t> on </a:t>
            </a:r>
            <a:r>
              <a:rPr lang="en-US" sz="2000" dirty="0" err="1" smtClean="0"/>
              <a:t>tehtynä</a:t>
            </a:r>
            <a:r>
              <a:rPr lang="en-US" sz="2000" dirty="0" smtClean="0"/>
              <a:t> </a:t>
            </a:r>
            <a:r>
              <a:rPr lang="en-US" sz="2000" dirty="0" err="1" smtClean="0"/>
              <a:t>alkukartoitus</a:t>
            </a:r>
            <a:r>
              <a:rPr lang="en-US" sz="2000" dirty="0" smtClean="0"/>
              <a:t> </a:t>
            </a:r>
            <a:r>
              <a:rPr lang="en-US" sz="2000" dirty="0" err="1" smtClean="0"/>
              <a:t>ja</a:t>
            </a:r>
            <a:r>
              <a:rPr lang="en-US" sz="2000" dirty="0" smtClean="0"/>
              <a:t> </a:t>
            </a:r>
            <a:r>
              <a:rPr lang="en-US" sz="2000" dirty="0" err="1" smtClean="0"/>
              <a:t>syksyn</a:t>
            </a:r>
            <a:r>
              <a:rPr lang="en-US" sz="2000" dirty="0" smtClean="0"/>
              <a:t> </a:t>
            </a:r>
            <a:r>
              <a:rPr lang="en-US" sz="2000" dirty="0" err="1" smtClean="0"/>
              <a:t>aikana</a:t>
            </a:r>
            <a:r>
              <a:rPr lang="en-US" sz="2000" dirty="0" smtClean="0"/>
              <a:t> </a:t>
            </a:r>
            <a:r>
              <a:rPr lang="en-US" sz="2000" dirty="0" err="1" smtClean="0"/>
              <a:t>välituntiliikunnan</a:t>
            </a:r>
            <a:r>
              <a:rPr lang="en-US" sz="2000" dirty="0" smtClean="0"/>
              <a:t> </a:t>
            </a:r>
            <a:r>
              <a:rPr lang="en-US" sz="2000" dirty="0" err="1" smtClean="0"/>
              <a:t>tarvikkeita</a:t>
            </a:r>
            <a:r>
              <a:rPr lang="en-US" sz="2000" dirty="0" smtClean="0"/>
              <a:t> </a:t>
            </a:r>
            <a:r>
              <a:rPr lang="en-US" sz="2000" dirty="0" err="1" smtClean="0"/>
              <a:t>parannellaan</a:t>
            </a:r>
            <a:r>
              <a:rPr lang="en-US" sz="2000" dirty="0" smtClean="0"/>
              <a:t> </a:t>
            </a:r>
            <a:r>
              <a:rPr lang="en-US" sz="2000" dirty="0" err="1" smtClean="0"/>
              <a:t>oppilaskunnan</a:t>
            </a:r>
            <a:r>
              <a:rPr lang="en-US" sz="2000" dirty="0" smtClean="0"/>
              <a:t> </a:t>
            </a:r>
            <a:r>
              <a:rPr lang="en-US" sz="2000" dirty="0" err="1" smtClean="0"/>
              <a:t>toiveiden</a:t>
            </a:r>
            <a:r>
              <a:rPr lang="en-US" sz="2000" dirty="0" smtClean="0"/>
              <a:t> </a:t>
            </a:r>
            <a:r>
              <a:rPr lang="en-US" sz="2000" dirty="0" err="1" smtClean="0"/>
              <a:t>pohjalta</a:t>
            </a:r>
            <a:r>
              <a:rPr lang="en-US" sz="2000" dirty="0" smtClean="0"/>
              <a:t>. </a:t>
            </a:r>
          </a:p>
          <a:p>
            <a:pPr algn="ctr"/>
            <a:endParaRPr lang="en-US" sz="2000" dirty="0"/>
          </a:p>
          <a:p>
            <a:pPr algn="ctr"/>
            <a:r>
              <a:rPr lang="en-US" sz="2000" dirty="0" err="1" smtClean="0"/>
              <a:t>Toiminnallisen</a:t>
            </a:r>
            <a:r>
              <a:rPr lang="en-US" sz="2000" dirty="0" smtClean="0"/>
              <a:t> </a:t>
            </a:r>
            <a:r>
              <a:rPr lang="en-US" sz="2000" dirty="0" err="1" smtClean="0"/>
              <a:t>oppimisen</a:t>
            </a:r>
            <a:r>
              <a:rPr lang="en-US" sz="2000" dirty="0" smtClean="0"/>
              <a:t> </a:t>
            </a:r>
            <a:r>
              <a:rPr lang="en-US" sz="2000" dirty="0" err="1" smtClean="0"/>
              <a:t>menetelmiä</a:t>
            </a:r>
            <a:r>
              <a:rPr lang="en-US" sz="2000" dirty="0" smtClean="0"/>
              <a:t> </a:t>
            </a:r>
            <a:r>
              <a:rPr lang="en-US" sz="2000" dirty="0" err="1" smtClean="0"/>
              <a:t>lisätään</a:t>
            </a:r>
            <a:r>
              <a:rPr lang="en-US" sz="2000" dirty="0" smtClean="0"/>
              <a:t> </a:t>
            </a:r>
            <a:r>
              <a:rPr lang="en-US" sz="2000" dirty="0" err="1" smtClean="0"/>
              <a:t>opetuksessa</a:t>
            </a:r>
            <a:r>
              <a:rPr lang="en-US" sz="2000" dirty="0" smtClean="0"/>
              <a:t> </a:t>
            </a:r>
            <a:r>
              <a:rPr lang="en-US" sz="2000" dirty="0" err="1" smtClean="0"/>
              <a:t>ja</a:t>
            </a:r>
            <a:r>
              <a:rPr lang="en-US" sz="2000" dirty="0" smtClean="0"/>
              <a:t> </a:t>
            </a:r>
            <a:r>
              <a:rPr lang="en-US" sz="2000" dirty="0" err="1" smtClean="0"/>
              <a:t>omatoimiseen</a:t>
            </a:r>
            <a:r>
              <a:rPr lang="en-US" sz="2000" dirty="0" smtClean="0"/>
              <a:t> </a:t>
            </a:r>
            <a:r>
              <a:rPr lang="en-US" sz="2000" dirty="0" err="1" smtClean="0"/>
              <a:t>liikkumiseen</a:t>
            </a:r>
            <a:r>
              <a:rPr lang="en-US" sz="2000" dirty="0" smtClean="0"/>
              <a:t> </a:t>
            </a:r>
            <a:r>
              <a:rPr lang="en-US" sz="2000" dirty="0" err="1" smtClean="0"/>
              <a:t>kannustetaan</a:t>
            </a:r>
            <a:r>
              <a:rPr lang="en-US" sz="2000" dirty="0" smtClean="0"/>
              <a:t> </a:t>
            </a:r>
            <a:r>
              <a:rPr lang="en-US" sz="2000" dirty="0" err="1" smtClean="0"/>
              <a:t>kaikkia</a:t>
            </a:r>
            <a:r>
              <a:rPr lang="en-US" sz="2000" dirty="0" smtClean="0"/>
              <a:t> </a:t>
            </a:r>
            <a:r>
              <a:rPr lang="en-US" sz="2000" dirty="0" err="1" smtClean="0"/>
              <a:t>oppilaita</a:t>
            </a:r>
            <a:r>
              <a:rPr lang="en-US" sz="2000" dirty="0" smtClean="0"/>
              <a:t>.  </a:t>
            </a:r>
          </a:p>
          <a:p>
            <a:pPr algn="ctr"/>
            <a:endParaRPr lang="en-US" sz="2000" dirty="0"/>
          </a:p>
          <a:p>
            <a:pPr algn="ctr"/>
            <a:r>
              <a:rPr lang="en-US" sz="2000" dirty="0" err="1" smtClean="0">
                <a:solidFill>
                  <a:schemeClr val="bg1"/>
                </a:solidFill>
              </a:rPr>
              <a:t>Lukuvuoden</a:t>
            </a:r>
            <a:r>
              <a:rPr lang="en-US" sz="2000" dirty="0" smtClean="0">
                <a:solidFill>
                  <a:schemeClr val="bg1"/>
                </a:solidFill>
              </a:rPr>
              <a:t> </a:t>
            </a:r>
            <a:r>
              <a:rPr lang="en-US" sz="2000" dirty="0" err="1" smtClean="0">
                <a:solidFill>
                  <a:schemeClr val="bg1"/>
                </a:solidFill>
              </a:rPr>
              <a:t>aikana</a:t>
            </a:r>
            <a:r>
              <a:rPr lang="en-US" sz="2000" dirty="0" smtClean="0">
                <a:solidFill>
                  <a:schemeClr val="bg1"/>
                </a:solidFill>
              </a:rPr>
              <a:t> </a:t>
            </a:r>
            <a:r>
              <a:rPr lang="en-US" sz="2000" dirty="0" err="1" smtClean="0">
                <a:solidFill>
                  <a:schemeClr val="bg1"/>
                </a:solidFill>
              </a:rPr>
              <a:t>järjestetään</a:t>
            </a:r>
            <a:r>
              <a:rPr lang="en-US" sz="2000" dirty="0" smtClean="0">
                <a:solidFill>
                  <a:schemeClr val="bg1"/>
                </a:solidFill>
              </a:rPr>
              <a:t> </a:t>
            </a:r>
            <a:r>
              <a:rPr lang="en-US" sz="2000" dirty="0" err="1" smtClean="0">
                <a:solidFill>
                  <a:schemeClr val="bg1"/>
                </a:solidFill>
              </a:rPr>
              <a:t>kaksi</a:t>
            </a:r>
            <a:r>
              <a:rPr lang="en-US" sz="2000" dirty="0" smtClean="0">
                <a:solidFill>
                  <a:schemeClr val="bg1"/>
                </a:solidFill>
              </a:rPr>
              <a:t> </a:t>
            </a:r>
            <a:r>
              <a:rPr lang="en-US" sz="2000" dirty="0" err="1" smtClean="0">
                <a:solidFill>
                  <a:schemeClr val="bg1"/>
                </a:solidFill>
              </a:rPr>
              <a:t>yhteistä</a:t>
            </a:r>
            <a:r>
              <a:rPr lang="en-US" sz="2000" dirty="0" smtClean="0">
                <a:solidFill>
                  <a:schemeClr val="bg1"/>
                </a:solidFill>
              </a:rPr>
              <a:t> </a:t>
            </a:r>
            <a:r>
              <a:rPr lang="en-US" sz="2000" dirty="0" err="1" smtClean="0">
                <a:solidFill>
                  <a:schemeClr val="bg1"/>
                </a:solidFill>
              </a:rPr>
              <a:t>liikuntapäivää</a:t>
            </a:r>
            <a:r>
              <a:rPr lang="en-US" sz="2000" dirty="0" smtClean="0">
                <a:solidFill>
                  <a:schemeClr val="bg1"/>
                </a:solidFill>
              </a:rPr>
              <a:t>.</a:t>
            </a:r>
          </a:p>
          <a:p>
            <a:pPr algn="ctr"/>
            <a:endParaRPr lang="en-US" sz="2000" dirty="0"/>
          </a:p>
          <a:p>
            <a:pPr algn="ctr"/>
            <a:r>
              <a:rPr lang="en-US" sz="2000" dirty="0" err="1" smtClean="0"/>
              <a:t>Lähimetsät</a:t>
            </a:r>
            <a:r>
              <a:rPr lang="en-US" sz="2000" dirty="0" smtClean="0"/>
              <a:t> </a:t>
            </a:r>
            <a:r>
              <a:rPr lang="en-US" sz="2000" dirty="0" err="1" smtClean="0"/>
              <a:t>ovat</a:t>
            </a:r>
            <a:r>
              <a:rPr lang="en-US" sz="2000" dirty="0" smtClean="0"/>
              <a:t> </a:t>
            </a:r>
            <a:r>
              <a:rPr lang="en-US" sz="2000" dirty="0" err="1" smtClean="0"/>
              <a:t>koulu-päiväkodin</a:t>
            </a:r>
            <a:r>
              <a:rPr lang="en-US" sz="2000" dirty="0" smtClean="0"/>
              <a:t> </a:t>
            </a:r>
            <a:r>
              <a:rPr lang="en-US" sz="2000" dirty="0" err="1" smtClean="0"/>
              <a:t>ahkerassa</a:t>
            </a:r>
            <a:r>
              <a:rPr lang="en-US" sz="2000" dirty="0" smtClean="0"/>
              <a:t> </a:t>
            </a:r>
            <a:r>
              <a:rPr lang="en-US" sz="2000" dirty="0" err="1" smtClean="0"/>
              <a:t>käytössä</a:t>
            </a:r>
            <a:r>
              <a:rPr lang="en-US" sz="2000" dirty="0" smtClean="0"/>
              <a:t> </a:t>
            </a:r>
            <a:r>
              <a:rPr lang="en-US" sz="2000" dirty="0" err="1" smtClean="0"/>
              <a:t>ja</a:t>
            </a:r>
            <a:r>
              <a:rPr lang="en-US" sz="2000" dirty="0" smtClean="0"/>
              <a:t> </a:t>
            </a:r>
            <a:r>
              <a:rPr lang="en-US" sz="2000" dirty="0" err="1" smtClean="0"/>
              <a:t>luonnossa</a:t>
            </a:r>
            <a:r>
              <a:rPr lang="en-US" sz="2000" dirty="0" smtClean="0"/>
              <a:t> </a:t>
            </a:r>
            <a:r>
              <a:rPr lang="en-US" sz="2000" dirty="0" err="1" smtClean="0"/>
              <a:t>liikkumiseen</a:t>
            </a:r>
            <a:r>
              <a:rPr lang="en-US" sz="2000" dirty="0" smtClean="0"/>
              <a:t> </a:t>
            </a:r>
            <a:r>
              <a:rPr lang="en-US" sz="2000" dirty="0" err="1" smtClean="0"/>
              <a:t>opetetaan</a:t>
            </a:r>
            <a:r>
              <a:rPr lang="en-US" sz="2000" dirty="0" smtClean="0"/>
              <a:t> </a:t>
            </a:r>
            <a:r>
              <a:rPr lang="en-US" sz="2000" dirty="0" err="1" smtClean="0"/>
              <a:t>heti</a:t>
            </a:r>
            <a:r>
              <a:rPr lang="en-US" sz="2000" dirty="0" smtClean="0"/>
              <a:t> </a:t>
            </a:r>
            <a:r>
              <a:rPr lang="en-US" sz="2000" dirty="0" err="1" smtClean="0"/>
              <a:t>päiväkodissa</a:t>
            </a:r>
            <a:r>
              <a:rPr lang="en-US" sz="2000" dirty="0" smtClean="0"/>
              <a:t>.</a:t>
            </a:r>
            <a:endParaRPr lang="en-GB" sz="2000" dirty="0"/>
          </a:p>
        </p:txBody>
      </p:sp>
      <p:pic>
        <p:nvPicPr>
          <p:cNvPr id="7170" name="Picture 2"/>
          <p:cNvPicPr>
            <a:picLocks noChangeAspect="1" noChangeArrowheads="1"/>
          </p:cNvPicPr>
          <p:nvPr/>
        </p:nvPicPr>
        <p:blipFill>
          <a:blip r:embed="rId2" cstate="print"/>
          <a:srcRect/>
          <a:stretch>
            <a:fillRect/>
          </a:stretch>
        </p:blipFill>
        <p:spPr bwMode="auto">
          <a:xfrm>
            <a:off x="332656" y="5724128"/>
            <a:ext cx="6232328" cy="1800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916832" y="8388424"/>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3" name="Tekstikehys 2"/>
          <p:cNvSpPr txBox="1"/>
          <p:nvPr/>
        </p:nvSpPr>
        <p:spPr>
          <a:xfrm>
            <a:off x="260648" y="395537"/>
            <a:ext cx="6336704" cy="830997"/>
          </a:xfrm>
          <a:prstGeom prst="rect">
            <a:avLst/>
          </a:prstGeom>
          <a:noFill/>
        </p:spPr>
        <p:txBody>
          <a:bodyPr wrap="square" rtlCol="0">
            <a:spAutoFit/>
          </a:bodyPr>
          <a:lstStyle/>
          <a:p>
            <a:pPr algn="ctr"/>
            <a:r>
              <a:rPr lang="en-US" sz="2800" b="1" dirty="0" err="1" smtClean="0"/>
              <a:t>Tapahtumakalenteri</a:t>
            </a:r>
            <a:endParaRPr lang="en-US" sz="2800" b="1" dirty="0" smtClean="0"/>
          </a:p>
          <a:p>
            <a:pPr algn="ctr"/>
            <a:endParaRPr lang="en-GB" sz="2000" dirty="0"/>
          </a:p>
        </p:txBody>
      </p:sp>
      <p:graphicFrame>
        <p:nvGraphicFramePr>
          <p:cNvPr id="4" name="Taulukko 3"/>
          <p:cNvGraphicFramePr>
            <a:graphicFrameLocks noGrp="1"/>
          </p:cNvGraphicFramePr>
          <p:nvPr>
            <p:extLst>
              <p:ext uri="{D42A27DB-BD31-4B8C-83A1-F6EECF244321}">
                <p14:modId xmlns:p14="http://schemas.microsoft.com/office/powerpoint/2010/main" val="3819625123"/>
              </p:ext>
            </p:extLst>
          </p:nvPr>
        </p:nvGraphicFramePr>
        <p:xfrm>
          <a:off x="548680" y="1043608"/>
          <a:ext cx="5904656" cy="6006910"/>
        </p:xfrm>
        <a:graphic>
          <a:graphicData uri="http://schemas.openxmlformats.org/drawingml/2006/table">
            <a:tbl>
              <a:tblPr/>
              <a:tblGrid>
                <a:gridCol w="1149228">
                  <a:extLst>
                    <a:ext uri="{9D8B030D-6E8A-4147-A177-3AD203B41FA5}">
                      <a16:colId xmlns:a16="http://schemas.microsoft.com/office/drawing/2014/main" xmlns="" val="20000"/>
                    </a:ext>
                  </a:extLst>
                </a:gridCol>
                <a:gridCol w="4755428">
                  <a:extLst>
                    <a:ext uri="{9D8B030D-6E8A-4147-A177-3AD203B41FA5}">
                      <a16:colId xmlns:a16="http://schemas.microsoft.com/office/drawing/2014/main" xmlns="" val="20001"/>
                    </a:ext>
                  </a:extLst>
                </a:gridCol>
              </a:tblGrid>
              <a:tr h="494538">
                <a:tc>
                  <a:txBody>
                    <a:bodyPr/>
                    <a:lstStyle/>
                    <a:p>
                      <a:pPr algn="ctr">
                        <a:lnSpc>
                          <a:spcPct val="150000"/>
                        </a:lnSpc>
                        <a:spcAft>
                          <a:spcPts val="0"/>
                        </a:spcAft>
                        <a:tabLst>
                          <a:tab pos="630555" algn="l"/>
                          <a:tab pos="3177540" algn="l"/>
                          <a:tab pos="4663440" algn="l"/>
                        </a:tabLst>
                      </a:pPr>
                      <a:r>
                        <a:rPr lang="fi-FI" sz="2000" spc="-15" dirty="0">
                          <a:latin typeface="Times New Roman"/>
                          <a:ea typeface="Times New Roman"/>
                          <a:cs typeface="Times New Roman"/>
                        </a:rPr>
                        <a:t>elokuu</a:t>
                      </a:r>
                      <a:endParaRPr lang="en-GB" sz="2000" dirty="0">
                        <a:latin typeface="Calibri"/>
                        <a:ea typeface="Calibri"/>
                        <a:cs typeface="Times New Roman"/>
                      </a:endParaRPr>
                    </a:p>
                    <a:p>
                      <a:pPr algn="ctr">
                        <a:lnSpc>
                          <a:spcPct val="150000"/>
                        </a:lnSpc>
                        <a:spcAft>
                          <a:spcPts val="0"/>
                        </a:spcAft>
                        <a:tabLst>
                          <a:tab pos="630555" algn="l"/>
                          <a:tab pos="3177540" algn="l"/>
                          <a:tab pos="4663440" algn="l"/>
                        </a:tabLst>
                      </a:pPr>
                      <a:r>
                        <a:rPr lang="fi-FI" sz="2000" spc="-15" dirty="0">
                          <a:latin typeface="Times New Roman"/>
                          <a:ea typeface="Times New Roman"/>
                          <a:cs typeface="Times New Roman"/>
                        </a:rPr>
                        <a:t>     </a:t>
                      </a:r>
                      <a:endParaRPr lang="en-GB" sz="2000" dirty="0">
                        <a:latin typeface="Calibri"/>
                        <a:ea typeface="Calibri"/>
                        <a:cs typeface="Times New Roman"/>
                      </a:endParaRPr>
                    </a:p>
                  </a:txBody>
                  <a:tcPr marL="29074" marR="29074" marT="0" marB="0">
                    <a:lnL>
                      <a:noFill/>
                    </a:lnL>
                    <a:lnR>
                      <a:noFill/>
                    </a:lnR>
                    <a:lnT>
                      <a:noFill/>
                    </a:lnT>
                    <a:lnB>
                      <a:noFill/>
                    </a:lnB>
                  </a:tcPr>
                </a:tc>
                <a:tc>
                  <a:txBody>
                    <a:bodyPr/>
                    <a:lstStyle/>
                    <a:p>
                      <a:pPr algn="l">
                        <a:lnSpc>
                          <a:spcPct val="115000"/>
                        </a:lnSpc>
                        <a:spcAft>
                          <a:spcPts val="0"/>
                        </a:spcAft>
                        <a:tabLst>
                          <a:tab pos="502920" algn="l"/>
                          <a:tab pos="960120" algn="l"/>
                          <a:tab pos="1760220" algn="l"/>
                          <a:tab pos="2834640" algn="l"/>
                          <a:tab pos="3463290" algn="l"/>
                          <a:tab pos="5349240" algn="l"/>
                        </a:tabLst>
                      </a:pPr>
                      <a:r>
                        <a:rPr lang="fi-FI" sz="2000" spc="-15" dirty="0" smtClean="0">
                          <a:latin typeface="Times New Roman"/>
                          <a:ea typeface="Times New Roman"/>
                          <a:cs typeface="Times New Roman"/>
                        </a:rPr>
                        <a:t>Liikuntapäivä </a:t>
                      </a:r>
                    </a:p>
                    <a:p>
                      <a:pPr algn="l">
                        <a:lnSpc>
                          <a:spcPct val="115000"/>
                        </a:lnSpc>
                        <a:spcAft>
                          <a:spcPts val="0"/>
                        </a:spcAft>
                        <a:tabLst>
                          <a:tab pos="502920" algn="l"/>
                          <a:tab pos="960120" algn="l"/>
                          <a:tab pos="1760220" algn="l"/>
                          <a:tab pos="2834640" algn="l"/>
                          <a:tab pos="3463290" algn="l"/>
                          <a:tab pos="5349240" algn="l"/>
                        </a:tabLst>
                      </a:pPr>
                      <a:r>
                        <a:rPr lang="fi-FI" sz="2000" spc="-15" dirty="0" smtClean="0">
                          <a:latin typeface="Times New Roman"/>
                          <a:ea typeface="Times New Roman"/>
                          <a:cs typeface="Times New Roman"/>
                        </a:rPr>
                        <a:t>Koulun vanhempainilta </a:t>
                      </a:r>
                    </a:p>
                    <a:p>
                      <a:pPr algn="l">
                        <a:lnSpc>
                          <a:spcPct val="115000"/>
                        </a:lnSpc>
                        <a:spcAft>
                          <a:spcPts val="0"/>
                        </a:spcAft>
                        <a:tabLst>
                          <a:tab pos="502920" algn="l"/>
                          <a:tab pos="960120" algn="l"/>
                          <a:tab pos="1760220" algn="l"/>
                          <a:tab pos="2834640" algn="l"/>
                          <a:tab pos="3463290" algn="l"/>
                          <a:tab pos="5349240" algn="l"/>
                        </a:tabLst>
                      </a:pPr>
                      <a:r>
                        <a:rPr lang="fi-FI" sz="2000" spc="-15" dirty="0" smtClean="0">
                          <a:latin typeface="Times New Roman"/>
                          <a:ea typeface="Calibri"/>
                          <a:cs typeface="Times New Roman"/>
                        </a:rPr>
                        <a:t>Päiväkodin vanhempainilta </a:t>
                      </a:r>
                      <a:endParaRPr lang="en-GB" sz="2000" dirty="0">
                        <a:latin typeface="Calibri"/>
                        <a:ea typeface="Calibri"/>
                        <a:cs typeface="Times New Roman"/>
                      </a:endParaRPr>
                    </a:p>
                  </a:txBody>
                  <a:tcPr marL="29074" marR="29074" marT="0" marB="0">
                    <a:lnL>
                      <a:noFill/>
                    </a:lnL>
                    <a:lnR>
                      <a:noFill/>
                    </a:lnR>
                    <a:lnT>
                      <a:noFill/>
                    </a:lnT>
                    <a:lnB>
                      <a:noFill/>
                    </a:lnB>
                  </a:tcPr>
                </a:tc>
                <a:extLst>
                  <a:ext uri="{0D108BD9-81ED-4DB2-BD59-A6C34878D82A}">
                    <a16:rowId xmlns:a16="http://schemas.microsoft.com/office/drawing/2014/main" xmlns="" val="10000"/>
                  </a:ext>
                </a:extLst>
              </a:tr>
              <a:tr h="0">
                <a:tc>
                  <a:txBody>
                    <a:bodyPr/>
                    <a:lstStyle/>
                    <a:p>
                      <a:pPr algn="ctr">
                        <a:lnSpc>
                          <a:spcPct val="150000"/>
                        </a:lnSpc>
                        <a:spcAft>
                          <a:spcPts val="0"/>
                        </a:spcAft>
                        <a:tabLst>
                          <a:tab pos="630555" algn="l"/>
                          <a:tab pos="3177540" algn="l"/>
                          <a:tab pos="4663440" algn="l"/>
                        </a:tabLst>
                      </a:pPr>
                      <a:r>
                        <a:rPr lang="fi-FI" sz="2000" spc="-15" dirty="0">
                          <a:latin typeface="Times New Roman"/>
                          <a:ea typeface="Times New Roman"/>
                          <a:cs typeface="Times New Roman"/>
                        </a:rPr>
                        <a:t>  </a:t>
                      </a:r>
                      <a:r>
                        <a:rPr lang="fi-FI" sz="2000" spc="-15" dirty="0" smtClean="0">
                          <a:latin typeface="Times New Roman"/>
                          <a:ea typeface="Times New Roman"/>
                          <a:cs typeface="Times New Roman"/>
                        </a:rPr>
                        <a:t>syyskuu</a:t>
                      </a:r>
                      <a:r>
                        <a:rPr lang="fi-FI" sz="2000" spc="-15" dirty="0">
                          <a:latin typeface="Times New Roman"/>
                          <a:ea typeface="Times New Roman"/>
                          <a:cs typeface="Times New Roman"/>
                        </a:rPr>
                        <a:t>   </a:t>
                      </a:r>
                      <a:endParaRPr lang="en-GB" sz="2000" dirty="0">
                        <a:latin typeface="Calibri"/>
                        <a:ea typeface="Calibri"/>
                        <a:cs typeface="Times New Roman"/>
                      </a:endParaRPr>
                    </a:p>
                  </a:txBody>
                  <a:tcPr marL="29074" marR="29074" marT="0" marB="0">
                    <a:lnL>
                      <a:noFill/>
                    </a:lnL>
                    <a:lnR>
                      <a:noFill/>
                    </a:lnR>
                    <a:lnT>
                      <a:noFill/>
                    </a:lnT>
                    <a:lnB>
                      <a:noFill/>
                    </a:lnB>
                  </a:tcPr>
                </a:tc>
                <a:tc>
                  <a:txBody>
                    <a:bodyPr/>
                    <a:lstStyle/>
                    <a:p>
                      <a:pPr algn="l">
                        <a:lnSpc>
                          <a:spcPct val="115000"/>
                        </a:lnSpc>
                        <a:spcAft>
                          <a:spcPts val="0"/>
                        </a:spcAft>
                        <a:tabLst>
                          <a:tab pos="502920" algn="l"/>
                          <a:tab pos="960120" algn="l"/>
                          <a:tab pos="1760220" algn="l"/>
                          <a:tab pos="2834640" algn="l"/>
                          <a:tab pos="3463290" algn="l"/>
                          <a:tab pos="5349240" algn="l"/>
                        </a:tabLst>
                      </a:pPr>
                      <a:r>
                        <a:rPr lang="fi-FI" sz="2000" spc="-15" dirty="0">
                          <a:latin typeface="Times New Roman"/>
                          <a:ea typeface="Times New Roman"/>
                          <a:cs typeface="Times New Roman"/>
                        </a:rPr>
                        <a:t>Museo- ja kirjastovierailut</a:t>
                      </a:r>
                      <a:endParaRPr lang="en-GB" sz="2000" dirty="0">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tab pos="502920" algn="l"/>
                          <a:tab pos="960120" algn="l"/>
                          <a:tab pos="1760220" algn="l"/>
                          <a:tab pos="2834640" algn="l"/>
                          <a:tab pos="3463290" algn="l"/>
                          <a:tab pos="5349240" algn="l"/>
                        </a:tabLst>
                        <a:defRPr/>
                      </a:pPr>
                      <a:r>
                        <a:rPr lang="fi-FI" sz="2000" spc="-15" dirty="0">
                          <a:latin typeface="Times New Roman"/>
                          <a:ea typeface="Times New Roman"/>
                          <a:cs typeface="Times New Roman"/>
                        </a:rPr>
                        <a:t>Urheilukilpailut / </a:t>
                      </a:r>
                      <a:r>
                        <a:rPr lang="fi-FI" sz="2000" spc="-15" dirty="0" smtClean="0">
                          <a:latin typeface="Times New Roman"/>
                          <a:ea typeface="Times New Roman"/>
                          <a:cs typeface="Times New Roman"/>
                        </a:rPr>
                        <a:t>urheilupäivä, k</a:t>
                      </a:r>
                      <a:r>
                        <a:rPr lang="fi-FI" sz="2000" spc="-10" dirty="0" smtClean="0">
                          <a:latin typeface="Times New Roman"/>
                          <a:ea typeface="Times New Roman"/>
                          <a:cs typeface="Times New Roman"/>
                        </a:rPr>
                        <a:t>oululaisuinnit</a:t>
                      </a:r>
                    </a:p>
                    <a:p>
                      <a:pPr algn="l">
                        <a:lnSpc>
                          <a:spcPct val="115000"/>
                        </a:lnSpc>
                        <a:spcAft>
                          <a:spcPts val="0"/>
                        </a:spcAft>
                        <a:tabLst>
                          <a:tab pos="502920" algn="l"/>
                          <a:tab pos="960120" algn="l"/>
                          <a:tab pos="1760220" algn="l"/>
                          <a:tab pos="2834640" algn="l"/>
                          <a:tab pos="3463290" algn="l"/>
                          <a:tab pos="5349240" algn="l"/>
                        </a:tabLst>
                      </a:pPr>
                      <a:r>
                        <a:rPr lang="fi-FI" sz="2000" spc="-15" dirty="0" smtClean="0">
                          <a:latin typeface="Times New Roman"/>
                          <a:ea typeface="Times New Roman"/>
                          <a:cs typeface="Times New Roman"/>
                        </a:rPr>
                        <a:t>yhteistoiminnallisia pajapäiviä,</a:t>
                      </a:r>
                      <a:r>
                        <a:rPr lang="fi-FI" sz="2000" spc="-15" baseline="0" dirty="0" smtClean="0">
                          <a:latin typeface="Times New Roman"/>
                          <a:ea typeface="Times New Roman"/>
                          <a:cs typeface="Times New Roman"/>
                        </a:rPr>
                        <a:t> </a:t>
                      </a:r>
                    </a:p>
                  </a:txBody>
                  <a:tcPr marL="29074" marR="29074" marT="0" marB="0">
                    <a:lnL>
                      <a:noFill/>
                    </a:lnL>
                    <a:lnR>
                      <a:noFill/>
                    </a:lnR>
                    <a:lnT>
                      <a:noFill/>
                    </a:lnT>
                    <a:lnB>
                      <a:noFill/>
                    </a:lnB>
                  </a:tcPr>
                </a:tc>
                <a:extLst>
                  <a:ext uri="{0D108BD9-81ED-4DB2-BD59-A6C34878D82A}">
                    <a16:rowId xmlns:a16="http://schemas.microsoft.com/office/drawing/2014/main" xmlns="" val="10001"/>
                  </a:ext>
                </a:extLst>
              </a:tr>
              <a:tr h="631908">
                <a:tc>
                  <a:txBody>
                    <a:bodyPr/>
                    <a:lstStyle/>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lokakuu</a:t>
                      </a:r>
                      <a:endParaRPr lang="en-GB" sz="2000">
                        <a:latin typeface="Calibri"/>
                        <a:ea typeface="Calibri"/>
                        <a:cs typeface="Times New Roman"/>
                      </a:endParaRPr>
                    </a:p>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     </a:t>
                      </a:r>
                      <a:endParaRPr lang="en-GB" sz="2000">
                        <a:latin typeface="Calibri"/>
                        <a:ea typeface="Calibri"/>
                        <a:cs typeface="Times New Roman"/>
                      </a:endParaRPr>
                    </a:p>
                  </a:txBody>
                  <a:tcPr marL="29074" marR="29074" marT="0" marB="0">
                    <a:lnL>
                      <a:noFill/>
                    </a:lnL>
                    <a:lnR>
                      <a:noFill/>
                    </a:lnR>
                    <a:lnT>
                      <a:noFill/>
                    </a:lnT>
                    <a:lnB>
                      <a:noFill/>
                    </a:lnB>
                  </a:tcPr>
                </a:tc>
                <a:tc>
                  <a:txBody>
                    <a:bodyPr/>
                    <a:lstStyle/>
                    <a:p>
                      <a:pPr algn="l">
                        <a:lnSpc>
                          <a:spcPct val="115000"/>
                        </a:lnSpc>
                        <a:spcAft>
                          <a:spcPts val="0"/>
                        </a:spcAft>
                        <a:tabLst>
                          <a:tab pos="502920" algn="l"/>
                          <a:tab pos="960120" algn="l"/>
                          <a:tab pos="1760220" algn="l"/>
                          <a:tab pos="2834640" algn="l"/>
                          <a:tab pos="3463290" algn="l"/>
                          <a:tab pos="5349240" algn="l"/>
                        </a:tabLst>
                      </a:pPr>
                      <a:r>
                        <a:rPr lang="fi-FI" sz="2000" spc="-10" dirty="0">
                          <a:latin typeface="Times New Roman"/>
                          <a:ea typeface="Times New Roman"/>
                          <a:cs typeface="Times New Roman"/>
                        </a:rPr>
                        <a:t>10-synttärit (</a:t>
                      </a:r>
                      <a:r>
                        <a:rPr lang="fi-FI" sz="2000" spc="-10" dirty="0" err="1">
                          <a:latin typeface="Times New Roman"/>
                          <a:ea typeface="Times New Roman"/>
                          <a:cs typeface="Times New Roman"/>
                        </a:rPr>
                        <a:t>srk</a:t>
                      </a:r>
                      <a:r>
                        <a:rPr lang="fi-FI" sz="2000" spc="-10" dirty="0">
                          <a:latin typeface="Times New Roman"/>
                          <a:ea typeface="Times New Roman"/>
                          <a:cs typeface="Times New Roman"/>
                        </a:rPr>
                        <a:t>)</a:t>
                      </a:r>
                      <a:endParaRPr lang="en-GB" sz="2000" dirty="0">
                        <a:latin typeface="Calibri"/>
                        <a:ea typeface="Calibri"/>
                        <a:cs typeface="Times New Roman"/>
                      </a:endParaRPr>
                    </a:p>
                    <a:p>
                      <a:pPr algn="l">
                        <a:lnSpc>
                          <a:spcPct val="115000"/>
                        </a:lnSpc>
                        <a:spcAft>
                          <a:spcPts val="0"/>
                        </a:spcAft>
                        <a:tabLst>
                          <a:tab pos="502920" algn="l"/>
                          <a:tab pos="960120" algn="l"/>
                          <a:tab pos="1760220" algn="l"/>
                          <a:tab pos="2834640" algn="l"/>
                          <a:tab pos="3463290" algn="l"/>
                          <a:tab pos="5349240" algn="l"/>
                        </a:tabLst>
                      </a:pPr>
                      <a:r>
                        <a:rPr lang="fi-FI" sz="2000" spc="-10" dirty="0">
                          <a:latin typeface="Times New Roman"/>
                          <a:ea typeface="Times New Roman"/>
                          <a:cs typeface="Times New Roman"/>
                        </a:rPr>
                        <a:t>opiskelusuunnitelma </a:t>
                      </a:r>
                      <a:r>
                        <a:rPr lang="fi-FI" sz="2000" spc="-10" dirty="0" smtClean="0">
                          <a:latin typeface="Times New Roman"/>
                          <a:ea typeface="Times New Roman"/>
                          <a:cs typeface="Times New Roman"/>
                        </a:rPr>
                        <a:t>keskustelut</a:t>
                      </a:r>
                    </a:p>
                    <a:p>
                      <a:pPr marL="0" marR="0" indent="0" algn="l" defTabSz="914400" rtl="0" eaLnBrk="1" fontAlgn="auto" latinLnBrk="0" hangingPunct="1">
                        <a:lnSpc>
                          <a:spcPct val="115000"/>
                        </a:lnSpc>
                        <a:spcBef>
                          <a:spcPts val="0"/>
                        </a:spcBef>
                        <a:spcAft>
                          <a:spcPts val="0"/>
                        </a:spcAft>
                        <a:buClrTx/>
                        <a:buSzTx/>
                        <a:buFontTx/>
                        <a:buNone/>
                        <a:tabLst>
                          <a:tab pos="502920" algn="l"/>
                          <a:tab pos="960120" algn="l"/>
                          <a:tab pos="1760220" algn="l"/>
                          <a:tab pos="2834640" algn="l"/>
                          <a:tab pos="3463290" algn="l"/>
                          <a:tab pos="5349240" algn="l"/>
                        </a:tabLst>
                        <a:defRPr/>
                      </a:pPr>
                      <a:r>
                        <a:rPr lang="fi-FI" sz="2000" spc="-15" dirty="0" smtClean="0">
                          <a:latin typeface="Times New Roman"/>
                          <a:ea typeface="Times New Roman"/>
                          <a:cs typeface="Times New Roman"/>
                        </a:rPr>
                        <a:t>Luontoretkiä ja retkiä lähiympäristön kohteisiin</a:t>
                      </a:r>
                      <a:endParaRPr lang="en-GB" sz="2000" dirty="0" smtClean="0">
                        <a:latin typeface="+mn-lt"/>
                        <a:ea typeface="Calibri"/>
                        <a:cs typeface="Times New Roman"/>
                      </a:endParaRPr>
                    </a:p>
                    <a:p>
                      <a:pPr algn="l">
                        <a:lnSpc>
                          <a:spcPct val="115000"/>
                        </a:lnSpc>
                        <a:spcAft>
                          <a:spcPts val="0"/>
                        </a:spcAft>
                        <a:tabLst>
                          <a:tab pos="502920" algn="l"/>
                          <a:tab pos="960120" algn="l"/>
                          <a:tab pos="1760220" algn="l"/>
                          <a:tab pos="2834640" algn="l"/>
                          <a:tab pos="3463290" algn="l"/>
                          <a:tab pos="5349240" algn="l"/>
                        </a:tabLst>
                      </a:pPr>
                      <a:r>
                        <a:rPr lang="en-GB" sz="2000" dirty="0" smtClean="0">
                          <a:latin typeface="Times New Roman" panose="02020603050405020304" pitchFamily="18" charset="0"/>
                          <a:ea typeface="Calibri"/>
                          <a:cs typeface="Times New Roman" panose="02020603050405020304" pitchFamily="18" charset="0"/>
                        </a:rPr>
                        <a:t>Erasmus+ </a:t>
                      </a:r>
                      <a:r>
                        <a:rPr lang="en-GB" sz="2000" dirty="0" err="1" smtClean="0">
                          <a:latin typeface="Times New Roman" panose="02020603050405020304" pitchFamily="18" charset="0"/>
                          <a:ea typeface="Calibri"/>
                          <a:cs typeface="Times New Roman" panose="02020603050405020304" pitchFamily="18" charset="0"/>
                        </a:rPr>
                        <a:t>teemaviikko</a:t>
                      </a:r>
                      <a:endParaRPr lang="en-GB" sz="2000" dirty="0" smtClean="0">
                        <a:latin typeface="Times New Roman" panose="02020603050405020304" pitchFamily="18" charset="0"/>
                        <a:ea typeface="Calibri"/>
                        <a:cs typeface="Times New Roman" panose="02020603050405020304" pitchFamily="18" charset="0"/>
                      </a:endParaRPr>
                    </a:p>
                    <a:p>
                      <a:pPr algn="l">
                        <a:lnSpc>
                          <a:spcPct val="115000"/>
                        </a:lnSpc>
                        <a:spcAft>
                          <a:spcPts val="0"/>
                        </a:spcAft>
                        <a:tabLst>
                          <a:tab pos="502920" algn="l"/>
                          <a:tab pos="960120" algn="l"/>
                          <a:tab pos="1760220" algn="l"/>
                          <a:tab pos="2834640" algn="l"/>
                          <a:tab pos="3463290" algn="l"/>
                          <a:tab pos="5349240" algn="l"/>
                        </a:tabLst>
                      </a:pPr>
                      <a:r>
                        <a:rPr lang="en-GB" sz="2000" dirty="0" err="1" smtClean="0">
                          <a:latin typeface="Times New Roman" panose="02020603050405020304" pitchFamily="18" charset="0"/>
                          <a:ea typeface="Calibri"/>
                          <a:cs typeface="Times New Roman" panose="02020603050405020304" pitchFamily="18" charset="0"/>
                        </a:rPr>
                        <a:t>kirjailijavierailut</a:t>
                      </a:r>
                      <a:endParaRPr lang="en-GB" sz="2000" dirty="0">
                        <a:latin typeface="Times New Roman" panose="02020603050405020304" pitchFamily="18" charset="0"/>
                        <a:ea typeface="Calibri"/>
                        <a:cs typeface="Times New Roman" panose="02020603050405020304" pitchFamily="18" charset="0"/>
                      </a:endParaRPr>
                    </a:p>
                  </a:txBody>
                  <a:tcPr marL="29074" marR="29074" marT="0" marB="0">
                    <a:lnL>
                      <a:noFill/>
                    </a:lnL>
                    <a:lnR>
                      <a:noFill/>
                    </a:lnR>
                    <a:lnT>
                      <a:noFill/>
                    </a:lnT>
                    <a:lnB>
                      <a:noFill/>
                    </a:lnB>
                  </a:tcPr>
                </a:tc>
                <a:extLst>
                  <a:ext uri="{0D108BD9-81ED-4DB2-BD59-A6C34878D82A}">
                    <a16:rowId xmlns:a16="http://schemas.microsoft.com/office/drawing/2014/main" xmlns="" val="10002"/>
                  </a:ext>
                </a:extLst>
              </a:tr>
              <a:tr h="495581">
                <a:tc>
                  <a:txBody>
                    <a:bodyPr/>
                    <a:lstStyle/>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marraskuu</a:t>
                      </a:r>
                      <a:endParaRPr lang="en-GB" sz="2000">
                        <a:latin typeface="Calibri"/>
                        <a:ea typeface="Calibri"/>
                        <a:cs typeface="Times New Roman"/>
                      </a:endParaRPr>
                    </a:p>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     </a:t>
                      </a:r>
                      <a:endParaRPr lang="en-GB" sz="2000">
                        <a:latin typeface="Calibri"/>
                        <a:ea typeface="Calibri"/>
                        <a:cs typeface="Times New Roman"/>
                      </a:endParaRPr>
                    </a:p>
                  </a:txBody>
                  <a:tcPr marL="29074" marR="29074" marT="0" marB="0">
                    <a:lnL>
                      <a:noFill/>
                    </a:lnL>
                    <a:lnR>
                      <a:noFill/>
                    </a:lnR>
                    <a:lnT>
                      <a:noFill/>
                    </a:lnT>
                    <a:lnB>
                      <a:noFill/>
                    </a:lnB>
                  </a:tcPr>
                </a:tc>
                <a:tc>
                  <a:txBody>
                    <a:bodyPr/>
                    <a:lstStyle/>
                    <a:p>
                      <a:pPr algn="l">
                        <a:lnSpc>
                          <a:spcPct val="115000"/>
                        </a:lnSpc>
                        <a:spcAft>
                          <a:spcPts val="0"/>
                        </a:spcAft>
                        <a:tabLst>
                          <a:tab pos="502920" algn="l"/>
                          <a:tab pos="960120" algn="l"/>
                          <a:tab pos="1760220" algn="l"/>
                          <a:tab pos="2834640" algn="l"/>
                          <a:tab pos="3463290" algn="l"/>
                          <a:tab pos="5349240" algn="l"/>
                        </a:tabLst>
                      </a:pPr>
                      <a:r>
                        <a:rPr lang="fi-FI" sz="2000" spc="-15" dirty="0" smtClean="0">
                          <a:latin typeface="Times New Roman"/>
                          <a:ea typeface="Times New Roman"/>
                          <a:cs typeface="Times New Roman"/>
                        </a:rPr>
                        <a:t>Yhteisprojekteja</a:t>
                      </a:r>
                    </a:p>
                    <a:p>
                      <a:pPr algn="l">
                        <a:lnSpc>
                          <a:spcPct val="115000"/>
                        </a:lnSpc>
                        <a:spcAft>
                          <a:spcPts val="0"/>
                        </a:spcAft>
                        <a:tabLst>
                          <a:tab pos="502920" algn="l"/>
                          <a:tab pos="960120" algn="l"/>
                          <a:tab pos="1760220" algn="l"/>
                          <a:tab pos="2834640" algn="l"/>
                          <a:tab pos="3463290" algn="l"/>
                          <a:tab pos="5349240" algn="l"/>
                        </a:tabLst>
                      </a:pPr>
                      <a:r>
                        <a:rPr lang="fi-FI" sz="2000" spc="-15" dirty="0" smtClean="0">
                          <a:latin typeface="Times New Roman"/>
                          <a:ea typeface="Calibri"/>
                          <a:cs typeface="Times New Roman"/>
                        </a:rPr>
                        <a:t>Teatteriesitys </a:t>
                      </a:r>
                      <a:endParaRPr lang="en-GB" sz="2000" dirty="0">
                        <a:latin typeface="Calibri"/>
                        <a:ea typeface="Calibri"/>
                        <a:cs typeface="Times New Roman"/>
                      </a:endParaRPr>
                    </a:p>
                  </a:txBody>
                  <a:tcPr marL="29074" marR="29074" marT="0" marB="0">
                    <a:lnL>
                      <a:noFill/>
                    </a:lnL>
                    <a:lnR>
                      <a:noFill/>
                    </a:lnR>
                    <a:lnT>
                      <a:noFill/>
                    </a:lnT>
                    <a:lnB>
                      <a:noFill/>
                    </a:lnB>
                  </a:tcPr>
                </a:tc>
                <a:extLst>
                  <a:ext uri="{0D108BD9-81ED-4DB2-BD59-A6C34878D82A}">
                    <a16:rowId xmlns:a16="http://schemas.microsoft.com/office/drawing/2014/main" xmlns="" val="10003"/>
                  </a:ext>
                </a:extLst>
              </a:tr>
              <a:tr h="719597">
                <a:tc>
                  <a:txBody>
                    <a:bodyPr/>
                    <a:lstStyle/>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joulukuu</a:t>
                      </a:r>
                      <a:endParaRPr lang="en-GB" sz="2000">
                        <a:latin typeface="Calibri"/>
                        <a:ea typeface="Calibri"/>
                        <a:cs typeface="Times New Roman"/>
                      </a:endParaRPr>
                    </a:p>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     </a:t>
                      </a:r>
                      <a:endParaRPr lang="en-GB" sz="2000">
                        <a:latin typeface="Calibri"/>
                        <a:ea typeface="Calibri"/>
                        <a:cs typeface="Times New Roman"/>
                      </a:endParaRPr>
                    </a:p>
                  </a:txBody>
                  <a:tcPr marL="29074" marR="29074" marT="0" marB="0">
                    <a:lnL>
                      <a:noFill/>
                    </a:lnL>
                    <a:lnR>
                      <a:noFill/>
                    </a:lnR>
                    <a:lnT>
                      <a:noFill/>
                    </a:lnT>
                    <a:lnB>
                      <a:noFill/>
                    </a:lnB>
                  </a:tcPr>
                </a:tc>
                <a:tc>
                  <a:txBody>
                    <a:bodyPr/>
                    <a:lstStyle/>
                    <a:p>
                      <a:pPr algn="l">
                        <a:lnSpc>
                          <a:spcPct val="115000"/>
                        </a:lnSpc>
                        <a:spcAft>
                          <a:spcPts val="0"/>
                        </a:spcAft>
                        <a:tabLst>
                          <a:tab pos="502920" algn="l"/>
                          <a:tab pos="960120" algn="l"/>
                          <a:tab pos="1760220" algn="l"/>
                          <a:tab pos="2834640" algn="l"/>
                          <a:tab pos="3463290" algn="l"/>
                          <a:tab pos="5349240" algn="l"/>
                        </a:tabLst>
                      </a:pPr>
                      <a:r>
                        <a:rPr lang="fi-FI" sz="2000" spc="-15" dirty="0" smtClean="0">
                          <a:latin typeface="Times New Roman"/>
                          <a:ea typeface="Times New Roman"/>
                          <a:cs typeface="Times New Roman"/>
                        </a:rPr>
                        <a:t>Itsenäisyyspäivän juhla 5.12.</a:t>
                      </a:r>
                    </a:p>
                    <a:p>
                      <a:pPr algn="l">
                        <a:lnSpc>
                          <a:spcPct val="115000"/>
                        </a:lnSpc>
                        <a:spcAft>
                          <a:spcPts val="0"/>
                        </a:spcAft>
                        <a:tabLst>
                          <a:tab pos="502920" algn="l"/>
                          <a:tab pos="960120" algn="l"/>
                          <a:tab pos="1760220" algn="l"/>
                          <a:tab pos="2834640" algn="l"/>
                          <a:tab pos="3463290" algn="l"/>
                          <a:tab pos="5349240" algn="l"/>
                        </a:tabLst>
                      </a:pPr>
                      <a:r>
                        <a:rPr lang="fi-FI" sz="2000" spc="-15" dirty="0" smtClean="0">
                          <a:latin typeface="Times New Roman"/>
                          <a:ea typeface="Times New Roman"/>
                          <a:cs typeface="Times New Roman"/>
                        </a:rPr>
                        <a:t>ohjelmallinen </a:t>
                      </a:r>
                      <a:r>
                        <a:rPr lang="fi-FI" sz="2000" spc="-15" dirty="0" smtClean="0">
                          <a:latin typeface="Times New Roman"/>
                          <a:ea typeface="Times New Roman"/>
                          <a:cs typeface="Times New Roman"/>
                        </a:rPr>
                        <a:t>j</a:t>
                      </a:r>
                      <a:r>
                        <a:rPr lang="fi-FI" sz="2000" spc="-15" dirty="0" smtClean="0">
                          <a:latin typeface="Times New Roman"/>
                          <a:ea typeface="Calibri"/>
                          <a:cs typeface="Times New Roman"/>
                        </a:rPr>
                        <a:t>oulujuhla 19.12.</a:t>
                      </a:r>
                      <a:endParaRPr lang="en-GB" sz="2000" dirty="0">
                        <a:latin typeface="Calibri"/>
                        <a:ea typeface="Calibri"/>
                        <a:cs typeface="Times New Roman"/>
                      </a:endParaRPr>
                    </a:p>
                  </a:txBody>
                  <a:tcPr marL="29074" marR="29074" marT="0" marB="0">
                    <a:lnL>
                      <a:noFill/>
                    </a:lnL>
                    <a:lnR>
                      <a:noFill/>
                    </a:lnR>
                    <a:lnT>
                      <a:noFill/>
                    </a:lnT>
                    <a:lnB>
                      <a:noFill/>
                    </a:lnB>
                  </a:tcPr>
                </a:tc>
                <a:extLst>
                  <a:ext uri="{0D108BD9-81ED-4DB2-BD59-A6C34878D82A}">
                    <a16:rowId xmlns:a16="http://schemas.microsoft.com/office/drawing/2014/main" xmlns="" val="10004"/>
                  </a:ext>
                </a:extLst>
              </a:tr>
            </a:tbl>
          </a:graphicData>
        </a:graphic>
      </p:graphicFrame>
      <p:pic>
        <p:nvPicPr>
          <p:cNvPr id="9218" name="Picture 2"/>
          <p:cNvPicPr>
            <a:picLocks noChangeAspect="1" noChangeArrowheads="1"/>
          </p:cNvPicPr>
          <p:nvPr/>
        </p:nvPicPr>
        <p:blipFill>
          <a:blip r:embed="rId2" cstate="print"/>
          <a:srcRect/>
          <a:stretch>
            <a:fillRect/>
          </a:stretch>
        </p:blipFill>
        <p:spPr bwMode="auto">
          <a:xfrm>
            <a:off x="4005064" y="4355976"/>
            <a:ext cx="2204864" cy="1240236"/>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p:cNvGraphicFramePr>
            <a:graphicFrameLocks noGrp="1"/>
          </p:cNvGraphicFramePr>
          <p:nvPr>
            <p:extLst>
              <p:ext uri="{D42A27DB-BD31-4B8C-83A1-F6EECF244321}">
                <p14:modId xmlns:p14="http://schemas.microsoft.com/office/powerpoint/2010/main" val="2517757915"/>
              </p:ext>
            </p:extLst>
          </p:nvPr>
        </p:nvGraphicFramePr>
        <p:xfrm>
          <a:off x="548680" y="395536"/>
          <a:ext cx="5904656" cy="6568440"/>
        </p:xfrm>
        <a:graphic>
          <a:graphicData uri="http://schemas.openxmlformats.org/drawingml/2006/table">
            <a:tbl>
              <a:tblPr/>
              <a:tblGrid>
                <a:gridCol w="1149228">
                  <a:extLst>
                    <a:ext uri="{9D8B030D-6E8A-4147-A177-3AD203B41FA5}">
                      <a16:colId xmlns:a16="http://schemas.microsoft.com/office/drawing/2014/main" xmlns="" val="20000"/>
                    </a:ext>
                  </a:extLst>
                </a:gridCol>
                <a:gridCol w="4755428">
                  <a:extLst>
                    <a:ext uri="{9D8B030D-6E8A-4147-A177-3AD203B41FA5}">
                      <a16:colId xmlns:a16="http://schemas.microsoft.com/office/drawing/2014/main" xmlns="" val="20001"/>
                    </a:ext>
                  </a:extLst>
                </a:gridCol>
              </a:tblGrid>
              <a:tr h="431110">
                <a:tc>
                  <a:txBody>
                    <a:bodyPr/>
                    <a:lstStyle/>
                    <a:p>
                      <a:pPr algn="ctr">
                        <a:lnSpc>
                          <a:spcPct val="150000"/>
                        </a:lnSpc>
                        <a:spcAft>
                          <a:spcPts val="0"/>
                        </a:spcAft>
                        <a:tabLst>
                          <a:tab pos="630555" algn="l"/>
                          <a:tab pos="3177540" algn="l"/>
                          <a:tab pos="4663440" algn="l"/>
                        </a:tabLst>
                      </a:pPr>
                      <a:r>
                        <a:rPr lang="fi-FI" sz="2000" spc="-15" dirty="0">
                          <a:latin typeface="Times New Roman"/>
                          <a:ea typeface="Times New Roman"/>
                          <a:cs typeface="Times New Roman"/>
                        </a:rPr>
                        <a:t>tammikuu</a:t>
                      </a:r>
                      <a:endParaRPr lang="en-GB" sz="2000" dirty="0">
                        <a:latin typeface="Calibri"/>
                        <a:ea typeface="Calibri"/>
                        <a:cs typeface="Times New Roman"/>
                      </a:endParaRPr>
                    </a:p>
                    <a:p>
                      <a:pPr algn="ctr">
                        <a:lnSpc>
                          <a:spcPct val="150000"/>
                        </a:lnSpc>
                        <a:spcAft>
                          <a:spcPts val="0"/>
                        </a:spcAft>
                        <a:tabLst>
                          <a:tab pos="630555" algn="l"/>
                          <a:tab pos="3177540" algn="l"/>
                          <a:tab pos="4663440" algn="l"/>
                        </a:tabLst>
                      </a:pPr>
                      <a:r>
                        <a:rPr lang="fi-FI" sz="2000" spc="-15" dirty="0">
                          <a:latin typeface="Times New Roman"/>
                          <a:ea typeface="Times New Roman"/>
                          <a:cs typeface="Times New Roman"/>
                        </a:rPr>
                        <a:t>     </a:t>
                      </a:r>
                      <a:endParaRPr lang="en-GB" sz="2000" dirty="0">
                        <a:latin typeface="Calibri"/>
                        <a:ea typeface="Calibri"/>
                        <a:cs typeface="Times New Roman"/>
                      </a:endParaRPr>
                    </a:p>
                  </a:txBody>
                  <a:tcPr marL="29074" marR="29074" marT="0" marB="0">
                    <a:lnL>
                      <a:noFill/>
                    </a:lnL>
                    <a:lnR>
                      <a:noFill/>
                    </a:lnR>
                    <a:lnT>
                      <a:noFill/>
                    </a:lnT>
                    <a:lnB>
                      <a:noFill/>
                    </a:lnB>
                  </a:tcPr>
                </a:tc>
                <a:tc>
                  <a:txBody>
                    <a:bodyPr/>
                    <a:lstStyle/>
                    <a:p>
                      <a:pPr algn="l">
                        <a:lnSpc>
                          <a:spcPct val="150000"/>
                        </a:lnSpc>
                        <a:spcAft>
                          <a:spcPts val="0"/>
                        </a:spcAft>
                        <a:tabLst>
                          <a:tab pos="630555" algn="l"/>
                          <a:tab pos="4115435" algn="l"/>
                          <a:tab pos="4663440" algn="l"/>
                        </a:tabLst>
                      </a:pPr>
                      <a:r>
                        <a:rPr lang="fi-FI" sz="2000" spc="-10" dirty="0" smtClean="0">
                          <a:latin typeface="Times New Roman"/>
                          <a:ea typeface="Times New Roman"/>
                          <a:cs typeface="Times New Roman"/>
                        </a:rPr>
                        <a:t>arviointikeskustelut</a:t>
                      </a:r>
                      <a:endParaRPr lang="en-GB" sz="2000" dirty="0">
                        <a:latin typeface="Calibri"/>
                        <a:ea typeface="Calibri"/>
                        <a:cs typeface="Times New Roman"/>
                      </a:endParaRPr>
                    </a:p>
                  </a:txBody>
                  <a:tcPr marL="29074" marR="29074" marT="0" marB="0">
                    <a:lnL>
                      <a:noFill/>
                    </a:lnL>
                    <a:lnR>
                      <a:noFill/>
                    </a:lnR>
                    <a:lnT>
                      <a:noFill/>
                    </a:lnT>
                    <a:lnB>
                      <a:noFill/>
                    </a:lnB>
                  </a:tcPr>
                </a:tc>
                <a:extLst>
                  <a:ext uri="{0D108BD9-81ED-4DB2-BD59-A6C34878D82A}">
                    <a16:rowId xmlns:a16="http://schemas.microsoft.com/office/drawing/2014/main" xmlns="" val="10000"/>
                  </a:ext>
                </a:extLst>
              </a:tr>
              <a:tr h="435546">
                <a:tc>
                  <a:txBody>
                    <a:bodyPr/>
                    <a:lstStyle/>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helmikuu</a:t>
                      </a:r>
                      <a:endParaRPr lang="en-GB" sz="2000">
                        <a:latin typeface="Calibri"/>
                        <a:ea typeface="Calibri"/>
                        <a:cs typeface="Times New Roman"/>
                      </a:endParaRPr>
                    </a:p>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     </a:t>
                      </a:r>
                      <a:endParaRPr lang="en-GB" sz="2000">
                        <a:latin typeface="Calibri"/>
                        <a:ea typeface="Calibri"/>
                        <a:cs typeface="Times New Roman"/>
                      </a:endParaRPr>
                    </a:p>
                  </a:txBody>
                  <a:tcPr marL="29074" marR="29074" marT="0" marB="0">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502920" algn="l"/>
                          <a:tab pos="960120" algn="l"/>
                          <a:tab pos="1760220" algn="l"/>
                          <a:tab pos="2834640" algn="l"/>
                          <a:tab pos="3463290" algn="l"/>
                          <a:tab pos="5349240" algn="l"/>
                        </a:tabLst>
                        <a:defRPr/>
                      </a:pPr>
                      <a:r>
                        <a:rPr lang="fi-FI" sz="2000" spc="-15" dirty="0" smtClean="0">
                          <a:latin typeface="Times New Roman"/>
                          <a:ea typeface="Times New Roman"/>
                          <a:cs typeface="Times New Roman"/>
                        </a:rPr>
                        <a:t>Museo- ja kirjastovierailut</a:t>
                      </a:r>
                      <a:endParaRPr lang="en-GB" sz="2000" dirty="0" smtClean="0">
                        <a:latin typeface="+mn-lt"/>
                        <a:ea typeface="Calibri"/>
                        <a:cs typeface="Times New Roman"/>
                      </a:endParaRPr>
                    </a:p>
                    <a:p>
                      <a:pPr algn="l">
                        <a:lnSpc>
                          <a:spcPct val="115000"/>
                        </a:lnSpc>
                        <a:spcAft>
                          <a:spcPts val="0"/>
                        </a:spcAft>
                        <a:tabLst>
                          <a:tab pos="502920" algn="l"/>
                          <a:tab pos="960120" algn="l"/>
                          <a:tab pos="1760220" algn="l"/>
                          <a:tab pos="2834640" algn="l"/>
                          <a:tab pos="3463290" algn="l"/>
                          <a:tab pos="5349240" algn="l"/>
                        </a:tabLst>
                      </a:pPr>
                      <a:r>
                        <a:rPr lang="en-GB" sz="2000" dirty="0" smtClean="0">
                          <a:latin typeface="Calibri"/>
                          <a:ea typeface="Calibri"/>
                          <a:cs typeface="Times New Roman"/>
                        </a:rPr>
                        <a:t>Erasmus+ </a:t>
                      </a:r>
                      <a:r>
                        <a:rPr lang="en-GB" sz="2000" dirty="0" err="1" smtClean="0">
                          <a:latin typeface="Calibri"/>
                          <a:ea typeface="Calibri"/>
                          <a:cs typeface="Times New Roman"/>
                        </a:rPr>
                        <a:t>teemaviikko</a:t>
                      </a:r>
                      <a:endParaRPr lang="en-GB" sz="2000" dirty="0">
                        <a:latin typeface="Calibri"/>
                        <a:ea typeface="Calibri"/>
                        <a:cs typeface="Times New Roman"/>
                      </a:endParaRPr>
                    </a:p>
                  </a:txBody>
                  <a:tcPr marL="29074" marR="29074" marT="0" marB="0">
                    <a:lnL>
                      <a:noFill/>
                    </a:lnL>
                    <a:lnR>
                      <a:noFill/>
                    </a:lnR>
                    <a:lnT>
                      <a:noFill/>
                    </a:lnT>
                    <a:lnB>
                      <a:noFill/>
                    </a:lnB>
                  </a:tcPr>
                </a:tc>
                <a:extLst>
                  <a:ext uri="{0D108BD9-81ED-4DB2-BD59-A6C34878D82A}">
                    <a16:rowId xmlns:a16="http://schemas.microsoft.com/office/drawing/2014/main" xmlns="" val="10001"/>
                  </a:ext>
                </a:extLst>
              </a:tr>
              <a:tr h="261740">
                <a:tc>
                  <a:txBody>
                    <a:bodyPr/>
                    <a:lstStyle/>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maaliskuu</a:t>
                      </a:r>
                      <a:endParaRPr lang="en-GB" sz="2000">
                        <a:latin typeface="Calibri"/>
                        <a:ea typeface="Calibri"/>
                        <a:cs typeface="Times New Roman"/>
                      </a:endParaRPr>
                    </a:p>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     </a:t>
                      </a:r>
                      <a:endParaRPr lang="en-GB" sz="2000">
                        <a:latin typeface="Calibri"/>
                        <a:ea typeface="Calibri"/>
                        <a:cs typeface="Times New Roman"/>
                      </a:endParaRPr>
                    </a:p>
                  </a:txBody>
                  <a:tcPr marL="29074" marR="29074" marT="0" marB="0">
                    <a:lnL>
                      <a:noFill/>
                    </a:lnL>
                    <a:lnR>
                      <a:noFill/>
                    </a:lnR>
                    <a:lnT>
                      <a:noFill/>
                    </a:lnT>
                    <a:lnB>
                      <a:noFill/>
                    </a:lnB>
                  </a:tcPr>
                </a:tc>
                <a:tc>
                  <a:txBody>
                    <a:bodyPr/>
                    <a:lstStyle/>
                    <a:p>
                      <a:pPr algn="l">
                        <a:lnSpc>
                          <a:spcPct val="150000"/>
                        </a:lnSpc>
                        <a:spcAft>
                          <a:spcPts val="0"/>
                        </a:spcAft>
                        <a:tabLst>
                          <a:tab pos="630555" algn="l"/>
                          <a:tab pos="4115435" algn="l"/>
                          <a:tab pos="4663440" algn="l"/>
                        </a:tabLst>
                      </a:pPr>
                      <a:r>
                        <a:rPr lang="fi-FI" sz="2000" spc="-15" dirty="0">
                          <a:latin typeface="Times New Roman"/>
                          <a:ea typeface="Times New Roman"/>
                          <a:cs typeface="Times New Roman"/>
                        </a:rPr>
                        <a:t>koululaisuinnit</a:t>
                      </a:r>
                      <a:endParaRPr lang="en-GB" sz="2000" dirty="0">
                        <a:latin typeface="Calibri"/>
                        <a:ea typeface="Calibri"/>
                        <a:cs typeface="Times New Roman"/>
                      </a:endParaRPr>
                    </a:p>
                  </a:txBody>
                  <a:tcPr marL="29074" marR="29074" marT="0" marB="0">
                    <a:lnL>
                      <a:noFill/>
                    </a:lnL>
                    <a:lnR>
                      <a:noFill/>
                    </a:lnR>
                    <a:lnT>
                      <a:noFill/>
                    </a:lnT>
                    <a:lnB>
                      <a:noFill/>
                    </a:lnB>
                  </a:tcPr>
                </a:tc>
                <a:extLst>
                  <a:ext uri="{0D108BD9-81ED-4DB2-BD59-A6C34878D82A}">
                    <a16:rowId xmlns:a16="http://schemas.microsoft.com/office/drawing/2014/main" xmlns="" val="10002"/>
                  </a:ext>
                </a:extLst>
              </a:tr>
              <a:tr h="447974">
                <a:tc>
                  <a:txBody>
                    <a:bodyPr/>
                    <a:lstStyle/>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huhtikuu</a:t>
                      </a:r>
                      <a:endParaRPr lang="en-GB" sz="2000">
                        <a:latin typeface="Calibri"/>
                        <a:ea typeface="Calibri"/>
                        <a:cs typeface="Times New Roman"/>
                      </a:endParaRPr>
                    </a:p>
                    <a:p>
                      <a:pPr algn="ctr">
                        <a:lnSpc>
                          <a:spcPct val="150000"/>
                        </a:lnSpc>
                        <a:spcAft>
                          <a:spcPts val="0"/>
                        </a:spcAft>
                        <a:tabLst>
                          <a:tab pos="630555" algn="l"/>
                          <a:tab pos="3177540" algn="l"/>
                          <a:tab pos="4663440" algn="l"/>
                        </a:tabLst>
                      </a:pPr>
                      <a:r>
                        <a:rPr lang="fi-FI" sz="2000" spc="-15">
                          <a:latin typeface="Times New Roman"/>
                          <a:ea typeface="Times New Roman"/>
                          <a:cs typeface="Times New Roman"/>
                        </a:rPr>
                        <a:t>     </a:t>
                      </a:r>
                      <a:endParaRPr lang="en-GB" sz="2000">
                        <a:latin typeface="Calibri"/>
                        <a:ea typeface="Calibri"/>
                        <a:cs typeface="Times New Roman"/>
                      </a:endParaRPr>
                    </a:p>
                  </a:txBody>
                  <a:tcPr marL="29074" marR="29074" marT="0" marB="0">
                    <a:lnL>
                      <a:noFill/>
                    </a:lnL>
                    <a:lnR>
                      <a:noFill/>
                    </a:lnR>
                    <a:lnT>
                      <a:noFill/>
                    </a:lnT>
                    <a:lnB>
                      <a:noFill/>
                    </a:lnB>
                  </a:tcPr>
                </a:tc>
                <a:tc>
                  <a:txBody>
                    <a:bodyPr/>
                    <a:lstStyle/>
                    <a:p>
                      <a:pPr algn="l">
                        <a:lnSpc>
                          <a:spcPct val="115000"/>
                        </a:lnSpc>
                        <a:spcAft>
                          <a:spcPts val="0"/>
                        </a:spcAft>
                        <a:tabLst>
                          <a:tab pos="502920" algn="l"/>
                          <a:tab pos="960120" algn="l"/>
                          <a:tab pos="1760220" algn="l"/>
                          <a:tab pos="2834640" algn="l"/>
                          <a:tab pos="3463290" algn="l"/>
                          <a:tab pos="5349240" algn="l"/>
                        </a:tabLst>
                      </a:pPr>
                      <a:r>
                        <a:rPr lang="fi-FI" sz="2000" spc="-15" dirty="0">
                          <a:latin typeface="Times New Roman"/>
                          <a:ea typeface="Times New Roman"/>
                          <a:cs typeface="Times New Roman"/>
                        </a:rPr>
                        <a:t>Luontoretkiä ja retkiä lähiympäristön kohteisiin</a:t>
                      </a:r>
                      <a:endParaRPr lang="en-GB" sz="2000" dirty="0">
                        <a:latin typeface="Calibri"/>
                        <a:ea typeface="Calibri"/>
                        <a:cs typeface="Times New Roman"/>
                      </a:endParaRPr>
                    </a:p>
                  </a:txBody>
                  <a:tcPr marL="29074" marR="29074" marT="0" marB="0">
                    <a:lnL>
                      <a:noFill/>
                    </a:lnL>
                    <a:lnR>
                      <a:noFill/>
                    </a:lnR>
                    <a:lnT>
                      <a:noFill/>
                    </a:lnT>
                    <a:lnB>
                      <a:noFill/>
                    </a:lnB>
                  </a:tcPr>
                </a:tc>
                <a:extLst>
                  <a:ext uri="{0D108BD9-81ED-4DB2-BD59-A6C34878D82A}">
                    <a16:rowId xmlns:a16="http://schemas.microsoft.com/office/drawing/2014/main" xmlns="" val="10003"/>
                  </a:ext>
                </a:extLst>
              </a:tr>
              <a:tr h="815986">
                <a:tc>
                  <a:txBody>
                    <a:bodyPr/>
                    <a:lstStyle/>
                    <a:p>
                      <a:pPr algn="ctr">
                        <a:lnSpc>
                          <a:spcPct val="150000"/>
                        </a:lnSpc>
                        <a:spcAft>
                          <a:spcPts val="0"/>
                        </a:spcAft>
                        <a:tabLst>
                          <a:tab pos="630555" algn="l"/>
                          <a:tab pos="3177540" algn="l"/>
                          <a:tab pos="4663440" algn="l"/>
                        </a:tabLst>
                      </a:pPr>
                      <a:r>
                        <a:rPr lang="fi-FI" sz="2000" spc="-15" dirty="0">
                          <a:latin typeface="Times New Roman"/>
                          <a:ea typeface="Times New Roman"/>
                          <a:cs typeface="Times New Roman"/>
                        </a:rPr>
                        <a:t>toukokuu</a:t>
                      </a:r>
                      <a:endParaRPr lang="en-GB" sz="2000" dirty="0">
                        <a:latin typeface="Calibri"/>
                        <a:ea typeface="Calibri"/>
                        <a:cs typeface="Times New Roman"/>
                      </a:endParaRPr>
                    </a:p>
                    <a:p>
                      <a:pPr algn="ctr">
                        <a:lnSpc>
                          <a:spcPct val="150000"/>
                        </a:lnSpc>
                        <a:spcAft>
                          <a:spcPts val="0"/>
                        </a:spcAft>
                        <a:tabLst>
                          <a:tab pos="630555" algn="l"/>
                          <a:tab pos="3177540" algn="l"/>
                          <a:tab pos="4663440" algn="l"/>
                        </a:tabLst>
                      </a:pPr>
                      <a:r>
                        <a:rPr lang="fi-FI" sz="2000" spc="-15" dirty="0">
                          <a:latin typeface="Times New Roman"/>
                          <a:ea typeface="Times New Roman"/>
                          <a:cs typeface="Times New Roman"/>
                        </a:rPr>
                        <a:t>     </a:t>
                      </a:r>
                      <a:endParaRPr lang="en-GB" sz="2000" dirty="0">
                        <a:latin typeface="Calibri"/>
                        <a:ea typeface="Calibri"/>
                        <a:cs typeface="Times New Roman"/>
                      </a:endParaRPr>
                    </a:p>
                  </a:txBody>
                  <a:tcPr marL="29074" marR="29074" marT="0" marB="0">
                    <a:lnL>
                      <a:noFill/>
                    </a:lnL>
                    <a:lnR>
                      <a:noFill/>
                    </a:lnR>
                    <a:lnT>
                      <a:noFill/>
                    </a:lnT>
                    <a:lnB>
                      <a:noFill/>
                    </a:lnB>
                  </a:tcPr>
                </a:tc>
                <a:tc>
                  <a:txBody>
                    <a:bodyPr/>
                    <a:lstStyle/>
                    <a:p>
                      <a:pPr algn="l">
                        <a:lnSpc>
                          <a:spcPct val="115000"/>
                        </a:lnSpc>
                        <a:spcAft>
                          <a:spcPts val="0"/>
                        </a:spcAft>
                        <a:tabLst>
                          <a:tab pos="502920" algn="l"/>
                          <a:tab pos="960120" algn="l"/>
                          <a:tab pos="1760220" algn="l"/>
                          <a:tab pos="2834640" algn="l"/>
                          <a:tab pos="3463290" algn="l"/>
                          <a:tab pos="5349240" algn="l"/>
                        </a:tabLst>
                      </a:pPr>
                      <a:r>
                        <a:rPr lang="fi-FI" sz="2000" spc="-15" dirty="0">
                          <a:latin typeface="Times New Roman"/>
                          <a:ea typeface="Times New Roman"/>
                          <a:cs typeface="Times New Roman"/>
                        </a:rPr>
                        <a:t>Valkovuokot sankarihaudoille Kaatuneitten </a:t>
                      </a:r>
                      <a:r>
                        <a:rPr lang="fi-FI" sz="2000" spc="-15" dirty="0" smtClean="0">
                          <a:latin typeface="Times New Roman"/>
                          <a:ea typeface="Times New Roman"/>
                          <a:cs typeface="Times New Roman"/>
                        </a:rPr>
                        <a:t>muistopäivänä</a:t>
                      </a:r>
                    </a:p>
                    <a:p>
                      <a:pPr algn="l">
                        <a:lnSpc>
                          <a:spcPct val="115000"/>
                        </a:lnSpc>
                        <a:spcAft>
                          <a:spcPts val="0"/>
                        </a:spcAft>
                        <a:tabLst>
                          <a:tab pos="502920" algn="l"/>
                          <a:tab pos="960120" algn="l"/>
                          <a:tab pos="1760220" algn="l"/>
                          <a:tab pos="2834640" algn="l"/>
                          <a:tab pos="3463290" algn="l"/>
                          <a:tab pos="5349240" algn="l"/>
                        </a:tabLst>
                      </a:pPr>
                      <a:endParaRPr lang="fi-FI" sz="2000" spc="-15" dirty="0" smtClean="0">
                        <a:latin typeface="Times New Roman"/>
                        <a:ea typeface="Calibri"/>
                        <a:cs typeface="Times New Roman"/>
                      </a:endParaRPr>
                    </a:p>
                    <a:p>
                      <a:pPr algn="l">
                        <a:lnSpc>
                          <a:spcPct val="115000"/>
                        </a:lnSpc>
                        <a:spcAft>
                          <a:spcPts val="0"/>
                        </a:spcAft>
                        <a:tabLst>
                          <a:tab pos="502920" algn="l"/>
                          <a:tab pos="960120" algn="l"/>
                          <a:tab pos="1760220" algn="l"/>
                          <a:tab pos="2834640" algn="l"/>
                          <a:tab pos="3463290" algn="l"/>
                          <a:tab pos="5349240" algn="l"/>
                        </a:tabLst>
                      </a:pPr>
                      <a:endParaRPr lang="en-GB" sz="2000" dirty="0">
                        <a:latin typeface="Calibri"/>
                        <a:ea typeface="Calibri"/>
                        <a:cs typeface="Times New Roman"/>
                      </a:endParaRPr>
                    </a:p>
                    <a:p>
                      <a:pPr algn="l">
                        <a:lnSpc>
                          <a:spcPct val="115000"/>
                        </a:lnSpc>
                        <a:spcAft>
                          <a:spcPts val="0"/>
                        </a:spcAft>
                        <a:tabLst>
                          <a:tab pos="502920" algn="l"/>
                          <a:tab pos="960120" algn="l"/>
                          <a:tab pos="1760220" algn="l"/>
                          <a:tab pos="2834640" algn="l"/>
                          <a:tab pos="3463290" algn="l"/>
                          <a:tab pos="5349240" algn="l"/>
                        </a:tabLst>
                      </a:pPr>
                      <a:r>
                        <a:rPr lang="fi-FI" sz="2000" spc="-15" dirty="0" smtClean="0">
                          <a:latin typeface="Times New Roman"/>
                          <a:ea typeface="Times New Roman"/>
                          <a:cs typeface="Times New Roman"/>
                        </a:rPr>
                        <a:t>Opintoretkiä erillisen suunnitelman mukaan</a:t>
                      </a:r>
                    </a:p>
                    <a:p>
                      <a:pPr algn="l">
                        <a:lnSpc>
                          <a:spcPct val="115000"/>
                        </a:lnSpc>
                        <a:spcAft>
                          <a:spcPts val="0"/>
                        </a:spcAft>
                        <a:tabLst>
                          <a:tab pos="502920" algn="l"/>
                          <a:tab pos="960120" algn="l"/>
                          <a:tab pos="1760220" algn="l"/>
                          <a:tab pos="2834640" algn="l"/>
                          <a:tab pos="3463290" algn="l"/>
                          <a:tab pos="5349240" algn="l"/>
                        </a:tabLst>
                      </a:pPr>
                      <a:r>
                        <a:rPr lang="fi-FI" sz="2000" spc="-15" dirty="0" smtClean="0">
                          <a:latin typeface="Times New Roman"/>
                          <a:ea typeface="Calibri"/>
                          <a:cs typeface="Times New Roman"/>
                        </a:rPr>
                        <a:t>Kasvimaan</a:t>
                      </a:r>
                      <a:r>
                        <a:rPr lang="fi-FI" sz="2000" spc="-15" baseline="0" dirty="0" smtClean="0">
                          <a:latin typeface="Times New Roman"/>
                          <a:ea typeface="Calibri"/>
                          <a:cs typeface="Times New Roman"/>
                        </a:rPr>
                        <a:t> kylvö ja pihan siivous</a:t>
                      </a:r>
                      <a:endParaRPr lang="en-GB" sz="2000" dirty="0">
                        <a:latin typeface="Calibri"/>
                        <a:ea typeface="Calibri"/>
                        <a:cs typeface="Times New Roman"/>
                      </a:endParaRPr>
                    </a:p>
                  </a:txBody>
                  <a:tcPr marL="29074" marR="29074" marT="0" marB="0">
                    <a:lnL>
                      <a:noFill/>
                    </a:lnL>
                    <a:lnR>
                      <a:noFill/>
                    </a:lnR>
                    <a:lnT>
                      <a:noFill/>
                    </a:lnT>
                    <a:lnB>
                      <a:noFill/>
                    </a:lnB>
                  </a:tcPr>
                </a:tc>
                <a:extLst>
                  <a:ext uri="{0D108BD9-81ED-4DB2-BD59-A6C34878D82A}">
                    <a16:rowId xmlns:a16="http://schemas.microsoft.com/office/drawing/2014/main" xmlns="" val="10004"/>
                  </a:ext>
                </a:extLst>
              </a:tr>
              <a:tr h="479653">
                <a:tc>
                  <a:txBody>
                    <a:bodyPr/>
                    <a:lstStyle/>
                    <a:p>
                      <a:pPr algn="ctr">
                        <a:lnSpc>
                          <a:spcPct val="150000"/>
                        </a:lnSpc>
                        <a:spcAft>
                          <a:spcPts val="0"/>
                        </a:spcAft>
                        <a:tabLst>
                          <a:tab pos="630555" algn="l"/>
                          <a:tab pos="3177540" algn="l"/>
                          <a:tab pos="4663440" algn="l"/>
                        </a:tabLst>
                      </a:pPr>
                      <a:endParaRPr lang="fi-FI" sz="2000" spc="-15">
                        <a:latin typeface="Times New Roman"/>
                        <a:ea typeface="Times New Roman"/>
                        <a:cs typeface="Times New Roman"/>
                      </a:endParaRPr>
                    </a:p>
                  </a:txBody>
                  <a:tcPr marL="29074" marR="29074" marT="0" marB="0">
                    <a:lnL>
                      <a:noFill/>
                    </a:lnL>
                    <a:lnR>
                      <a:noFill/>
                    </a:lnR>
                    <a:lnT>
                      <a:noFill/>
                    </a:lnT>
                    <a:lnB>
                      <a:noFill/>
                    </a:lnB>
                  </a:tcPr>
                </a:tc>
                <a:tc>
                  <a:txBody>
                    <a:bodyPr/>
                    <a:lstStyle/>
                    <a:p>
                      <a:pPr algn="l">
                        <a:lnSpc>
                          <a:spcPct val="115000"/>
                        </a:lnSpc>
                        <a:spcAft>
                          <a:spcPts val="0"/>
                        </a:spcAft>
                        <a:tabLst>
                          <a:tab pos="502920" algn="l"/>
                          <a:tab pos="960120" algn="l"/>
                          <a:tab pos="1760220" algn="l"/>
                          <a:tab pos="2834640" algn="l"/>
                          <a:tab pos="3463290" algn="l"/>
                          <a:tab pos="5349240" algn="l"/>
                        </a:tabLst>
                      </a:pPr>
                      <a:r>
                        <a:rPr lang="fi-FI" sz="2000" spc="-15" dirty="0">
                          <a:latin typeface="Times New Roman"/>
                          <a:ea typeface="Times New Roman"/>
                          <a:cs typeface="Times New Roman"/>
                        </a:rPr>
                        <a:t>Pesäpallo-ottelu 5.-6.-luokka vs. henkilökunta</a:t>
                      </a:r>
                      <a:endParaRPr lang="en-GB" sz="2000" dirty="0">
                        <a:latin typeface="Calibri"/>
                        <a:ea typeface="Calibri"/>
                        <a:cs typeface="Times New Roman"/>
                      </a:endParaRPr>
                    </a:p>
                    <a:p>
                      <a:pPr algn="l">
                        <a:lnSpc>
                          <a:spcPct val="150000"/>
                        </a:lnSpc>
                        <a:spcAft>
                          <a:spcPts val="0"/>
                        </a:spcAft>
                        <a:tabLst>
                          <a:tab pos="630555" algn="l"/>
                          <a:tab pos="4115435" algn="l"/>
                          <a:tab pos="4663440" algn="l"/>
                        </a:tabLst>
                      </a:pPr>
                      <a:r>
                        <a:rPr lang="fi-FI" sz="2000" spc="-15" dirty="0" smtClean="0">
                          <a:latin typeface="Times New Roman"/>
                          <a:ea typeface="Times New Roman"/>
                          <a:cs typeface="Times New Roman"/>
                        </a:rPr>
                        <a:t>Todistustenjakotilaisuus 1.6.</a:t>
                      </a:r>
                      <a:endParaRPr lang="en-GB" sz="2000" dirty="0">
                        <a:latin typeface="Calibri"/>
                        <a:ea typeface="Calibri"/>
                        <a:cs typeface="Times New Roman"/>
                      </a:endParaRPr>
                    </a:p>
                  </a:txBody>
                  <a:tcPr marL="29074" marR="29074" marT="0" marB="0">
                    <a:lnL>
                      <a:noFill/>
                    </a:lnL>
                    <a:lnR>
                      <a:noFill/>
                    </a:lnR>
                    <a:lnT>
                      <a:noFill/>
                    </a:lnT>
                    <a:lnB>
                      <a:noFill/>
                    </a:lnB>
                  </a:tcPr>
                </a:tc>
                <a:extLst>
                  <a:ext uri="{0D108BD9-81ED-4DB2-BD59-A6C34878D82A}">
                    <a16:rowId xmlns:a16="http://schemas.microsoft.com/office/drawing/2014/main" xmlns="" val="10005"/>
                  </a:ext>
                </a:extLst>
              </a:tr>
            </a:tbl>
          </a:graphicData>
        </a:graphic>
      </p:graphicFrame>
      <p:sp>
        <p:nvSpPr>
          <p:cNvPr id="4" name="Suorakulmio 3"/>
          <p:cNvSpPr/>
          <p:nvPr/>
        </p:nvSpPr>
        <p:spPr>
          <a:xfrm>
            <a:off x="1916832" y="8388424"/>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pic>
        <p:nvPicPr>
          <p:cNvPr id="8194" name="Picture 2"/>
          <p:cNvPicPr>
            <a:picLocks noChangeAspect="1" noChangeArrowheads="1"/>
          </p:cNvPicPr>
          <p:nvPr/>
        </p:nvPicPr>
        <p:blipFill>
          <a:blip r:embed="rId2" cstate="print"/>
          <a:srcRect/>
          <a:stretch>
            <a:fillRect/>
          </a:stretch>
        </p:blipFill>
        <p:spPr bwMode="auto">
          <a:xfrm>
            <a:off x="3284984" y="4355976"/>
            <a:ext cx="3239133" cy="1115616"/>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260372" y="1691680"/>
            <a:ext cx="2246854" cy="134293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844824" y="8316416"/>
            <a:ext cx="2868414" cy="461665"/>
          </a:xfrm>
          <a:prstGeom prst="rect">
            <a:avLst/>
          </a:prstGeom>
        </p:spPr>
        <p:txBody>
          <a:bodyPr wrap="none">
            <a:spAutoFit/>
          </a:bodyPr>
          <a:lstStyle/>
          <a:p>
            <a:pPr algn="ctr"/>
            <a:r>
              <a:rPr lang="en-US" sz="2400" dirty="0" err="1" smtClean="0"/>
              <a:t>Luonnostaan</a:t>
            </a:r>
            <a:r>
              <a:rPr lang="en-US" sz="2400" dirty="0" smtClean="0"/>
              <a:t> </a:t>
            </a:r>
            <a:r>
              <a:rPr lang="en-US" sz="2400" dirty="0" err="1" smtClean="0"/>
              <a:t>lahjakas</a:t>
            </a:r>
            <a:endParaRPr lang="en-GB" sz="2400" dirty="0"/>
          </a:p>
        </p:txBody>
      </p:sp>
      <p:sp>
        <p:nvSpPr>
          <p:cNvPr id="4" name="Tekstiruutu 3"/>
          <p:cNvSpPr txBox="1"/>
          <p:nvPr/>
        </p:nvSpPr>
        <p:spPr>
          <a:xfrm>
            <a:off x="332656" y="611560"/>
            <a:ext cx="6048672" cy="2585323"/>
          </a:xfrm>
          <a:prstGeom prst="rect">
            <a:avLst/>
          </a:prstGeom>
          <a:noFill/>
        </p:spPr>
        <p:txBody>
          <a:bodyPr wrap="square" rtlCol="0">
            <a:spAutoFit/>
          </a:bodyPr>
          <a:lstStyle/>
          <a:p>
            <a:pPr>
              <a:lnSpc>
                <a:spcPct val="100000"/>
              </a:lnSpc>
            </a:pPr>
            <a:r>
              <a:rPr lang="fi-FI" spc="-1" dirty="0">
                <a:solidFill>
                  <a:srgbClr val="000000"/>
                </a:solidFill>
                <a:uFill>
                  <a:solidFill>
                    <a:srgbClr val="FFFFFF"/>
                  </a:solidFill>
                </a:uFill>
                <a:latin typeface="Comic Sans MS"/>
              </a:rPr>
              <a:t>Omaan päiväänsä vaikuttava </a:t>
            </a:r>
            <a:r>
              <a:rPr lang="fi-FI" spc="-1" dirty="0" smtClean="0">
                <a:solidFill>
                  <a:srgbClr val="000000"/>
                </a:solidFill>
                <a:uFill>
                  <a:solidFill>
                    <a:srgbClr val="FFFFFF"/>
                  </a:solidFill>
                </a:uFill>
                <a:latin typeface="Comic Sans MS"/>
              </a:rPr>
              <a:t>lapsi</a:t>
            </a:r>
          </a:p>
          <a:p>
            <a:pPr>
              <a:lnSpc>
                <a:spcPct val="100000"/>
              </a:lnSpc>
            </a:pPr>
            <a:endParaRPr lang="fi-FI" spc="-1" dirty="0" smtClean="0">
              <a:solidFill>
                <a:srgbClr val="000000"/>
              </a:solidFill>
              <a:uFill>
                <a:solidFill>
                  <a:srgbClr val="FFFFFF"/>
                </a:solidFill>
              </a:uFill>
            </a:endParaRPr>
          </a:p>
          <a:p>
            <a:pPr>
              <a:lnSpc>
                <a:spcPct val="100000"/>
              </a:lnSpc>
            </a:pPr>
            <a:r>
              <a:rPr lang="fi-FI" spc="-1" dirty="0" smtClean="0">
                <a:solidFill>
                  <a:srgbClr val="000000"/>
                </a:solidFill>
                <a:uFill>
                  <a:solidFill>
                    <a:srgbClr val="FFFFFF"/>
                  </a:solidFill>
                </a:uFill>
              </a:rPr>
              <a:t>Toimintataulu-metodi </a:t>
            </a:r>
            <a:r>
              <a:rPr lang="fi-FI" spc="-1" dirty="0">
                <a:solidFill>
                  <a:srgbClr val="000000"/>
                </a:solidFill>
                <a:uFill>
                  <a:solidFill>
                    <a:srgbClr val="FFFFFF"/>
                  </a:solidFill>
                </a:uFill>
              </a:rPr>
              <a:t>( lapsi sai itse valita toimintansa)</a:t>
            </a:r>
            <a:endParaRPr lang="fi-FI" dirty="0"/>
          </a:p>
          <a:p>
            <a:pPr>
              <a:lnSpc>
                <a:spcPct val="100000"/>
              </a:lnSpc>
            </a:pPr>
            <a:r>
              <a:rPr lang="fi-FI" spc="-1" dirty="0">
                <a:solidFill>
                  <a:srgbClr val="000000"/>
                </a:solidFill>
                <a:uFill>
                  <a:solidFill>
                    <a:srgbClr val="FFFFFF"/>
                  </a:solidFill>
                </a:uFill>
              </a:rPr>
              <a:t>Pikkumetsä- ja Taikametsätehtävissä lapsi saa oman aikataulunsa mukaisesti tehdä itselleen mieluisia tehtäviä. Tehtäviä vaihdettiin kerran toimintakauden aikana.</a:t>
            </a:r>
            <a:endParaRPr lang="fi-FI" dirty="0"/>
          </a:p>
          <a:p>
            <a:pPr>
              <a:lnSpc>
                <a:spcPct val="100000"/>
              </a:lnSpc>
            </a:pPr>
            <a:r>
              <a:rPr lang="fi-FI" spc="-1" dirty="0">
                <a:solidFill>
                  <a:srgbClr val="000000"/>
                </a:solidFill>
                <a:uFill>
                  <a:solidFill>
                    <a:srgbClr val="FFFFFF"/>
                  </a:solidFill>
                </a:uFill>
              </a:rPr>
              <a:t>Meillä on ryhmätiloissa jatkuva askartelupiste kierrätysmateriaaleista ja vuodenaikateemojen mukaisia muita askartelupisteitä. Lapsilla säilyy valinnanvapaus.</a:t>
            </a:r>
            <a:endParaRPr lang="fi-FI" dirty="0"/>
          </a:p>
        </p:txBody>
      </p:sp>
      <p:pic>
        <p:nvPicPr>
          <p:cNvPr id="1026" name="Picture 2"/>
          <p:cNvPicPr>
            <a:picLocks noChangeAspect="1" noChangeArrowheads="1"/>
          </p:cNvPicPr>
          <p:nvPr/>
        </p:nvPicPr>
        <p:blipFill>
          <a:blip r:embed="rId2" cstate="print"/>
          <a:srcRect/>
          <a:stretch>
            <a:fillRect/>
          </a:stretch>
        </p:blipFill>
        <p:spPr bwMode="auto">
          <a:xfrm>
            <a:off x="836712" y="4788024"/>
            <a:ext cx="5120569" cy="2880320"/>
          </a:xfrm>
          <a:prstGeom prst="rect">
            <a:avLst/>
          </a:prstGeom>
          <a:noFill/>
          <a:ln w="9525">
            <a:noFill/>
            <a:miter lim="800000"/>
            <a:headEnd/>
            <a:tailEnd/>
          </a:ln>
          <a:effectLst/>
        </p:spPr>
      </p:pic>
    </p:spTree>
    <p:extLst>
      <p:ext uri="{BB962C8B-B14F-4D97-AF65-F5344CB8AC3E}">
        <p14:creationId xmlns:p14="http://schemas.microsoft.com/office/powerpoint/2010/main" val="259081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0084" y="323528"/>
            <a:ext cx="6172200" cy="1296144"/>
          </a:xfrm>
        </p:spPr>
        <p:txBody>
          <a:bodyPr>
            <a:normAutofit fontScale="90000"/>
          </a:bodyPr>
          <a:lstStyle/>
          <a:p>
            <a:r>
              <a:rPr lang="fi-FI" sz="2200" b="1" spc="-1" dirty="0">
                <a:solidFill>
                  <a:srgbClr val="000000"/>
                </a:solidFill>
                <a:uFill>
                  <a:solidFill>
                    <a:srgbClr val="FFFFFF"/>
                  </a:solidFill>
                </a:uFill>
                <a:latin typeface="Comic Sans MS"/>
              </a:rPr>
              <a:t>Hyvinvoiva, onnellinen, liikkuva  ja omaan päiväänsä vaikuttava lapsi</a:t>
            </a:r>
            <a:r>
              <a:rPr lang="fi-FI" dirty="0"/>
              <a:t/>
            </a:r>
            <a:br>
              <a:rPr lang="fi-FI" dirty="0"/>
            </a:br>
            <a:endParaRPr lang="fi-FI" dirty="0"/>
          </a:p>
        </p:txBody>
      </p:sp>
      <p:sp>
        <p:nvSpPr>
          <p:cNvPr id="3" name="Sisällön paikkamerkki 2"/>
          <p:cNvSpPr>
            <a:spLocks noGrp="1"/>
          </p:cNvSpPr>
          <p:nvPr>
            <p:ph idx="1"/>
          </p:nvPr>
        </p:nvSpPr>
        <p:spPr>
          <a:xfrm>
            <a:off x="342900" y="1115616"/>
            <a:ext cx="6172200" cy="7704856"/>
          </a:xfrm>
        </p:spPr>
        <p:txBody>
          <a:bodyPr>
            <a:normAutofit/>
          </a:bodyPr>
          <a:lstStyle/>
          <a:p>
            <a:pPr marL="0" indent="0">
              <a:buNone/>
            </a:pPr>
            <a:r>
              <a:rPr lang="fi-FI" sz="1800" spc="-1" dirty="0" smtClean="0">
                <a:solidFill>
                  <a:srgbClr val="000000"/>
                </a:solidFill>
                <a:uFill>
                  <a:solidFill>
                    <a:srgbClr val="FFFFFF"/>
                  </a:solidFill>
                </a:uFill>
                <a:latin typeface="Comic Sans MS"/>
              </a:rPr>
              <a:t>	</a:t>
            </a:r>
            <a:endParaRPr lang="fi-FI" sz="1900" dirty="0">
              <a:latin typeface="+mj-lt"/>
            </a:endParaRPr>
          </a:p>
          <a:p>
            <a:pPr marL="0" indent="0" algn="ctr">
              <a:buNone/>
            </a:pPr>
            <a:r>
              <a:rPr lang="fi-FI" sz="2000" dirty="0">
                <a:latin typeface="Comic Sans MS" panose="030F0702030302020204" pitchFamily="66" charset="0"/>
              </a:rPr>
              <a:t>Kolme kultaista sääntöä</a:t>
            </a:r>
          </a:p>
          <a:p>
            <a:pPr marL="0" indent="0" algn="ctr">
              <a:buNone/>
            </a:pPr>
            <a:endParaRPr lang="fi-FI" sz="2000" dirty="0">
              <a:latin typeface="Comic Sans MS" panose="030F0702030302020204" pitchFamily="66" charset="0"/>
            </a:endParaRPr>
          </a:p>
          <a:p>
            <a:pPr>
              <a:lnSpc>
                <a:spcPct val="100000"/>
              </a:lnSpc>
            </a:pPr>
            <a:r>
              <a:rPr lang="fi-FI" sz="1800" spc="-1" dirty="0">
                <a:solidFill>
                  <a:srgbClr val="000000"/>
                </a:solidFill>
                <a:uFill>
                  <a:solidFill>
                    <a:srgbClr val="FFFFFF"/>
                  </a:solidFill>
                </a:uFill>
              </a:rPr>
              <a:t>Lapset omaksuivat säännöt mukavasti. Ristiriitatilanteissa selvittelimme, että kaikki ovat kavereita keskenään. Ja lapset muistivat tämän säännön myös itse hyvin.</a:t>
            </a:r>
            <a:endParaRPr lang="fi-FI" sz="1800" dirty="0"/>
          </a:p>
          <a:p>
            <a:pPr>
              <a:lnSpc>
                <a:spcPct val="100000"/>
              </a:lnSpc>
            </a:pPr>
            <a:r>
              <a:rPr lang="fi-FI" sz="1800" spc="-1" dirty="0">
                <a:solidFill>
                  <a:srgbClr val="000000"/>
                </a:solidFill>
                <a:uFill>
                  <a:solidFill>
                    <a:srgbClr val="FFFFFF"/>
                  </a:solidFill>
                </a:uFill>
              </a:rPr>
              <a:t>Työrauhan antaminen kaikille on vielä opettelun alla.</a:t>
            </a:r>
            <a:endParaRPr lang="fi-FI" sz="1800" dirty="0"/>
          </a:p>
          <a:p>
            <a:pPr>
              <a:lnSpc>
                <a:spcPct val="100000"/>
              </a:lnSpc>
            </a:pPr>
            <a:r>
              <a:rPr lang="fi-FI" sz="1800" spc="-1" dirty="0">
                <a:solidFill>
                  <a:srgbClr val="000000"/>
                </a:solidFill>
                <a:uFill>
                  <a:solidFill>
                    <a:srgbClr val="FFFFFF"/>
                  </a:solidFill>
                </a:uFill>
              </a:rPr>
              <a:t>Tavarat paikoilleen – sääntö on haasteellista toisinaan. Pienin askelin opettelemme sitä niin isot - kuin pienetkin. </a:t>
            </a:r>
          </a:p>
          <a:p>
            <a:pPr marL="1828800" lvl="4" indent="0">
              <a:buNone/>
            </a:pPr>
            <a:endParaRPr lang="fi-FI" sz="1800" spc="-1" dirty="0">
              <a:solidFill>
                <a:srgbClr val="000000"/>
              </a:solidFill>
              <a:uFill>
                <a:solidFill>
                  <a:srgbClr val="FFFFFF"/>
                </a:solidFill>
              </a:uFill>
            </a:endParaRPr>
          </a:p>
          <a:p>
            <a:pPr marL="1828800" lvl="4" indent="0">
              <a:buNone/>
            </a:pPr>
            <a:r>
              <a:rPr lang="fi-FI" spc="-1" dirty="0">
                <a:solidFill>
                  <a:srgbClr val="000000"/>
                </a:solidFill>
                <a:uFill>
                  <a:solidFill>
                    <a:srgbClr val="FFFFFF"/>
                  </a:solidFill>
                </a:uFill>
                <a:latin typeface="Comic Sans MS" panose="030F0702030302020204" pitchFamily="66" charset="0"/>
              </a:rPr>
              <a:t>Askeleittain menetelmä</a:t>
            </a:r>
          </a:p>
          <a:p>
            <a:pPr>
              <a:lnSpc>
                <a:spcPct val="100000"/>
              </a:lnSpc>
            </a:pPr>
            <a:r>
              <a:rPr lang="fi-FI" sz="1900" spc="-1" dirty="0">
                <a:solidFill>
                  <a:srgbClr val="000000"/>
                </a:solidFill>
                <a:uFill>
                  <a:solidFill>
                    <a:srgbClr val="FFFFFF"/>
                  </a:solidFill>
                </a:uFill>
              </a:rPr>
              <a:t>Käytiin läpi viisi vuotiaiden kanssa koko kauden Villi pentu – kerhon nimellä.</a:t>
            </a:r>
          </a:p>
          <a:p>
            <a:endParaRPr lang="fi-FI" sz="1800" dirty="0"/>
          </a:p>
        </p:txBody>
      </p:sp>
    </p:spTree>
    <p:extLst>
      <p:ext uri="{BB962C8B-B14F-4D97-AF65-F5344CB8AC3E}">
        <p14:creationId xmlns:p14="http://schemas.microsoft.com/office/powerpoint/2010/main" val="364946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677424"/>
          </a:xfrm>
        </p:spPr>
        <p:txBody>
          <a:bodyPr>
            <a:normAutofit/>
          </a:bodyPr>
          <a:lstStyle/>
          <a:p>
            <a:r>
              <a:rPr lang="fi-FI" sz="2000" dirty="0">
                <a:latin typeface="Comic Sans MS" panose="030F0702030302020204" pitchFamily="66" charset="0"/>
              </a:rPr>
              <a:t>Arviointi</a:t>
            </a:r>
          </a:p>
        </p:txBody>
      </p:sp>
      <p:sp>
        <p:nvSpPr>
          <p:cNvPr id="3" name="Sisällön paikkamerkki 2"/>
          <p:cNvSpPr>
            <a:spLocks noGrp="1"/>
          </p:cNvSpPr>
          <p:nvPr>
            <p:ph idx="1"/>
          </p:nvPr>
        </p:nvSpPr>
        <p:spPr>
          <a:xfrm>
            <a:off x="342900" y="1043608"/>
            <a:ext cx="6172200" cy="7124611"/>
          </a:xfrm>
        </p:spPr>
        <p:txBody>
          <a:bodyPr>
            <a:normAutofit/>
          </a:bodyPr>
          <a:lstStyle/>
          <a:p>
            <a:pPr marL="0" indent="0">
              <a:buNone/>
            </a:pPr>
            <a:endParaRPr lang="fi-FI" sz="1800" dirty="0">
              <a:latin typeface="Comic Sans MS" panose="030F0702030302020204" pitchFamily="66" charset="0"/>
            </a:endParaRPr>
          </a:p>
        </p:txBody>
      </p:sp>
      <p:sp>
        <p:nvSpPr>
          <p:cNvPr id="9" name="Suorakulmio 8"/>
          <p:cNvSpPr/>
          <p:nvPr/>
        </p:nvSpPr>
        <p:spPr>
          <a:xfrm>
            <a:off x="342900" y="1403648"/>
            <a:ext cx="6172200" cy="5078313"/>
          </a:xfrm>
          <a:prstGeom prst="rect">
            <a:avLst/>
          </a:prstGeom>
        </p:spPr>
        <p:txBody>
          <a:bodyPr wrap="square">
            <a:spAutoFit/>
          </a:bodyPr>
          <a:lstStyle/>
          <a:p>
            <a:r>
              <a:rPr lang="fi-FI" dirty="0"/>
              <a:t>Liikunnan lisääminen arjessa oli meidän tärkeä tavoitteemme. </a:t>
            </a:r>
            <a:r>
              <a:rPr lang="fi-FI" dirty="0" err="1"/>
              <a:t>Mörriretket</a:t>
            </a:r>
            <a:r>
              <a:rPr lang="fi-FI" dirty="0"/>
              <a:t> olivat kaikilla ryhmillä. Kaikki juoksee –tapahtumaa vietimme kuukausittain. Koulun salissa liikkuivat niin isot kuin pienetkin aina kuin vain mahdollista. Ja toiminnallinen joulujuhla toteutui. </a:t>
            </a:r>
          </a:p>
          <a:p>
            <a:endParaRPr lang="fi-FI" dirty="0"/>
          </a:p>
          <a:p>
            <a:r>
              <a:rPr lang="fi-FI" dirty="0"/>
              <a:t>Luonnossa touhuaminen ja oppiminen tuli meille osaksi arkipäivää.  </a:t>
            </a:r>
          </a:p>
          <a:p>
            <a:endParaRPr lang="fi-FI" dirty="0"/>
          </a:p>
          <a:p>
            <a:r>
              <a:rPr lang="fi-FI" dirty="0"/>
              <a:t>Tätä syvensimme Vihreä Lippu sertifikaatin tavoittelulla. Osallistuimme yhdessä koulun kanssa säännöllisesti kokouksiin ja toiminnan suunnitteluun sekä toimintaan. Esim. Tavaranvaihtotori, Vihreä Lippu - näytelmä</a:t>
            </a:r>
          </a:p>
          <a:p>
            <a:endParaRPr lang="fi-FI" dirty="0"/>
          </a:p>
          <a:p>
            <a:r>
              <a:rPr lang="fi-FI" dirty="0"/>
              <a:t>Askeleittain menetelmää käytiin läpi säännöllisesti. Toimintataulu- metodi toimi hyvin</a:t>
            </a:r>
            <a:r>
              <a:rPr lang="fi-FI" dirty="0" smtClean="0"/>
              <a:t>.</a:t>
            </a:r>
          </a:p>
          <a:p>
            <a:endParaRPr lang="fi-FI" dirty="0"/>
          </a:p>
          <a:p>
            <a:endParaRPr lang="fi-FI" dirty="0"/>
          </a:p>
        </p:txBody>
      </p:sp>
    </p:spTree>
    <p:extLst>
      <p:ext uri="{BB962C8B-B14F-4D97-AF65-F5344CB8AC3E}">
        <p14:creationId xmlns:p14="http://schemas.microsoft.com/office/powerpoint/2010/main" val="417064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32656" y="827584"/>
            <a:ext cx="6048672" cy="1477328"/>
          </a:xfrm>
          <a:prstGeom prst="rect">
            <a:avLst/>
          </a:prstGeom>
          <a:noFill/>
        </p:spPr>
        <p:txBody>
          <a:bodyPr wrap="square" rtlCol="0">
            <a:spAutoFit/>
          </a:bodyPr>
          <a:lstStyle/>
          <a:p>
            <a:r>
              <a:rPr lang="fi-FI"/>
              <a:t>Sadonkorjuujuhlaa emme pystyneet viettämään, koska kasvimaamme sato oli kovin niukka. Päätimmekin järjestää Korvapuustipäivän koko koulu-päiväkodilla. Kylän maatalousnaiset tulivat leipomisapuun ja Sirkka-Liisa Anttilakin kunnioitti päiväämme läsnäolollaan.</a:t>
            </a:r>
            <a:r>
              <a:rPr lang="fi-FI">
                <a:latin typeface="Comic Sans MS" panose="030F0702030302020204" pitchFamily="66" charset="0"/>
              </a:rPr>
              <a:t> </a:t>
            </a:r>
            <a:endParaRPr lang="fi-FI" dirty="0">
              <a:latin typeface="Comic Sans MS" panose="030F0702030302020204" pitchFamily="66"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2555776"/>
            <a:ext cx="4119483" cy="308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2856" y="5796136"/>
            <a:ext cx="3603271" cy="270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788838"/>
      </p:ext>
    </p:extLst>
  </p:cSld>
  <p:clrMapOvr>
    <a:masterClrMapping/>
  </p:clrMapOvr>
</p:sld>
</file>

<file path=ppt/theme/theme1.xml><?xml version="1.0" encoding="utf-8"?>
<a:theme xmlns:a="http://schemas.openxmlformats.org/drawingml/2006/main" name="Office-teema">
  <a:themeElements>
    <a:clrScheme name="Mukautettu 2">
      <a:dk1>
        <a:sysClr val="windowText" lastClr="000000"/>
      </a:dk1>
      <a:lt1>
        <a:srgbClr val="000000"/>
      </a:lt1>
      <a:dk2>
        <a:srgbClr val="7FD13B"/>
      </a:dk2>
      <a:lt2>
        <a:srgbClr val="00B050"/>
      </a:lt2>
      <a:accent1>
        <a:srgbClr val="7FD13B"/>
      </a:accent1>
      <a:accent2>
        <a:srgbClr val="FF0000"/>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5170</TotalTime>
  <Words>2799</Words>
  <Application>Microsoft Office PowerPoint</Application>
  <PresentationFormat>Näytössä katseltava diaesitys (4:3)</PresentationFormat>
  <Paragraphs>662</Paragraphs>
  <Slides>52</Slides>
  <Notes>0</Notes>
  <HiddenSlides>0</HiddenSlides>
  <MMClips>0</MMClips>
  <ScaleCrop>false</ScaleCrop>
  <HeadingPairs>
    <vt:vector size="4" baseType="variant">
      <vt:variant>
        <vt:lpstr>Teema</vt:lpstr>
      </vt:variant>
      <vt:variant>
        <vt:i4>1</vt:i4>
      </vt:variant>
      <vt:variant>
        <vt:lpstr>Dian otsikot</vt:lpstr>
      </vt:variant>
      <vt:variant>
        <vt:i4>52</vt:i4>
      </vt:variant>
    </vt:vector>
  </HeadingPairs>
  <TitlesOfParts>
    <vt:vector size="53" baseType="lpstr">
      <vt:lpstr>Office-teema</vt:lpstr>
      <vt:lpstr>Koijärven  koulu-päiväkoti vuosisuunnitelma  2018-2019</vt:lpstr>
      <vt:lpstr>PowerPoint-esitys</vt:lpstr>
      <vt:lpstr>PowerPoint-esitys</vt:lpstr>
      <vt:lpstr>PowerPoint-esitys</vt:lpstr>
      <vt:lpstr>PowerPoint-esitys</vt:lpstr>
      <vt:lpstr>PowerPoint-esitys</vt:lpstr>
      <vt:lpstr>Hyvinvoiva, onnellinen, liikkuva  ja omaan päiväänsä vaikuttava lapsi </vt:lpstr>
      <vt:lpstr>Arviointi</vt:lpstr>
      <vt:lpstr>PowerPoint-esitys</vt:lpstr>
      <vt:lpstr>PowerPoint-esitys</vt:lpstr>
      <vt:lpstr>Varhaiskasvatussuunnitelma VoxForssan käyttöön ottaminen vähän kerrallaan.</vt:lpstr>
      <vt:lpstr>PowerPoint-esitys</vt:lpstr>
      <vt:lpstr>PowerPoint-esitys</vt:lpstr>
      <vt:lpstr>Pedagogian johtamisen suunnitelma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PC</dc:creator>
  <cp:lastModifiedBy>Tero Kaseva</cp:lastModifiedBy>
  <cp:revision>160</cp:revision>
  <dcterms:created xsi:type="dcterms:W3CDTF">2016-09-08T17:52:20Z</dcterms:created>
  <dcterms:modified xsi:type="dcterms:W3CDTF">2018-09-24T11:55:29Z</dcterms:modified>
</cp:coreProperties>
</file>