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60" r:id="rId4"/>
    <p:sldId id="267" r:id="rId5"/>
    <p:sldId id="269" r:id="rId6"/>
    <p:sldId id="268" r:id="rId7"/>
    <p:sldId id="270" r:id="rId8"/>
    <p:sldId id="271" r:id="rId9"/>
    <p:sldId id="272" r:id="rId10"/>
    <p:sldId id="273" r:id="rId11"/>
    <p:sldId id="274" r:id="rId12"/>
  </p:sldIdLst>
  <p:sldSz cx="9144000" cy="6858000" type="screen4x3"/>
  <p:notesSz cx="6858000" cy="9144000"/>
  <p:embeddedFontLst>
    <p:embeddedFont>
      <p:font typeface="Merriweather Sans" panose="020B0604020202020204" charset="0"/>
      <p:regular r:id="rId14"/>
      <p:bold r:id="rId15"/>
      <p:italic r:id="rId16"/>
      <p:boldItalic r:id="rId17"/>
    </p:embeddedFont>
    <p:embeddedFont>
      <p:font typeface="Verdana" panose="020B0604030504040204" pitchFamily="34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09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98475101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6571576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</a:t>
            </a:fld>
            <a:endParaRPr lang="fi-FI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901663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11</a:t>
            </a:fld>
            <a:endParaRPr lang="fi-FI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94746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lang="fi-FI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42365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 lang="fi-FI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613166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</a:t>
            </a:fld>
            <a:endParaRPr lang="fi-FI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816742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 lang="fi-FI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326825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 lang="fi-FI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96632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 lang="fi-FI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133742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</a:t>
            </a:fld>
            <a:endParaRPr lang="fi-FI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297821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9</a:t>
            </a:fld>
            <a:endParaRPr lang="fi-FI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22876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88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571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48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88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571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88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571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8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127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190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8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127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190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81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31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3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3" cy="39512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81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31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635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698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76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-12000" y="-9000"/>
            <a:ext cx="9167999" cy="68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88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571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53335"/>
            <a:ext cx="3429000" cy="2769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12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Forum 1 – Suomalainen yhteiskunta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Shape 8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2000" y="-9000"/>
            <a:ext cx="9167999" cy="68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Shape 89"/>
          <p:cNvSpPr txBox="1"/>
          <p:nvPr/>
        </p:nvSpPr>
        <p:spPr>
          <a:xfrm>
            <a:off x="4267200" y="1981200"/>
            <a:ext cx="2607300" cy="153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7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Verdana"/>
              <a:buNone/>
            </a:pPr>
            <a:endParaRPr sz="2400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rtl="0">
              <a:spcBef>
                <a:spcPts val="0"/>
              </a:spcBef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Maalta kaupunkiin</a:t>
            </a:r>
            <a:endParaRPr lang="fi-FI" sz="2400" b="1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559557" y="228600"/>
            <a:ext cx="8120419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buClr>
                <a:schemeClr val="dk1"/>
              </a:buClr>
              <a:buSzPct val="25000"/>
            </a:pPr>
            <a:r>
              <a:rPr lang="fi" dirty="0">
                <a:solidFill>
                  <a:srgbClr val="333333"/>
                </a:solidFill>
              </a:rPr>
              <a:t>Millaisia vaikutuksia </a:t>
            </a:r>
            <a:r>
              <a:rPr lang="fi" dirty="0" smtClean="0">
                <a:solidFill>
                  <a:srgbClr val="333333"/>
                </a:solidFill>
              </a:rPr>
              <a:t>väestömuutoksilla </a:t>
            </a:r>
            <a:r>
              <a:rPr lang="fi" dirty="0">
                <a:solidFill>
                  <a:srgbClr val="333333"/>
                </a:solidFill>
              </a:rPr>
              <a:t>on, jos ne toteutuvat?</a:t>
            </a:r>
            <a:r>
              <a:rPr lang="fi" dirty="0" smtClean="0">
                <a:solidFill>
                  <a:srgbClr val="333333"/>
                </a:solidFill>
              </a:rPr>
              <a:t> </a:t>
            </a:r>
            <a:endParaRPr lang="fi-FI" dirty="0">
              <a:solidFill>
                <a:schemeClr val="dk1"/>
              </a:solidFill>
            </a:endParaRPr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8601" y="1290334"/>
            <a:ext cx="4546797" cy="5004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42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218364" y="228600"/>
            <a:ext cx="8688838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buClr>
                <a:schemeClr val="dk1"/>
              </a:buClr>
              <a:buSzPct val="25000"/>
            </a:pPr>
            <a:r>
              <a:rPr lang="fi" dirty="0">
                <a:solidFill>
                  <a:srgbClr val="333333"/>
                </a:solidFill>
              </a:rPr>
              <a:t>Millaisia vaikutuksia väestömuutoksilla on, jos ne toteutuvat? </a:t>
            </a:r>
            <a:r>
              <a:rPr lang="fi" dirty="0" smtClean="0">
                <a:solidFill>
                  <a:srgbClr val="333333"/>
                </a:solidFill>
              </a:rPr>
              <a:t> </a:t>
            </a:r>
            <a:endParaRPr lang="fi-FI" dirty="0">
              <a:solidFill>
                <a:schemeClr val="dk1"/>
              </a:solidFill>
            </a:endParaRPr>
          </a:p>
        </p:txBody>
      </p:sp>
      <p:sp>
        <p:nvSpPr>
          <p:cNvPr id="2" name="Suorakulmio 1"/>
          <p:cNvSpPr/>
          <p:nvPr/>
        </p:nvSpPr>
        <p:spPr>
          <a:xfrm>
            <a:off x="243162" y="1238535"/>
            <a:ext cx="4426686" cy="5432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Bef>
                <a:spcPts val="600"/>
              </a:spcBef>
              <a:buClr>
                <a:schemeClr val="dk1"/>
              </a:buClr>
              <a:buSzPct val="45833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rgbClr val="333333"/>
                </a:solidFill>
              </a:rPr>
              <a:t>Muuttovoittoalueilla </a:t>
            </a:r>
            <a:r>
              <a:rPr lang="fi" sz="2000" dirty="0" smtClean="0">
                <a:solidFill>
                  <a:srgbClr val="333333"/>
                </a:solidFill>
              </a:rPr>
              <a:t>kunnat pystyvät tarjoamaan monipuolisia </a:t>
            </a:r>
            <a:r>
              <a:rPr lang="fi" sz="2000" dirty="0">
                <a:solidFill>
                  <a:srgbClr val="333333"/>
                </a:solidFill>
              </a:rPr>
              <a:t>palveluita.</a:t>
            </a: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buClr>
                <a:schemeClr val="dk1"/>
              </a:buClr>
              <a:buSzPct val="45833"/>
              <a:buFont typeface="Arial" panose="020B0604020202020204" pitchFamily="34" charset="0"/>
              <a:buChar char="•"/>
            </a:pPr>
            <a:r>
              <a:rPr lang="fi" sz="2000" dirty="0" smtClean="0">
                <a:solidFill>
                  <a:srgbClr val="333333"/>
                </a:solidFill>
              </a:rPr>
              <a:t>Muuttovoittoalueilla tarvitaan </a:t>
            </a:r>
            <a:r>
              <a:rPr lang="fi" sz="2000" dirty="0">
                <a:solidFill>
                  <a:srgbClr val="333333"/>
                </a:solidFill>
              </a:rPr>
              <a:t>lisää asuntoja </a:t>
            </a:r>
            <a:r>
              <a:rPr lang="fi" sz="2000" dirty="0" smtClean="0">
                <a:solidFill>
                  <a:srgbClr val="333333"/>
                </a:solidFill>
              </a:rPr>
              <a:t>ja niiden </a:t>
            </a:r>
            <a:r>
              <a:rPr lang="fi" sz="2000" dirty="0">
                <a:solidFill>
                  <a:srgbClr val="333333"/>
                </a:solidFill>
              </a:rPr>
              <a:t>hinnat nousevat.</a:t>
            </a: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buClr>
                <a:schemeClr val="dk1"/>
              </a:buClr>
              <a:buSzPct val="45833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rgbClr val="333333"/>
                </a:solidFill>
              </a:rPr>
              <a:t>Muuttotappioalueilla palvelut heikkenevät ja kunnat joutuvat vaikeuksiin. Palvelut taatakseen ne joutuvat yhdistymään.</a:t>
            </a: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buClr>
                <a:schemeClr val="dk1"/>
              </a:buClr>
              <a:buSzPct val="45833"/>
              <a:buFont typeface="Arial" panose="020B0604020202020204" pitchFamily="34" charset="0"/>
              <a:buChar char="•"/>
            </a:pPr>
            <a:r>
              <a:rPr lang="fi" sz="2000" dirty="0" smtClean="0">
                <a:solidFill>
                  <a:srgbClr val="333333"/>
                </a:solidFill>
              </a:rPr>
              <a:t>Asuntojen </a:t>
            </a:r>
            <a:r>
              <a:rPr lang="fi" sz="2000" dirty="0">
                <a:solidFill>
                  <a:srgbClr val="333333"/>
                </a:solidFill>
              </a:rPr>
              <a:t>hinnat laskevat muuttotappioalueilla.</a:t>
            </a: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buClr>
                <a:schemeClr val="dk1"/>
              </a:buClr>
              <a:buSzPct val="45833"/>
              <a:buFont typeface="Arial" panose="020B0604020202020204" pitchFamily="34" charset="0"/>
              <a:buChar char="•"/>
            </a:pPr>
            <a:r>
              <a:rPr lang="fi" sz="2000" dirty="0" smtClean="0">
                <a:solidFill>
                  <a:srgbClr val="333333"/>
                </a:solidFill>
              </a:rPr>
              <a:t>Alueellinen </a:t>
            </a:r>
            <a:r>
              <a:rPr lang="fi" sz="2000" dirty="0">
                <a:solidFill>
                  <a:srgbClr val="333333"/>
                </a:solidFill>
              </a:rPr>
              <a:t>eriarvoisuus </a:t>
            </a:r>
            <a:r>
              <a:rPr lang="fi" sz="2000" dirty="0" smtClean="0">
                <a:solidFill>
                  <a:srgbClr val="333333"/>
                </a:solidFill>
              </a:rPr>
              <a:t>voimistuu.</a:t>
            </a:r>
            <a:endParaRPr lang="fi" sz="2000" dirty="0">
              <a:solidFill>
                <a:srgbClr val="333333"/>
              </a:solidFill>
            </a:endParaRPr>
          </a:p>
          <a:p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9848" y="1540714"/>
            <a:ext cx="4212555" cy="4636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027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buClr>
                <a:schemeClr val="dk1"/>
              </a:buClr>
              <a:buSzPct val="25000"/>
            </a:pPr>
            <a:r>
              <a:rPr lang="fi" dirty="0"/>
              <a:t>Mitä kartta kertoo väestönmuutoksista?</a:t>
            </a:r>
            <a:endParaRPr lang="fi-FI" dirty="0">
              <a:solidFill>
                <a:schemeClr val="dk1"/>
              </a:solidFill>
            </a:endParaRPr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8601" y="1290334"/>
            <a:ext cx="4546797" cy="50047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buClr>
                <a:schemeClr val="dk1"/>
              </a:buClr>
              <a:buSzPct val="25000"/>
            </a:pPr>
            <a:r>
              <a:rPr lang="fi" dirty="0"/>
              <a:t>Laskevan väkiluvun alueita</a:t>
            </a:r>
            <a:endParaRPr lang="fi-FI" dirty="0">
              <a:solidFill>
                <a:schemeClr val="dk1"/>
              </a:solidFill>
            </a:endParaRPr>
          </a:p>
        </p:txBody>
      </p:sp>
      <p:sp>
        <p:nvSpPr>
          <p:cNvPr id="2" name="Suorakulmio 1"/>
          <p:cNvSpPr/>
          <p:nvPr/>
        </p:nvSpPr>
        <p:spPr>
          <a:xfrm>
            <a:off x="462408" y="1143000"/>
            <a:ext cx="3234520" cy="5124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19100" lvl="0" indent="-342900">
              <a:lnSpc>
                <a:spcPct val="115000"/>
              </a:lnSpc>
              <a:buSzPct val="100000"/>
              <a:buFont typeface="Arial" panose="020B0604020202020204" pitchFamily="34" charset="0"/>
              <a:buChar char="•"/>
            </a:pPr>
            <a:r>
              <a:rPr lang="fi" sz="2000" dirty="0" smtClean="0"/>
              <a:t>Väestön keskittyminen kasvukeskuksiin jatkuu edelleen</a:t>
            </a:r>
            <a:r>
              <a:rPr lang="fi" sz="2000" dirty="0"/>
              <a:t>.</a:t>
            </a:r>
          </a:p>
          <a:p>
            <a:pPr marL="419100" lvl="0" indent="-342900">
              <a:lnSpc>
                <a:spcPct val="115000"/>
              </a:lnSpc>
              <a:buSzPct val="100000"/>
              <a:buFont typeface="Arial" panose="020B0604020202020204" pitchFamily="34" charset="0"/>
              <a:buChar char="•"/>
            </a:pPr>
            <a:r>
              <a:rPr lang="fi" sz="2000" dirty="0"/>
              <a:t>Voimakkaimmin </a:t>
            </a:r>
            <a:r>
              <a:rPr lang="fi" sz="2000" dirty="0" smtClean="0"/>
              <a:t>väkiluvun arvioidaan laskevan Lapissa</a:t>
            </a:r>
            <a:r>
              <a:rPr lang="fi" sz="2000" dirty="0"/>
              <a:t>, </a:t>
            </a:r>
            <a:r>
              <a:rPr lang="fi" sz="2000" dirty="0" smtClean="0"/>
              <a:t>Kainuussa, Pohjois-Karjalassa ja Etelä-Savossa</a:t>
            </a:r>
            <a:r>
              <a:rPr lang="fi" sz="2000" dirty="0"/>
              <a:t>.</a:t>
            </a:r>
          </a:p>
          <a:p>
            <a:pPr marL="419100" lvl="0" indent="-342900">
              <a:lnSpc>
                <a:spcPct val="115000"/>
              </a:lnSpc>
              <a:buSzPct val="100000"/>
              <a:buFont typeface="Arial" panose="020B0604020202020204" pitchFamily="34" charset="0"/>
              <a:buChar char="•"/>
            </a:pPr>
            <a:r>
              <a:rPr lang="fi" sz="2000" dirty="0"/>
              <a:t>Väkiluku </a:t>
            </a:r>
            <a:r>
              <a:rPr lang="fi" sz="2000" dirty="0" smtClean="0"/>
              <a:t>laskee voimakkaimmin alueilla, jotka </a:t>
            </a:r>
            <a:r>
              <a:rPr lang="fi" sz="2000" dirty="0"/>
              <a:t>ovat </a:t>
            </a:r>
            <a:r>
              <a:rPr lang="fi" sz="2000" dirty="0" smtClean="0"/>
              <a:t>harvaan asuttuja</a:t>
            </a:r>
            <a:r>
              <a:rPr lang="fi" sz="2000" dirty="0"/>
              <a:t>.</a:t>
            </a:r>
          </a:p>
          <a:p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582" y="1023582"/>
            <a:ext cx="4649620" cy="5117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24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buClr>
                <a:schemeClr val="dk1"/>
              </a:buClr>
              <a:buSzPct val="25000"/>
            </a:pPr>
            <a:r>
              <a:rPr lang="fi" dirty="0"/>
              <a:t>Väkiluku laskee </a:t>
            </a:r>
            <a:endParaRPr lang="fi-FI" dirty="0">
              <a:solidFill>
                <a:schemeClr val="dk1"/>
              </a:solidFill>
            </a:endParaRPr>
          </a:p>
        </p:txBody>
      </p:sp>
      <p:sp>
        <p:nvSpPr>
          <p:cNvPr id="2" name="Suorakulmio 1"/>
          <p:cNvSpPr/>
          <p:nvPr/>
        </p:nvSpPr>
        <p:spPr>
          <a:xfrm>
            <a:off x="489704" y="1538785"/>
            <a:ext cx="323452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381000">
              <a:lnSpc>
                <a:spcPct val="115000"/>
              </a:lnSpc>
              <a:buSzPct val="100000"/>
              <a:buFont typeface="Arial" panose="020B0604020202020204" pitchFamily="34" charset="0"/>
              <a:buChar char="•"/>
            </a:pPr>
            <a:r>
              <a:rPr lang="fi" sz="2000" dirty="0"/>
              <a:t>Myös </a:t>
            </a:r>
            <a:r>
              <a:rPr lang="fi" sz="2000" dirty="0" smtClean="0"/>
              <a:t>Pohjanmaalla, Satakunnassa, Pohjois-Savossa ja Itä-Suomessa väkiluvun ennustetaan vähenevän</a:t>
            </a:r>
            <a:r>
              <a:rPr lang="fi" sz="2000" dirty="0"/>
              <a:t>.</a:t>
            </a:r>
          </a:p>
          <a:p>
            <a:pPr marL="419100" lvl="0" indent="-342900">
              <a:lnSpc>
                <a:spcPct val="115000"/>
              </a:lnSpc>
              <a:buSzPct val="100000"/>
              <a:buFont typeface="Arial" panose="020B0604020202020204" pitchFamily="34" charset="0"/>
              <a:buChar char="•"/>
            </a:pPr>
            <a:endParaRPr lang="fi" sz="2000" dirty="0"/>
          </a:p>
          <a:p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582" y="1023582"/>
            <a:ext cx="4649620" cy="5117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016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buClr>
                <a:schemeClr val="dk1"/>
              </a:buClr>
              <a:buSzPct val="25000"/>
            </a:pPr>
            <a:r>
              <a:rPr lang="fi" dirty="0"/>
              <a:t>Väkiluku </a:t>
            </a:r>
            <a:r>
              <a:rPr lang="fi" dirty="0" smtClean="0"/>
              <a:t>kasvaa </a:t>
            </a:r>
            <a:endParaRPr lang="fi-FI" dirty="0">
              <a:solidFill>
                <a:schemeClr val="dk1"/>
              </a:solidFill>
            </a:endParaRPr>
          </a:p>
        </p:txBody>
      </p:sp>
      <p:sp>
        <p:nvSpPr>
          <p:cNvPr id="2" name="Suorakulmio 1"/>
          <p:cNvSpPr/>
          <p:nvPr/>
        </p:nvSpPr>
        <p:spPr>
          <a:xfrm>
            <a:off x="489704" y="1538785"/>
            <a:ext cx="323452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381000">
              <a:lnSpc>
                <a:spcPct val="115000"/>
              </a:lnSpc>
              <a:buSzPct val="100000"/>
              <a:buFont typeface="Arial" panose="020B0604020202020204" pitchFamily="34" charset="0"/>
              <a:buChar char="•"/>
            </a:pPr>
            <a:r>
              <a:rPr lang="fi" sz="2000" dirty="0"/>
              <a:t>Voimakkainta </a:t>
            </a:r>
            <a:r>
              <a:rPr lang="fi" sz="2000" dirty="0" smtClean="0"/>
              <a:t>väkiluvun kasvu on </a:t>
            </a:r>
            <a:r>
              <a:rPr lang="fi" sz="2000" dirty="0"/>
              <a:t>Etelä-Suomessa, Hämeessä, </a:t>
            </a:r>
            <a:r>
              <a:rPr lang="fi" sz="2000" dirty="0" smtClean="0"/>
              <a:t>Pirkanmaalla </a:t>
            </a:r>
            <a:r>
              <a:rPr lang="fi" sz="2000" dirty="0"/>
              <a:t>ja Pohjois-Pohjanmaalla.</a:t>
            </a:r>
          </a:p>
          <a:p>
            <a:pPr marL="419100" lvl="0" indent="-342900">
              <a:lnSpc>
                <a:spcPct val="115000"/>
              </a:lnSpc>
              <a:buSzPct val="100000"/>
              <a:buFont typeface="Arial" panose="020B0604020202020204" pitchFamily="34" charset="0"/>
              <a:buChar char="•"/>
            </a:pPr>
            <a:endParaRPr lang="fi" sz="2000" dirty="0"/>
          </a:p>
          <a:p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582" y="1023582"/>
            <a:ext cx="4649620" cy="5117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910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buClr>
                <a:schemeClr val="dk1"/>
              </a:buClr>
              <a:buSzPct val="25000"/>
            </a:pPr>
            <a:r>
              <a:rPr lang="fi" dirty="0"/>
              <a:t>Väkiluku </a:t>
            </a:r>
            <a:r>
              <a:rPr lang="fi" dirty="0" smtClean="0"/>
              <a:t>kasvaa </a:t>
            </a:r>
            <a:endParaRPr lang="fi-FI" dirty="0">
              <a:solidFill>
                <a:schemeClr val="dk1"/>
              </a:solidFill>
            </a:endParaRPr>
          </a:p>
        </p:txBody>
      </p:sp>
      <p:sp>
        <p:nvSpPr>
          <p:cNvPr id="2" name="Suorakulmio 1"/>
          <p:cNvSpPr/>
          <p:nvPr/>
        </p:nvSpPr>
        <p:spPr>
          <a:xfrm>
            <a:off x="489704" y="1538785"/>
            <a:ext cx="3234520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381000">
              <a:lnSpc>
                <a:spcPct val="115000"/>
              </a:lnSpc>
              <a:buClr>
                <a:srgbClr val="333333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rgbClr val="333333"/>
                </a:solidFill>
              </a:rPr>
              <a:t>Voimakkaimmin </a:t>
            </a:r>
            <a:r>
              <a:rPr lang="fi" sz="2000" dirty="0" smtClean="0">
                <a:solidFill>
                  <a:srgbClr val="333333"/>
                </a:solidFill>
              </a:rPr>
              <a:t>kasvavat yliopisto</a:t>
            </a:r>
            <a:r>
              <a:rPr lang="fi" sz="2000" dirty="0" smtClean="0"/>
              <a:t>ka</a:t>
            </a:r>
            <a:r>
              <a:rPr lang="fi" sz="2000" dirty="0" smtClean="0">
                <a:solidFill>
                  <a:srgbClr val="333333"/>
                </a:solidFill>
              </a:rPr>
              <a:t>upungit ja niiden </a:t>
            </a:r>
            <a:r>
              <a:rPr lang="fi" sz="2000" dirty="0">
                <a:solidFill>
                  <a:srgbClr val="333333"/>
                </a:solidFill>
              </a:rPr>
              <a:t>ympäryskunnat. </a:t>
            </a:r>
          </a:p>
          <a:p>
            <a:pPr marL="457200" lvl="0" indent="-381000">
              <a:lnSpc>
                <a:spcPct val="115000"/>
              </a:lnSpc>
              <a:buClr>
                <a:srgbClr val="333333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rgbClr val="333333"/>
                </a:solidFill>
              </a:rPr>
              <a:t>Kasvua voimistavat </a:t>
            </a:r>
            <a:r>
              <a:rPr lang="fi" sz="2000" dirty="0" smtClean="0">
                <a:solidFill>
                  <a:srgbClr val="333333"/>
                </a:solidFill>
              </a:rPr>
              <a:t>siis työ- </a:t>
            </a:r>
            <a:r>
              <a:rPr lang="fi" sz="2000" dirty="0">
                <a:solidFill>
                  <a:srgbClr val="333333"/>
                </a:solidFill>
              </a:rPr>
              <a:t>ja opiskelupaikat.</a:t>
            </a:r>
          </a:p>
          <a:p>
            <a:pPr marL="419100" lvl="0" indent="-342900">
              <a:lnSpc>
                <a:spcPct val="115000"/>
              </a:lnSpc>
              <a:buSzPct val="100000"/>
              <a:buFont typeface="Arial" panose="020B0604020202020204" pitchFamily="34" charset="0"/>
              <a:buChar char="•"/>
            </a:pPr>
            <a:endParaRPr lang="fi" sz="2000" dirty="0"/>
          </a:p>
          <a:p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582" y="1023582"/>
            <a:ext cx="4649620" cy="5117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746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489704" y="1538785"/>
            <a:ext cx="32345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381000">
              <a:lnSpc>
                <a:spcPct val="115000"/>
              </a:lnSpc>
              <a:buSzPct val="100000"/>
              <a:buFont typeface="Arial" panose="020B0604020202020204" pitchFamily="34" charset="0"/>
              <a:buChar char="•"/>
            </a:pPr>
            <a:r>
              <a:rPr lang="fi" sz="2000" dirty="0" smtClean="0"/>
              <a:t>Keski-Suomessa väkiluvun odotetaan </a:t>
            </a:r>
            <a:r>
              <a:rPr lang="fi" sz="2000" dirty="0"/>
              <a:t>kasvavan maltillisesti.</a:t>
            </a:r>
          </a:p>
          <a:p>
            <a:pPr marL="419100" lvl="0" indent="-342900">
              <a:lnSpc>
                <a:spcPct val="115000"/>
              </a:lnSpc>
              <a:buSzPct val="100000"/>
              <a:buFont typeface="Arial" panose="020B0604020202020204" pitchFamily="34" charset="0"/>
              <a:buChar char="•"/>
            </a:pPr>
            <a:endParaRPr lang="fi" sz="2000" dirty="0"/>
          </a:p>
          <a:p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582" y="1023582"/>
            <a:ext cx="4649620" cy="5117911"/>
          </a:xfrm>
          <a:prstGeom prst="rect">
            <a:avLst/>
          </a:prstGeom>
        </p:spPr>
      </p:pic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8193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259307" y="228600"/>
            <a:ext cx="8652681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buClr>
                <a:schemeClr val="dk1"/>
              </a:buClr>
              <a:buSzPct val="25000"/>
            </a:pPr>
            <a:r>
              <a:rPr lang="fi" dirty="0">
                <a:solidFill>
                  <a:srgbClr val="333333"/>
                </a:solidFill>
              </a:rPr>
              <a:t>Arvioi, miten totuudenmukaisesti kartta kuvaa koko maakunnan väestömuutoksia. </a:t>
            </a:r>
            <a:endParaRPr lang="fi-FI" dirty="0">
              <a:solidFill>
                <a:schemeClr val="dk1"/>
              </a:solidFill>
            </a:endParaRPr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8601" y="1290334"/>
            <a:ext cx="4546797" cy="5004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09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218364" y="228600"/>
            <a:ext cx="8688838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buClr>
                <a:schemeClr val="dk1"/>
              </a:buClr>
              <a:buSzPct val="25000"/>
            </a:pPr>
            <a:r>
              <a:rPr lang="fi" dirty="0">
                <a:solidFill>
                  <a:srgbClr val="333333"/>
                </a:solidFill>
              </a:rPr>
              <a:t>Arvioi, miten totuudenmukaisesti kartta kuvaa koko maakunnan väestömuutoksia. </a:t>
            </a:r>
            <a:endParaRPr lang="fi-FI" dirty="0">
              <a:solidFill>
                <a:schemeClr val="dk1"/>
              </a:solidFill>
            </a:endParaRPr>
          </a:p>
        </p:txBody>
      </p:sp>
      <p:sp>
        <p:nvSpPr>
          <p:cNvPr id="2" name="Suorakulmio 1"/>
          <p:cNvSpPr/>
          <p:nvPr/>
        </p:nvSpPr>
        <p:spPr>
          <a:xfrm>
            <a:off x="620713" y="1388659"/>
            <a:ext cx="3234520" cy="5124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381000">
              <a:lnSpc>
                <a:spcPct val="115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/>
              <a:t>Tulosten esittäminen maakunnittain voi vääristää kokonaiskuvaa maakunnan kehityksestä, jos yksi tai muutama alueen sisällä oleva kaupunki kasvaa voimakkaasti.</a:t>
            </a:r>
          </a:p>
          <a:p>
            <a:pPr marL="457200" lvl="0" indent="-381000">
              <a:lnSpc>
                <a:spcPct val="115000"/>
              </a:lnSpc>
              <a:buSzPct val="100000"/>
              <a:buFont typeface="Arial" panose="020B0604020202020204" pitchFamily="34" charset="0"/>
              <a:buChar char="•"/>
            </a:pPr>
            <a:r>
              <a:rPr lang="fi" sz="2000" dirty="0"/>
              <a:t>Esimerkiksi Oulu kasvaa, mutta maakunnan syrjäiset alueet eivät</a:t>
            </a:r>
            <a:r>
              <a:rPr lang="fi" sz="2000" dirty="0" smtClean="0"/>
              <a:t>.</a:t>
            </a:r>
            <a:endParaRPr lang="fi" sz="2000" dirty="0"/>
          </a:p>
          <a:p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582" y="1143000"/>
            <a:ext cx="4649620" cy="5117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532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208</Words>
  <Application>Microsoft Office PowerPoint</Application>
  <PresentationFormat>On-screen Show (4:3)</PresentationFormat>
  <Paragraphs>49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Merriweather Sans</vt:lpstr>
      <vt:lpstr>Verdana</vt:lpstr>
      <vt:lpstr>Blank Presentation</vt:lpstr>
      <vt:lpstr>PowerPoint Presentation</vt:lpstr>
      <vt:lpstr>Mitä kartta kertoo väestönmuutoksista?</vt:lpstr>
      <vt:lpstr>Laskevan väkiluvun alueita</vt:lpstr>
      <vt:lpstr>Väkiluku laskee </vt:lpstr>
      <vt:lpstr>Väkiluku kasvaa </vt:lpstr>
      <vt:lpstr>Väkiluku kasvaa </vt:lpstr>
      <vt:lpstr>PowerPoint Presentation</vt:lpstr>
      <vt:lpstr>Arvioi, miten totuudenmukaisesti kartta kuvaa koko maakunnan väestömuutoksia. </vt:lpstr>
      <vt:lpstr>Arvioi, miten totuudenmukaisesti kartta kuvaa koko maakunnan väestömuutoksia. </vt:lpstr>
      <vt:lpstr>Millaisia vaikutuksia väestömuutoksilla on, jos ne toteutuvat? </vt:lpstr>
      <vt:lpstr>Millaisia vaikutuksia väestömuutoksilla on, jos ne toteutuvat?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Rakkolainen Mari</dc:creator>
  <cp:lastModifiedBy>Minna</cp:lastModifiedBy>
  <cp:revision>10</cp:revision>
  <dcterms:modified xsi:type="dcterms:W3CDTF">2020-11-24T07:52:28Z</dcterms:modified>
</cp:coreProperties>
</file>