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411" r:id="rId3"/>
    <p:sldId id="416" r:id="rId4"/>
    <p:sldId id="426" r:id="rId5"/>
    <p:sldId id="427" r:id="rId6"/>
  </p:sldIdLst>
  <p:sldSz cx="9144000" cy="6858000" type="screen4x3"/>
  <p:notesSz cx="6805613" cy="99441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2BF"/>
    <a:srgbClr val="EDF4A6"/>
    <a:srgbClr val="EF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Normaali tyyli 4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6" d="100"/>
          <a:sy n="16" d="100"/>
        </p:scale>
        <p:origin x="1096" y="1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E3E02-AC97-42AB-B009-E9364F63CFD6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8CC5F-F668-47D7-8588-CEBF8E4AA61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9633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7DE51-5EFA-9B4E-98E0-2CEB9A718E90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A1853-4550-5C45-914E-2B3E13C2E8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2253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A1853-4550-5C45-914E-2B3E13C2E83A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6973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="1" dirty="0">
              <a:solidFill>
                <a:srgbClr val="FF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A1853-4550-5C45-914E-2B3E13C2E83A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0064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="1" dirty="0">
              <a:solidFill>
                <a:srgbClr val="FF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A1853-4550-5C45-914E-2B3E13C2E83A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3453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="1" dirty="0">
              <a:solidFill>
                <a:srgbClr val="FF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A1853-4550-5C45-914E-2B3E13C2E83A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1802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169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20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371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sigths_kielioppidi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baseline="0">
                <a:solidFill>
                  <a:schemeClr val="accent1"/>
                </a:solidFill>
              </a:defRPr>
            </a:lvl1pPr>
          </a:lstStyle>
          <a:p>
            <a:r>
              <a:rPr lang="fi-FI" dirty="0" smtClean="0"/>
              <a:t>Dian otsikko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>
              <a:defRPr i="1"/>
            </a:lvl3pPr>
          </a:lstStyle>
          <a:p>
            <a:pPr lvl="0"/>
            <a:r>
              <a:rPr lang="fi-FI" dirty="0" smtClean="0"/>
              <a:t>Alaotsikko</a:t>
            </a:r>
          </a:p>
          <a:p>
            <a:pPr lvl="1"/>
            <a:r>
              <a:rPr lang="fi-FI" dirty="0" smtClean="0"/>
              <a:t>Teoria ja esimerkkilause englanniksi</a:t>
            </a:r>
          </a:p>
          <a:p>
            <a:pPr lvl="2"/>
            <a:r>
              <a:rPr lang="fi-FI" dirty="0" smtClean="0"/>
              <a:t>suomennos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065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628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791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237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71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178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746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236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558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49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1409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altLang="fi-FI" b="1" dirty="0" smtClean="0">
                <a:solidFill>
                  <a:schemeClr val="accent1"/>
                </a:solidFill>
              </a:rPr>
              <a:t>Lauseenvastikkeet</a:t>
            </a:r>
            <a:br>
              <a:rPr lang="fi-FI" altLang="fi-FI" b="1" dirty="0" smtClean="0">
                <a:solidFill>
                  <a:schemeClr val="accent1"/>
                </a:solidFill>
              </a:rPr>
            </a:br>
            <a:r>
              <a:rPr lang="fi-FI" altLang="fi-FI" b="1" dirty="0" smtClean="0">
                <a:solidFill>
                  <a:schemeClr val="accent1"/>
                </a:solidFill>
              </a:rPr>
              <a:t/>
            </a:r>
            <a:br>
              <a:rPr lang="fi-FI" altLang="fi-FI" b="1" dirty="0" smtClean="0">
                <a:solidFill>
                  <a:schemeClr val="accent1"/>
                </a:solidFill>
              </a:rPr>
            </a:br>
            <a:r>
              <a:rPr lang="fi-FI" altLang="fi-FI" b="1" dirty="0" smtClean="0">
                <a:solidFill>
                  <a:schemeClr val="accent3"/>
                </a:solidFill>
              </a:rPr>
              <a:t>Syytä, ehtoa tai myönnytystä ilmaisevien sivulauseiden lauseenvastikkeet</a:t>
            </a:r>
            <a:r>
              <a:rPr lang="fi-FI" altLang="fi-FI" b="1" dirty="0" smtClean="0">
                <a:solidFill>
                  <a:schemeClr val="accent1"/>
                </a:solidFill>
              </a:rPr>
              <a:t/>
            </a:r>
            <a:br>
              <a:rPr lang="fi-FI" altLang="fi-FI" b="1" dirty="0" smtClean="0">
                <a:solidFill>
                  <a:schemeClr val="accent1"/>
                </a:solidFill>
              </a:rPr>
            </a:br>
            <a:r>
              <a:rPr lang="fi-FI" altLang="fi-FI" dirty="0">
                <a:solidFill>
                  <a:schemeClr val="hlink"/>
                </a:solidFill>
              </a:rPr>
              <a:t/>
            </a:r>
            <a:br>
              <a:rPr lang="fi-FI" altLang="fi-FI" dirty="0">
                <a:solidFill>
                  <a:schemeClr val="hlink"/>
                </a:solidFill>
              </a:rPr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50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isällön paikkamerkki 2"/>
          <p:cNvSpPr>
            <a:spLocks noGrp="1"/>
          </p:cNvSpPr>
          <p:nvPr>
            <p:ph sz="half" idx="1"/>
          </p:nvPr>
        </p:nvSpPr>
        <p:spPr>
          <a:xfrm>
            <a:off x="359532" y="980728"/>
            <a:ext cx="8532948" cy="518457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US" altLang="fi-FI" sz="3400" b="1" dirty="0" err="1" smtClean="0">
                <a:solidFill>
                  <a:srgbClr val="2DA2BF"/>
                </a:solidFill>
              </a:rPr>
              <a:t>Syytä</a:t>
            </a:r>
            <a:r>
              <a:rPr lang="en-US" altLang="fi-FI" sz="3400" b="1" dirty="0" smtClean="0">
                <a:solidFill>
                  <a:srgbClr val="2DA2BF"/>
                </a:solidFill>
              </a:rPr>
              <a:t> </a:t>
            </a:r>
            <a:r>
              <a:rPr lang="en-US" altLang="fi-FI" sz="3400" b="1" dirty="0" err="1" smtClean="0">
                <a:solidFill>
                  <a:srgbClr val="2DA2BF"/>
                </a:solidFill>
              </a:rPr>
              <a:t>ilmaisevat</a:t>
            </a:r>
            <a:r>
              <a:rPr lang="en-US" altLang="fi-FI" sz="3400" b="1" dirty="0" smtClean="0">
                <a:solidFill>
                  <a:srgbClr val="2DA2BF"/>
                </a:solidFill>
              </a:rPr>
              <a:t> </a:t>
            </a:r>
            <a:r>
              <a:rPr lang="en-US" altLang="fi-FI" sz="3400" b="1" dirty="0" err="1" smtClean="0">
                <a:solidFill>
                  <a:srgbClr val="2DA2BF"/>
                </a:solidFill>
              </a:rPr>
              <a:t>lauseenvastikkeet</a:t>
            </a:r>
            <a:r>
              <a:rPr lang="en-US" altLang="fi-FI" sz="3400" b="1" dirty="0" smtClean="0">
                <a:solidFill>
                  <a:srgbClr val="2DA2BF"/>
                </a:solidFill>
              </a:rPr>
              <a:t> </a:t>
            </a:r>
            <a:r>
              <a:rPr lang="en-US" altLang="fi-FI" sz="3400" dirty="0" err="1" smtClean="0">
                <a:solidFill>
                  <a:srgbClr val="2DA2BF"/>
                </a:solidFill>
              </a:rPr>
              <a:t>muodostetaan</a:t>
            </a:r>
            <a:r>
              <a:rPr lang="en-US" altLang="fi-FI" sz="3400" dirty="0" smtClean="0">
                <a:solidFill>
                  <a:srgbClr val="2DA2BF"/>
                </a:solidFill>
              </a:rPr>
              <a:t> </a:t>
            </a:r>
            <a:r>
              <a:rPr lang="en-US" altLang="fi-FI" sz="3400" dirty="0" err="1" smtClean="0">
                <a:solidFill>
                  <a:srgbClr val="2DA2BF"/>
                </a:solidFill>
              </a:rPr>
              <a:t>samoin</a:t>
            </a:r>
            <a:r>
              <a:rPr lang="en-US" altLang="fi-FI" sz="3400" dirty="0" smtClean="0">
                <a:solidFill>
                  <a:srgbClr val="2DA2BF"/>
                </a:solidFill>
              </a:rPr>
              <a:t> </a:t>
            </a:r>
            <a:r>
              <a:rPr lang="en-US" altLang="fi-FI" sz="3400" dirty="0" err="1" smtClean="0">
                <a:solidFill>
                  <a:srgbClr val="2DA2BF"/>
                </a:solidFill>
              </a:rPr>
              <a:t>kuin</a:t>
            </a:r>
            <a:r>
              <a:rPr lang="en-US" altLang="fi-FI" sz="3400" dirty="0" smtClean="0">
                <a:solidFill>
                  <a:srgbClr val="2DA2BF"/>
                </a:solidFill>
              </a:rPr>
              <a:t> </a:t>
            </a:r>
            <a:r>
              <a:rPr lang="en-US" altLang="fi-FI" sz="3400" dirty="0" err="1" smtClean="0">
                <a:solidFill>
                  <a:srgbClr val="2DA2BF"/>
                </a:solidFill>
              </a:rPr>
              <a:t>relatiivilauseiden</a:t>
            </a:r>
            <a:r>
              <a:rPr lang="en-US" altLang="fi-FI" sz="3400" dirty="0" smtClean="0">
                <a:solidFill>
                  <a:srgbClr val="2DA2BF"/>
                </a:solidFill>
              </a:rPr>
              <a:t> tai </a:t>
            </a:r>
            <a:r>
              <a:rPr lang="en-US" altLang="fi-FI" sz="3400" dirty="0" err="1" smtClean="0">
                <a:solidFill>
                  <a:srgbClr val="2DA2BF"/>
                </a:solidFill>
              </a:rPr>
              <a:t>aikaa</a:t>
            </a:r>
            <a:r>
              <a:rPr lang="en-US" altLang="fi-FI" sz="3400" dirty="0" smtClean="0">
                <a:solidFill>
                  <a:srgbClr val="2DA2BF"/>
                </a:solidFill>
              </a:rPr>
              <a:t> </a:t>
            </a:r>
            <a:r>
              <a:rPr lang="en-US" altLang="fi-FI" sz="3400" dirty="0" err="1" smtClean="0">
                <a:solidFill>
                  <a:srgbClr val="2DA2BF"/>
                </a:solidFill>
              </a:rPr>
              <a:t>ilmoittavien</a:t>
            </a:r>
            <a:r>
              <a:rPr lang="en-US" altLang="fi-FI" sz="3400" dirty="0" smtClean="0">
                <a:solidFill>
                  <a:srgbClr val="2DA2BF"/>
                </a:solidFill>
              </a:rPr>
              <a:t> </a:t>
            </a:r>
            <a:r>
              <a:rPr lang="en-US" altLang="fi-FI" sz="3400" dirty="0" err="1" smtClean="0">
                <a:solidFill>
                  <a:srgbClr val="2DA2BF"/>
                </a:solidFill>
              </a:rPr>
              <a:t>sivulauseiden</a:t>
            </a:r>
            <a:r>
              <a:rPr lang="en-US" altLang="fi-FI" sz="3400" dirty="0" smtClean="0">
                <a:solidFill>
                  <a:srgbClr val="2DA2BF"/>
                </a:solidFill>
              </a:rPr>
              <a:t> </a:t>
            </a:r>
            <a:r>
              <a:rPr lang="en-US" altLang="fi-FI" sz="3400" dirty="0" err="1" smtClean="0">
                <a:solidFill>
                  <a:srgbClr val="2DA2BF"/>
                </a:solidFill>
              </a:rPr>
              <a:t>vastikkeet</a:t>
            </a:r>
            <a:r>
              <a:rPr lang="en-US" altLang="fi-FI" sz="3400" dirty="0" smtClean="0">
                <a:solidFill>
                  <a:srgbClr val="2DA2BF"/>
                </a:solidFill>
              </a:rPr>
              <a:t>.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US" altLang="fi-FI" sz="3400" dirty="0" err="1" smtClean="0">
                <a:solidFill>
                  <a:srgbClr val="2DA2BF"/>
                </a:solidFill>
              </a:rPr>
              <a:t>Vastikkeesta</a:t>
            </a:r>
            <a:r>
              <a:rPr lang="en-US" altLang="fi-FI" sz="3400" dirty="0" smtClean="0">
                <a:solidFill>
                  <a:srgbClr val="2DA2BF"/>
                </a:solidFill>
              </a:rPr>
              <a:t> </a:t>
            </a:r>
            <a:r>
              <a:rPr lang="en-US" altLang="fi-FI" sz="3400" dirty="0" err="1" smtClean="0">
                <a:solidFill>
                  <a:srgbClr val="2DA2BF"/>
                </a:solidFill>
              </a:rPr>
              <a:t>jätetään</a:t>
            </a:r>
            <a:r>
              <a:rPr lang="en-US" altLang="fi-FI" sz="3400" dirty="0" smtClean="0">
                <a:solidFill>
                  <a:srgbClr val="2DA2BF"/>
                </a:solidFill>
              </a:rPr>
              <a:t> </a:t>
            </a:r>
            <a:r>
              <a:rPr lang="en-US" altLang="fi-FI" sz="3400" dirty="0" err="1" smtClean="0">
                <a:solidFill>
                  <a:srgbClr val="2DA2BF"/>
                </a:solidFill>
              </a:rPr>
              <a:t>aina</a:t>
            </a:r>
            <a:r>
              <a:rPr lang="en-US" altLang="fi-FI" sz="3400" dirty="0" smtClean="0">
                <a:solidFill>
                  <a:srgbClr val="2DA2BF"/>
                </a:solidFill>
              </a:rPr>
              <a:t> </a:t>
            </a:r>
            <a:r>
              <a:rPr lang="en-US" altLang="fi-FI" sz="3400" dirty="0" err="1" smtClean="0">
                <a:solidFill>
                  <a:srgbClr val="2DA2BF"/>
                </a:solidFill>
              </a:rPr>
              <a:t>konjunktio</a:t>
            </a:r>
            <a:r>
              <a:rPr lang="en-US" altLang="fi-FI" sz="3400" dirty="0" smtClean="0">
                <a:solidFill>
                  <a:srgbClr val="2DA2BF"/>
                </a:solidFill>
              </a:rPr>
              <a:t> </a:t>
            </a:r>
            <a:r>
              <a:rPr lang="en-US" altLang="fi-FI" sz="3400" dirty="0" err="1" smtClean="0">
                <a:solidFill>
                  <a:srgbClr val="2DA2BF"/>
                </a:solidFill>
              </a:rPr>
              <a:t>pois</a:t>
            </a:r>
            <a:r>
              <a:rPr lang="en-US" altLang="fi-FI" sz="3400" dirty="0" smtClean="0">
                <a:solidFill>
                  <a:srgbClr val="2DA2BF"/>
                </a:solidFill>
              </a:rPr>
              <a:t>.</a:t>
            </a:r>
          </a:p>
          <a:p>
            <a:pPr marL="0" indent="0" eaLnBrk="1" hangingPunct="1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fi-FI" sz="3400" u="sng" dirty="0" smtClean="0"/>
              <a:t>Because I knew</a:t>
            </a:r>
            <a:r>
              <a:rPr lang="en-US" altLang="fi-FI" sz="3400" dirty="0" smtClean="0"/>
              <a:t> that the job was a great opportunity, I had to apply.</a:t>
            </a:r>
          </a:p>
          <a:p>
            <a:pPr marL="0" indent="0" eaLnBrk="1" hangingPunct="1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fi-FI" sz="3400" b="1" dirty="0" smtClean="0">
                <a:sym typeface="Wingdings" panose="05000000000000000000" pitchFamily="2" charset="2"/>
              </a:rPr>
              <a:t> </a:t>
            </a:r>
            <a:r>
              <a:rPr lang="en-US" altLang="fi-FI" sz="3400" b="1" dirty="0" smtClean="0"/>
              <a:t>Knowing</a:t>
            </a:r>
            <a:r>
              <a:rPr lang="en-US" altLang="fi-FI" sz="3400" dirty="0" smtClean="0"/>
              <a:t> that the job was a great </a:t>
            </a:r>
            <a:r>
              <a:rPr lang="en-US" altLang="fi-FI" sz="3400" dirty="0"/>
              <a:t>opportunity, I had </a:t>
            </a:r>
            <a:r>
              <a:rPr lang="en-US" altLang="fi-FI" sz="3400" dirty="0" smtClean="0"/>
              <a:t>to apply.</a:t>
            </a:r>
          </a:p>
          <a:p>
            <a:pPr marL="0" indent="0" eaLnBrk="1" hangingPunct="1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fi-FI" sz="3400" u="sng" dirty="0" smtClean="0"/>
              <a:t>As I had had</a:t>
            </a:r>
            <a:r>
              <a:rPr lang="en-US" altLang="fi-FI" sz="3400" dirty="0" smtClean="0"/>
              <a:t> nothing left to do at work, I had decided to go home. </a:t>
            </a:r>
          </a:p>
          <a:p>
            <a:pPr marL="0" indent="0" eaLnBrk="1" hangingPunct="1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fi-FI" sz="3400" dirty="0" smtClean="0">
                <a:sym typeface="Wingdings" panose="05000000000000000000" pitchFamily="2" charset="2"/>
              </a:rPr>
              <a:t> </a:t>
            </a:r>
            <a:r>
              <a:rPr lang="en-US" altLang="fi-FI" sz="3400" b="1" dirty="0" smtClean="0"/>
              <a:t>Having had</a:t>
            </a:r>
            <a:r>
              <a:rPr lang="en-US" altLang="fi-FI" sz="3400" dirty="0" smtClean="0"/>
              <a:t> nothing left to do at work, I had decided to go home.</a:t>
            </a:r>
          </a:p>
          <a:p>
            <a:pPr marL="0" indent="0" eaLnBrk="1" hangingPunct="1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fi-FI" sz="3400" u="sng" dirty="0" smtClean="0"/>
              <a:t>Since he had been told</a:t>
            </a:r>
            <a:r>
              <a:rPr lang="en-US" altLang="fi-FI" sz="3400" dirty="0" smtClean="0"/>
              <a:t> that he was a strong candidate for the job, Matt was very hopeful of getting it. </a:t>
            </a:r>
          </a:p>
          <a:p>
            <a:pPr marL="0" indent="0" eaLnBrk="1" hangingPunct="1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fi-FI" sz="3400" b="1" dirty="0" smtClean="0">
                <a:sym typeface="Wingdings" panose="05000000000000000000" pitchFamily="2" charset="2"/>
              </a:rPr>
              <a:t> </a:t>
            </a:r>
            <a:r>
              <a:rPr lang="en-US" altLang="fi-FI" sz="3400" b="1" dirty="0" smtClean="0"/>
              <a:t>Having been told </a:t>
            </a:r>
            <a:r>
              <a:rPr lang="en-US" altLang="fi-FI" sz="3400" dirty="0" smtClean="0"/>
              <a:t>he was a strong candidate for the job, Matt was very hopeful of getting it.</a:t>
            </a:r>
          </a:p>
          <a:p>
            <a:pPr marL="0" indent="0" eaLnBrk="1" hangingPunct="1">
              <a:spcAft>
                <a:spcPts val="600"/>
              </a:spcAft>
              <a:buNone/>
            </a:pPr>
            <a:endParaRPr lang="en-US" altLang="fi-FI" dirty="0" smtClean="0"/>
          </a:p>
          <a:p>
            <a:pPr marL="0" indent="0">
              <a:spcBef>
                <a:spcPts val="1800"/>
              </a:spcBef>
              <a:buNone/>
            </a:pPr>
            <a:endParaRPr lang="en-US" altLang="fi-FI" sz="2000" dirty="0"/>
          </a:p>
        </p:txBody>
      </p: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383528" y="467905"/>
            <a:ext cx="8352928" cy="539151"/>
          </a:xfrm>
        </p:spPr>
        <p:txBody>
          <a:bodyPr>
            <a:normAutofit/>
          </a:bodyPr>
          <a:lstStyle/>
          <a:p>
            <a:r>
              <a:rPr lang="fi-FI" sz="2800" b="1" dirty="0" smtClean="0">
                <a:solidFill>
                  <a:schemeClr val="accent1"/>
                </a:solidFill>
              </a:rPr>
              <a:t>SYYTÄ ILMAISEVAT LAUSEENVASTIKKEET</a:t>
            </a:r>
            <a:endParaRPr lang="fi-FI" sz="2800" b="1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72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isällön paikkamerkki 2"/>
          <p:cNvSpPr>
            <a:spLocks noGrp="1"/>
          </p:cNvSpPr>
          <p:nvPr>
            <p:ph sz="half" idx="1"/>
          </p:nvPr>
        </p:nvSpPr>
        <p:spPr>
          <a:xfrm>
            <a:off x="359532" y="1268760"/>
            <a:ext cx="8532948" cy="439248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fi-FI" sz="2200" b="1" dirty="0" err="1" smtClean="0">
                <a:solidFill>
                  <a:srgbClr val="2DA2BF"/>
                </a:solidFill>
              </a:rPr>
              <a:t>Ehtoa</a:t>
            </a:r>
            <a:r>
              <a:rPr lang="en-US" altLang="fi-FI" sz="2200" b="1" dirty="0" smtClean="0">
                <a:solidFill>
                  <a:srgbClr val="2DA2BF"/>
                </a:solidFill>
              </a:rPr>
              <a:t> </a:t>
            </a:r>
            <a:r>
              <a:rPr lang="en-US" altLang="fi-FI" sz="2200" b="1" dirty="0" err="1" smtClean="0">
                <a:solidFill>
                  <a:srgbClr val="2DA2BF"/>
                </a:solidFill>
              </a:rPr>
              <a:t>ilmaisevissa</a:t>
            </a:r>
            <a:r>
              <a:rPr lang="en-US" altLang="fi-FI" sz="2200" b="1" dirty="0" smtClean="0">
                <a:solidFill>
                  <a:srgbClr val="2DA2BF"/>
                </a:solidFill>
              </a:rPr>
              <a:t> </a:t>
            </a:r>
            <a:r>
              <a:rPr lang="en-US" altLang="fi-FI" sz="2200" b="1" dirty="0" err="1" smtClean="0">
                <a:solidFill>
                  <a:srgbClr val="2DA2BF"/>
                </a:solidFill>
              </a:rPr>
              <a:t>lauseenvastikkeissa</a:t>
            </a:r>
            <a:r>
              <a:rPr lang="en-US" altLang="fi-FI" sz="2200" b="1" dirty="0" smtClean="0">
                <a:solidFill>
                  <a:srgbClr val="2DA2BF"/>
                </a:solidFill>
              </a:rPr>
              <a:t> </a:t>
            </a:r>
            <a:r>
              <a:rPr lang="en-US" altLang="fi-FI" sz="2200" dirty="0" err="1" smtClean="0">
                <a:solidFill>
                  <a:srgbClr val="2DA2BF"/>
                </a:solidFill>
              </a:rPr>
              <a:t>käytetään</a:t>
            </a:r>
            <a:r>
              <a:rPr lang="en-US" altLang="fi-FI" sz="2200" dirty="0" smtClean="0">
                <a:solidFill>
                  <a:srgbClr val="2DA2BF"/>
                </a:solidFill>
              </a:rPr>
              <a:t> </a:t>
            </a:r>
            <a:r>
              <a:rPr lang="en-US" altLang="fi-FI" sz="2200" dirty="0" err="1" smtClean="0">
                <a:solidFill>
                  <a:srgbClr val="2DA2BF"/>
                </a:solidFill>
              </a:rPr>
              <a:t>esim</a:t>
            </a:r>
            <a:r>
              <a:rPr lang="en-US" altLang="fi-FI" sz="2200" dirty="0" smtClean="0">
                <a:solidFill>
                  <a:srgbClr val="2DA2BF"/>
                </a:solidFill>
              </a:rPr>
              <a:t>. </a:t>
            </a:r>
            <a:r>
              <a:rPr lang="en-US" altLang="fi-FI" sz="2200" dirty="0" err="1" smtClean="0">
                <a:solidFill>
                  <a:srgbClr val="2DA2BF"/>
                </a:solidFill>
              </a:rPr>
              <a:t>konjunktioita</a:t>
            </a:r>
            <a:r>
              <a:rPr lang="en-US" altLang="fi-FI" sz="2200" dirty="0" smtClean="0">
                <a:solidFill>
                  <a:srgbClr val="2DA2BF"/>
                </a:solidFill>
              </a:rPr>
              <a:t> </a:t>
            </a:r>
            <a:r>
              <a:rPr lang="en-US" altLang="fi-FI" sz="2200" b="1" i="1" dirty="0" smtClean="0">
                <a:solidFill>
                  <a:srgbClr val="2DA2BF"/>
                </a:solidFill>
              </a:rPr>
              <a:t>if</a:t>
            </a:r>
            <a:r>
              <a:rPr lang="en-US" altLang="fi-FI" sz="2200" dirty="0" smtClean="0">
                <a:solidFill>
                  <a:srgbClr val="2DA2BF"/>
                </a:solidFill>
              </a:rPr>
              <a:t> ja </a:t>
            </a:r>
            <a:r>
              <a:rPr lang="en-US" altLang="fi-FI" sz="2200" b="1" i="1" dirty="0" smtClean="0">
                <a:solidFill>
                  <a:srgbClr val="2DA2BF"/>
                </a:solidFill>
              </a:rPr>
              <a:t>unless</a:t>
            </a:r>
            <a:r>
              <a:rPr lang="en-US" altLang="fi-FI" sz="2200" b="1" dirty="0" smtClean="0">
                <a:solidFill>
                  <a:srgbClr val="2DA2BF"/>
                </a:solidFill>
              </a:rPr>
              <a:t> </a:t>
            </a:r>
            <a:r>
              <a:rPr lang="en-US" altLang="fi-FI" sz="2200" b="1" dirty="0" err="1" smtClean="0">
                <a:solidFill>
                  <a:srgbClr val="2DA2BF"/>
                </a:solidFill>
              </a:rPr>
              <a:t>sekä</a:t>
            </a:r>
            <a:r>
              <a:rPr lang="en-US" altLang="fi-FI" sz="2200" b="1" dirty="0" smtClean="0">
                <a:solidFill>
                  <a:srgbClr val="2DA2BF"/>
                </a:solidFill>
              </a:rPr>
              <a:t> </a:t>
            </a:r>
            <a:r>
              <a:rPr lang="en-US" altLang="fi-FI" sz="2200" b="1" dirty="0" err="1" smtClean="0">
                <a:solidFill>
                  <a:srgbClr val="2DA2BF"/>
                </a:solidFill>
              </a:rPr>
              <a:t>verbin</a:t>
            </a:r>
            <a:r>
              <a:rPr lang="en-US" altLang="fi-FI" sz="2200" b="1" dirty="0" smtClean="0">
                <a:solidFill>
                  <a:srgbClr val="2DA2BF"/>
                </a:solidFill>
              </a:rPr>
              <a:t> 3. </a:t>
            </a:r>
            <a:r>
              <a:rPr lang="en-US" altLang="fi-FI" sz="2200" b="1" dirty="0" err="1" smtClean="0">
                <a:solidFill>
                  <a:srgbClr val="2DA2BF"/>
                </a:solidFill>
              </a:rPr>
              <a:t>muotoa</a:t>
            </a:r>
            <a:r>
              <a:rPr lang="en-US" altLang="fi-FI" sz="2200" b="1" dirty="0" smtClean="0">
                <a:solidFill>
                  <a:srgbClr val="2DA2BF"/>
                </a:solidFill>
              </a:rPr>
              <a:t>.</a:t>
            </a:r>
            <a:endParaRPr lang="en-US" altLang="fi-FI" sz="2200" dirty="0" smtClean="0">
              <a:solidFill>
                <a:srgbClr val="2DA2BF"/>
              </a:solidFill>
            </a:endParaRP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fi-FI" sz="2200" dirty="0" smtClean="0"/>
              <a:t>I won’t go back to work today, </a:t>
            </a:r>
            <a:r>
              <a:rPr lang="en-US" altLang="fi-FI" sz="2200" u="sng" dirty="0" smtClean="0"/>
              <a:t>unless I’m needed</a:t>
            </a:r>
            <a:r>
              <a:rPr lang="en-US" altLang="fi-FI" sz="2200" dirty="0" smtClean="0"/>
              <a:t>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en-US" altLang="fi-FI" sz="2200" dirty="0" smtClean="0"/>
              <a:t>I </a:t>
            </a:r>
            <a:r>
              <a:rPr lang="en-US" altLang="fi-FI" sz="2200" dirty="0"/>
              <a:t>won’t go back to work today, </a:t>
            </a:r>
            <a:r>
              <a:rPr lang="en-US" altLang="fi-FI" sz="2200" b="1" dirty="0"/>
              <a:t>unless </a:t>
            </a:r>
            <a:r>
              <a:rPr lang="en-US" altLang="fi-FI" sz="2200" b="1" dirty="0" smtClean="0"/>
              <a:t>needed</a:t>
            </a:r>
            <a:r>
              <a:rPr lang="en-US" altLang="fi-FI" sz="2200" dirty="0" smtClean="0"/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fi-FI" sz="2200" u="sng" dirty="0" smtClean="0"/>
              <a:t>If she is accepted</a:t>
            </a:r>
            <a:r>
              <a:rPr lang="en-US" altLang="fi-FI" sz="2200" dirty="0" smtClean="0"/>
              <a:t> at Harvard, Mary will burst with joy.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en-US" altLang="fi-FI" sz="2200" b="1" dirty="0" smtClean="0"/>
              <a:t>If accepted </a:t>
            </a:r>
            <a:r>
              <a:rPr lang="en-US" altLang="fi-FI" sz="2200" dirty="0"/>
              <a:t>at Harvard, </a:t>
            </a:r>
            <a:r>
              <a:rPr lang="en-US" altLang="fi-FI" sz="2200" dirty="0" smtClean="0"/>
              <a:t>Mary will </a:t>
            </a:r>
            <a:r>
              <a:rPr lang="en-US" altLang="fi-FI" sz="2200" dirty="0"/>
              <a:t>burst with joy</a:t>
            </a:r>
            <a:r>
              <a:rPr lang="en-US" altLang="fi-FI" sz="2200" dirty="0" smtClean="0"/>
              <a:t>.</a:t>
            </a:r>
            <a:endParaRPr lang="en-US" altLang="fi-FI" sz="2200" dirty="0"/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fi-FI" sz="2200" dirty="0" smtClean="0"/>
              <a:t>Weight training can be very good for you, </a:t>
            </a:r>
            <a:r>
              <a:rPr lang="en-US" altLang="fi-FI" sz="2200" u="sng" dirty="0" smtClean="0"/>
              <a:t>if it is performed</a:t>
            </a:r>
            <a:r>
              <a:rPr lang="en-US" altLang="fi-FI" sz="2200" dirty="0" smtClean="0"/>
              <a:t> correctly.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fi-FI" sz="2200" dirty="0" smtClean="0">
                <a:sym typeface="Wingdings" panose="05000000000000000000" pitchFamily="2" charset="2"/>
              </a:rPr>
              <a:t> </a:t>
            </a:r>
            <a:r>
              <a:rPr lang="en-US" altLang="fi-FI" sz="2200" dirty="0" smtClean="0"/>
              <a:t>Weight </a:t>
            </a:r>
            <a:r>
              <a:rPr lang="en-US" altLang="fi-FI" sz="2200" dirty="0"/>
              <a:t>training can be very good for </a:t>
            </a:r>
            <a:r>
              <a:rPr lang="en-US" altLang="fi-FI" sz="2200" dirty="0" smtClean="0"/>
              <a:t>you, </a:t>
            </a:r>
            <a:r>
              <a:rPr lang="en-US" altLang="fi-FI" sz="2200" b="1" dirty="0"/>
              <a:t>if </a:t>
            </a:r>
            <a:r>
              <a:rPr lang="en-US" altLang="fi-FI" sz="2200" b="1" dirty="0" smtClean="0"/>
              <a:t>performed </a:t>
            </a:r>
            <a:r>
              <a:rPr lang="en-US" altLang="fi-FI" sz="2200" dirty="0"/>
              <a:t>correctly</a:t>
            </a:r>
            <a:r>
              <a:rPr lang="en-US" altLang="fi-FI" sz="2200" dirty="0" smtClean="0"/>
              <a:t>.</a:t>
            </a:r>
          </a:p>
        </p:txBody>
      </p: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352928" cy="539151"/>
          </a:xfrm>
        </p:spPr>
        <p:txBody>
          <a:bodyPr>
            <a:normAutofit/>
          </a:bodyPr>
          <a:lstStyle/>
          <a:p>
            <a:r>
              <a:rPr lang="fi-FI" sz="2800" b="1" dirty="0" smtClean="0">
                <a:solidFill>
                  <a:schemeClr val="accent1"/>
                </a:solidFill>
              </a:rPr>
              <a:t>EHTOA ILMAISEVAT LAUSEENVASTIKKEET</a:t>
            </a:r>
            <a:endParaRPr lang="fi-FI" sz="2800" b="1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51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isällön paikkamerkki 2"/>
          <p:cNvSpPr>
            <a:spLocks noGrp="1"/>
          </p:cNvSpPr>
          <p:nvPr>
            <p:ph sz="half" idx="1"/>
          </p:nvPr>
        </p:nvSpPr>
        <p:spPr>
          <a:xfrm>
            <a:off x="385272" y="1340768"/>
            <a:ext cx="8532948" cy="453650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fi-FI" sz="2100" b="1" dirty="0" err="1" smtClean="0">
                <a:solidFill>
                  <a:srgbClr val="2DA2BF"/>
                </a:solidFill>
              </a:rPr>
              <a:t>Myönnytystä</a:t>
            </a:r>
            <a:r>
              <a:rPr lang="en-US" altLang="fi-FI" sz="2100" dirty="0" smtClean="0">
                <a:solidFill>
                  <a:srgbClr val="2DA2BF"/>
                </a:solidFill>
              </a:rPr>
              <a:t> </a:t>
            </a:r>
            <a:r>
              <a:rPr lang="en-US" altLang="fi-FI" sz="2100" dirty="0" err="1" smtClean="0">
                <a:solidFill>
                  <a:srgbClr val="2DA2BF"/>
                </a:solidFill>
              </a:rPr>
              <a:t>ilmaisevissa</a:t>
            </a:r>
            <a:r>
              <a:rPr lang="en-US" altLang="fi-FI" sz="2100" dirty="0" smtClean="0">
                <a:solidFill>
                  <a:srgbClr val="2DA2BF"/>
                </a:solidFill>
              </a:rPr>
              <a:t> </a:t>
            </a:r>
            <a:r>
              <a:rPr lang="en-US" altLang="fi-FI" sz="2100" dirty="0" err="1" smtClean="0">
                <a:solidFill>
                  <a:srgbClr val="2DA2BF"/>
                </a:solidFill>
              </a:rPr>
              <a:t>lauseenvastikkeissa</a:t>
            </a:r>
            <a:r>
              <a:rPr lang="en-US" altLang="fi-FI" sz="2100" dirty="0" smtClean="0">
                <a:solidFill>
                  <a:srgbClr val="2DA2BF"/>
                </a:solidFill>
              </a:rPr>
              <a:t> </a:t>
            </a:r>
            <a:r>
              <a:rPr lang="en-US" altLang="fi-FI" sz="2100" dirty="0" err="1" smtClean="0">
                <a:solidFill>
                  <a:srgbClr val="2DA2BF"/>
                </a:solidFill>
              </a:rPr>
              <a:t>käytetään</a:t>
            </a:r>
            <a:r>
              <a:rPr lang="en-US" altLang="fi-FI" sz="2100" dirty="0" smtClean="0">
                <a:solidFill>
                  <a:srgbClr val="2DA2BF"/>
                </a:solidFill>
              </a:rPr>
              <a:t> </a:t>
            </a:r>
            <a:r>
              <a:rPr lang="en-US" altLang="fi-FI" sz="2100" dirty="0" err="1" smtClean="0">
                <a:solidFill>
                  <a:srgbClr val="2DA2BF"/>
                </a:solidFill>
              </a:rPr>
              <a:t>esim</a:t>
            </a:r>
            <a:r>
              <a:rPr lang="en-US" altLang="fi-FI" sz="2100" dirty="0" smtClean="0">
                <a:solidFill>
                  <a:srgbClr val="2DA2BF"/>
                </a:solidFill>
              </a:rPr>
              <a:t>. </a:t>
            </a:r>
            <a:r>
              <a:rPr lang="en-US" altLang="fi-FI" sz="2100" dirty="0" err="1" smtClean="0">
                <a:solidFill>
                  <a:srgbClr val="2DA2BF"/>
                </a:solidFill>
              </a:rPr>
              <a:t>konjunktioita</a:t>
            </a:r>
            <a:r>
              <a:rPr lang="en-US" altLang="fi-FI" sz="2100" dirty="0" smtClean="0">
                <a:solidFill>
                  <a:srgbClr val="2DA2BF"/>
                </a:solidFill>
              </a:rPr>
              <a:t> </a:t>
            </a:r>
            <a:r>
              <a:rPr lang="en-US" altLang="fi-FI" sz="2100" b="1" i="1" dirty="0" smtClean="0">
                <a:solidFill>
                  <a:srgbClr val="2DA2BF"/>
                </a:solidFill>
              </a:rPr>
              <a:t>though</a:t>
            </a:r>
            <a:r>
              <a:rPr lang="en-US" altLang="fi-FI" sz="2100" i="1" dirty="0" smtClean="0">
                <a:solidFill>
                  <a:srgbClr val="2DA2BF"/>
                </a:solidFill>
              </a:rPr>
              <a:t> </a:t>
            </a:r>
            <a:r>
              <a:rPr lang="en-US" altLang="fi-FI" sz="2100" dirty="0" smtClean="0">
                <a:solidFill>
                  <a:srgbClr val="2DA2BF"/>
                </a:solidFill>
              </a:rPr>
              <a:t>ja </a:t>
            </a:r>
            <a:r>
              <a:rPr lang="en-US" altLang="fi-FI" sz="2100" b="1" i="1" dirty="0" smtClean="0">
                <a:solidFill>
                  <a:srgbClr val="2DA2BF"/>
                </a:solidFill>
              </a:rPr>
              <a:t>although</a:t>
            </a:r>
            <a:r>
              <a:rPr lang="en-US" altLang="fi-FI" sz="2100" dirty="0" smtClean="0">
                <a:solidFill>
                  <a:srgbClr val="2DA2BF"/>
                </a:solidFill>
              </a:rPr>
              <a:t> </a:t>
            </a:r>
            <a:r>
              <a:rPr lang="en-US" altLang="fi-FI" sz="2100" dirty="0" err="1" smtClean="0">
                <a:solidFill>
                  <a:srgbClr val="2DA2BF"/>
                </a:solidFill>
              </a:rPr>
              <a:t>sekä</a:t>
            </a:r>
            <a:r>
              <a:rPr lang="en-US" altLang="fi-FI" sz="2100" dirty="0" smtClean="0">
                <a:solidFill>
                  <a:srgbClr val="2DA2BF"/>
                </a:solidFill>
              </a:rPr>
              <a:t> </a:t>
            </a:r>
            <a:r>
              <a:rPr lang="en-US" altLang="fi-FI" sz="2100" b="1" dirty="0" err="1" smtClean="0">
                <a:solidFill>
                  <a:srgbClr val="2DA2BF"/>
                </a:solidFill>
              </a:rPr>
              <a:t>aktiivissa</a:t>
            </a:r>
            <a:r>
              <a:rPr lang="en-US" altLang="fi-FI" sz="2100" b="1" dirty="0" smtClean="0">
                <a:solidFill>
                  <a:srgbClr val="2DA2BF"/>
                </a:solidFill>
              </a:rPr>
              <a:t> </a:t>
            </a:r>
            <a:r>
              <a:rPr lang="en-US" altLang="fi-FI" sz="2100" b="1" dirty="0" err="1" smtClean="0">
                <a:solidFill>
                  <a:srgbClr val="2DA2BF"/>
                </a:solidFill>
              </a:rPr>
              <a:t>verbin</a:t>
            </a:r>
            <a:r>
              <a:rPr lang="en-US" altLang="fi-FI" sz="2100" b="1" dirty="0" smtClean="0">
                <a:solidFill>
                  <a:srgbClr val="2DA2BF"/>
                </a:solidFill>
              </a:rPr>
              <a:t> –</a:t>
            </a:r>
            <a:r>
              <a:rPr lang="en-US" altLang="fi-FI" sz="2100" b="1" dirty="0" err="1" smtClean="0">
                <a:solidFill>
                  <a:srgbClr val="2DA2BF"/>
                </a:solidFill>
              </a:rPr>
              <a:t>ing-muotoa</a:t>
            </a:r>
            <a:r>
              <a:rPr lang="en-US" altLang="fi-FI" sz="2100" b="1" dirty="0" smtClean="0">
                <a:solidFill>
                  <a:srgbClr val="2DA2BF"/>
                </a:solidFill>
              </a:rPr>
              <a:t> </a:t>
            </a:r>
            <a:r>
              <a:rPr lang="en-US" altLang="fi-FI" sz="2100" dirty="0" smtClean="0">
                <a:solidFill>
                  <a:srgbClr val="2DA2BF"/>
                </a:solidFill>
              </a:rPr>
              <a:t>ja </a:t>
            </a:r>
            <a:r>
              <a:rPr lang="en-US" altLang="fi-FI" sz="2100" b="1" dirty="0" err="1" smtClean="0">
                <a:solidFill>
                  <a:srgbClr val="2DA2BF"/>
                </a:solidFill>
              </a:rPr>
              <a:t>passiivissa</a:t>
            </a:r>
            <a:r>
              <a:rPr lang="en-US" altLang="fi-FI" sz="2100" b="1" dirty="0" smtClean="0">
                <a:solidFill>
                  <a:srgbClr val="2DA2BF"/>
                </a:solidFill>
              </a:rPr>
              <a:t> </a:t>
            </a:r>
            <a:r>
              <a:rPr lang="en-US" altLang="fi-FI" sz="2100" b="1" dirty="0" err="1" smtClean="0">
                <a:solidFill>
                  <a:srgbClr val="2DA2BF"/>
                </a:solidFill>
              </a:rPr>
              <a:t>verbin</a:t>
            </a:r>
            <a:r>
              <a:rPr lang="en-US" altLang="fi-FI" sz="2100" b="1" dirty="0" smtClean="0">
                <a:solidFill>
                  <a:srgbClr val="2DA2BF"/>
                </a:solidFill>
              </a:rPr>
              <a:t> 3. </a:t>
            </a:r>
            <a:r>
              <a:rPr lang="en-US" altLang="fi-FI" sz="2100" b="1" dirty="0" err="1" smtClean="0">
                <a:solidFill>
                  <a:srgbClr val="2DA2BF"/>
                </a:solidFill>
              </a:rPr>
              <a:t>muotoa</a:t>
            </a:r>
            <a:r>
              <a:rPr lang="en-US" altLang="fi-FI" sz="2100" dirty="0" smtClean="0">
                <a:solidFill>
                  <a:srgbClr val="2DA2BF"/>
                </a:solidFill>
              </a:rPr>
              <a:t>.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fi-FI" sz="2100" u="sng" dirty="0" smtClean="0"/>
              <a:t>Though he had completed</a:t>
            </a:r>
            <a:r>
              <a:rPr lang="en-US" altLang="fi-FI" sz="2100" dirty="0" smtClean="0"/>
              <a:t> all his courses, Gary wasn’t satisfied.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fi-FI" sz="2100" b="1" dirty="0" smtClean="0">
                <a:sym typeface="Wingdings" panose="05000000000000000000" pitchFamily="2" charset="2"/>
              </a:rPr>
              <a:t> </a:t>
            </a:r>
            <a:r>
              <a:rPr lang="en-US" altLang="fi-FI" sz="2100" b="1" dirty="0" smtClean="0"/>
              <a:t>Though completing </a:t>
            </a:r>
            <a:r>
              <a:rPr lang="en-US" altLang="fi-FI" sz="2100" dirty="0" smtClean="0"/>
              <a:t>all his courses, Gary wasn’t satisfied.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fi-FI" sz="2100" u="sng" dirty="0" smtClean="0"/>
              <a:t>Although she was helped</a:t>
            </a:r>
            <a:r>
              <a:rPr lang="en-US" altLang="fi-FI" sz="2100" dirty="0" smtClean="0"/>
              <a:t> financially by her family, Louisa got into debt.</a:t>
            </a:r>
            <a:endParaRPr lang="en-US" altLang="fi-FI" sz="21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fi-FI" sz="2100" b="1" dirty="0" smtClean="0">
                <a:sym typeface="Wingdings" panose="05000000000000000000" pitchFamily="2" charset="2"/>
              </a:rPr>
              <a:t> </a:t>
            </a:r>
            <a:r>
              <a:rPr lang="en-US" altLang="fi-FI" sz="2100" b="1" dirty="0" smtClean="0"/>
              <a:t> Although helped </a:t>
            </a:r>
            <a:r>
              <a:rPr lang="en-US" altLang="fi-FI" sz="2100" dirty="0"/>
              <a:t>financially by </a:t>
            </a:r>
            <a:r>
              <a:rPr lang="en-US" altLang="fi-FI" sz="2100" dirty="0" smtClean="0"/>
              <a:t>her </a:t>
            </a:r>
            <a:r>
              <a:rPr lang="en-US" altLang="fi-FI" sz="2100" dirty="0"/>
              <a:t>family, Louisa got into debt</a:t>
            </a:r>
            <a:r>
              <a:rPr lang="en-US" altLang="fi-FI" sz="2100" dirty="0" smtClean="0"/>
              <a:t>.</a:t>
            </a:r>
            <a:endParaRPr lang="en-US" altLang="fi-FI" sz="2100" dirty="0"/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fi-FI" sz="2100" u="sng" dirty="0" smtClean="0"/>
              <a:t>Though she was injured</a:t>
            </a:r>
            <a:r>
              <a:rPr lang="en-US" altLang="fi-FI" sz="2100" dirty="0" smtClean="0"/>
              <a:t>, the driver managed to get out of the car.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fi-FI" sz="2100" dirty="0" smtClean="0">
                <a:sym typeface="Wingdings" panose="05000000000000000000" pitchFamily="2" charset="2"/>
              </a:rPr>
              <a:t></a:t>
            </a:r>
            <a:r>
              <a:rPr lang="en-US" altLang="fi-FI" sz="2100" dirty="0" smtClean="0"/>
              <a:t> </a:t>
            </a:r>
            <a:r>
              <a:rPr lang="en-US" altLang="fi-FI" sz="2100" b="1" dirty="0"/>
              <a:t>Though </a:t>
            </a:r>
            <a:r>
              <a:rPr lang="en-US" altLang="fi-FI" sz="2100" b="1" dirty="0" smtClean="0"/>
              <a:t>injured</a:t>
            </a:r>
            <a:r>
              <a:rPr lang="en-US" altLang="fi-FI" sz="2100" dirty="0"/>
              <a:t>, </a:t>
            </a:r>
            <a:r>
              <a:rPr lang="en-US" altLang="fi-FI" sz="2100" dirty="0" smtClean="0"/>
              <a:t>the driver managed </a:t>
            </a:r>
            <a:r>
              <a:rPr lang="en-US" altLang="fi-FI" sz="2100" dirty="0"/>
              <a:t>to get out of the car.</a:t>
            </a:r>
          </a:p>
          <a:p>
            <a:pPr marL="914400" lvl="2" indent="0">
              <a:spcBef>
                <a:spcPts val="0"/>
              </a:spcBef>
              <a:buNone/>
            </a:pPr>
            <a:endParaRPr lang="en-US" altLang="fi-FI" sz="2400" dirty="0" smtClean="0"/>
          </a:p>
        </p:txBody>
      </p: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385272" y="585593"/>
            <a:ext cx="8352928" cy="539151"/>
          </a:xfrm>
        </p:spPr>
        <p:txBody>
          <a:bodyPr>
            <a:normAutofit/>
          </a:bodyPr>
          <a:lstStyle/>
          <a:p>
            <a:r>
              <a:rPr lang="fi-FI" altLang="fi-FI" sz="2800" b="1" dirty="0" smtClean="0">
                <a:solidFill>
                  <a:schemeClr val="accent1"/>
                </a:solidFill>
              </a:rPr>
              <a:t>MYÖNNYTYSTÄ ILMAISEVAT LAUSEENVASTIKKEET</a:t>
            </a:r>
            <a:endParaRPr lang="fi-FI" sz="2800" b="1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712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Au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ukautettu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39674</TotalTime>
  <Words>336</Words>
  <Application>Microsoft Office PowerPoint</Application>
  <PresentationFormat>Näytössä katseltava diaesitys (4:3)</PresentationFormat>
  <Paragraphs>30</Paragraphs>
  <Slides>5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Office-teema</vt:lpstr>
      <vt:lpstr>PowerPoint-esitys</vt:lpstr>
      <vt:lpstr>Lauseenvastikkeet  Syytä, ehtoa tai myönnytystä ilmaisevien sivulauseiden lauseenvastikkeet  </vt:lpstr>
      <vt:lpstr>SYYTÄ ILMAISEVAT LAUSEENVASTIKKEET</vt:lpstr>
      <vt:lpstr>EHTOA ILMAISEVAT LAUSEENVASTIKKEET</vt:lpstr>
      <vt:lpstr>MYÖNNYTYSTÄ ILMAISEVAT LAUSEENVASTIKKEET</vt:lpstr>
    </vt:vector>
  </TitlesOfParts>
  <Company>Otava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Kaasinen Kaija</dc:creator>
  <cp:lastModifiedBy>Ulla Kytömäki</cp:lastModifiedBy>
  <cp:revision>313</cp:revision>
  <cp:lastPrinted>2016-05-26T05:27:03Z</cp:lastPrinted>
  <dcterms:created xsi:type="dcterms:W3CDTF">2015-09-28T06:29:35Z</dcterms:created>
  <dcterms:modified xsi:type="dcterms:W3CDTF">2018-03-23T08:04:06Z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-2025734947</vt:i4>
  </property>
  <property fmtid="{D5CDD505-2E9C-101B-9397-08002B2CF9AE}" pid="3" name="_NewReviewCycle">
    <vt:lpwstr/>
  </property>
  <property fmtid="{D5CDD505-2E9C-101B-9397-08002B2CF9AE}" pid="4" name="_EmailSubject">
    <vt:lpwstr>slides for IN6 3</vt:lpwstr>
  </property>
  <property fmtid="{D5CDD505-2E9C-101B-9397-08002B2CF9AE}" pid="5" name="_AuthorEmail">
    <vt:lpwstr>Elina.Karapalo@tampere.fi</vt:lpwstr>
  </property>
  <property fmtid="{D5CDD505-2E9C-101B-9397-08002B2CF9AE}" pid="6" name="_AuthorEmailDisplayName">
    <vt:lpwstr>Karapalo Elina</vt:lpwstr>
  </property>
</Properties>
</file>